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6" r:id="rId1"/>
  </p:sldMasterIdLst>
  <p:notesMasterIdLst>
    <p:notesMasterId r:id="rId12"/>
  </p:notesMasterIdLst>
  <p:sldIdLst>
    <p:sldId id="256" r:id="rId2"/>
    <p:sldId id="257" r:id="rId3"/>
    <p:sldId id="258" r:id="rId4"/>
    <p:sldId id="263" r:id="rId5"/>
    <p:sldId id="261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B8EB995-7FB4-4D22-9A16-96EAF6CBD2EC}">
          <p14:sldIdLst>
            <p14:sldId id="256"/>
            <p14:sldId id="257"/>
            <p14:sldId id="258"/>
          </p14:sldIdLst>
        </p14:section>
        <p14:section name="Раздел без заголовка" id="{20BEB1A6-F00A-429C-83D6-669DC0A38834}">
          <p14:sldIdLst>
            <p14:sldId id="263"/>
            <p14:sldId id="261"/>
          </p14:sldIdLst>
        </p14:section>
        <p14:section name="Раздел без заголовка" id="{97DE1131-68D3-40B9-A6AC-122CB51A1798}">
          <p14:sldIdLst>
            <p14:sldId id="262"/>
            <p14:sldId id="264"/>
            <p14:sldId id="265"/>
            <p14:sldId id="266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A3BBD-2732-4990-B11D-5695A9CC5264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70D98-4E4D-4A0E-9E1F-A9E907F5D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430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73C6-AD71-4C11-8ED5-CE120364C759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3D9C-DD4F-44B6-92D1-09926D9A60F6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A9C00-B00C-472A-A25F-771A9ACDC646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50039-7EFE-49DE-8EF4-9376853C2ECA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3D9E-35D1-4499-84A2-4BD25354C774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03D61-F989-4FA4-962C-1E2E0AEC1F8B}" type="datetime1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6E2CE-FC5D-42B3-A5A3-9AACC656AB91}" type="datetime1">
              <a:rPr lang="ru-RU" smtClean="0"/>
              <a:t>26.10.2022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FD72-B8BB-43FA-AF28-60C78FFC1968}" type="datetime1">
              <a:rPr lang="ru-RU" smtClean="0"/>
              <a:t>26.10.2022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6E8A0-D398-4420-883C-F74BB30EB6ED}" type="datetime1">
              <a:rPr lang="ru-RU" smtClean="0"/>
              <a:t>26.10.2022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58C2F-6A06-4DCC-A156-7195153503C3}" type="datetime1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C1A2-93A9-4DB8-B9DE-B9F014F982DB}" type="datetime1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A6C5DC-DA49-4F9B-B6AA-A91135EED4CC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4723229-BA6B-458C-804B-7083A6D1A20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iming>
    <p:tnLst>
      <p:par>
        <p:cTn id="1" dur="indefinite" restart="never" nodeType="tmRoot"/>
      </p:par>
    </p:tnLst>
  </p:timing>
  <p:hf hdr="0" ftr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Настоящее простое время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>
                <a:effectLst/>
              </a:rPr>
              <a:t>The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Present</a:t>
            </a:r>
            <a:r>
              <a:rPr lang="ru-RU" dirty="0">
                <a:effectLst/>
              </a:rPr>
              <a:t> </a:t>
            </a:r>
            <a:r>
              <a:rPr lang="ru-RU" dirty="0" err="1" smtClean="0">
                <a:effectLst/>
              </a:rPr>
              <a:t>Simple</a:t>
            </a:r>
            <a:r>
              <a:rPr lang="ru-RU" dirty="0" smtClean="0">
                <a:effectLst/>
              </a:rPr>
              <a:t>    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27290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4624"/>
            <a:ext cx="6512511" cy="504056"/>
          </a:xfrm>
        </p:spPr>
        <p:txBody>
          <a:bodyPr/>
          <a:lstStyle/>
          <a:p>
            <a:pPr algn="l"/>
            <a:r>
              <a:rPr lang="ru-RU" sz="3600" dirty="0">
                <a:solidFill>
                  <a:srgbClr val="333333"/>
                </a:solidFill>
                <a:effectLst/>
                <a:latin typeface="Circe"/>
              </a:rPr>
              <a:t>Проверь себя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208912" cy="579382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1. Мы используем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Simple</a:t>
            </a:r>
            <a:r>
              <a:rPr lang="ru-RU" dirty="0"/>
              <a:t>, чтобы сказать о действиях, которые происходят:</a:t>
            </a:r>
          </a:p>
          <a:p>
            <a:r>
              <a:rPr lang="ru-RU" dirty="0"/>
              <a:t>a. прямо сейчас </a:t>
            </a:r>
          </a:p>
          <a:p>
            <a:r>
              <a:rPr lang="ru-RU" dirty="0"/>
              <a:t>b. с какой-то регулярностью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2. Глаголы-помощники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Simple</a:t>
            </a:r>
            <a:r>
              <a:rPr lang="ru-RU" dirty="0"/>
              <a:t>:</a:t>
            </a:r>
          </a:p>
          <a:p>
            <a:r>
              <a:rPr lang="ru-RU" dirty="0"/>
              <a:t>a. </a:t>
            </a:r>
            <a:r>
              <a:rPr lang="ru-RU" dirty="0" err="1"/>
              <a:t>do</a:t>
            </a:r>
            <a:r>
              <a:rPr lang="ru-RU" dirty="0"/>
              <a:t>, </a:t>
            </a:r>
            <a:r>
              <a:rPr lang="ru-RU" dirty="0" err="1"/>
              <a:t>does</a:t>
            </a:r>
            <a:r>
              <a:rPr lang="ru-RU" dirty="0"/>
              <a:t> </a:t>
            </a:r>
          </a:p>
          <a:p>
            <a:r>
              <a:rPr lang="ru-RU" dirty="0"/>
              <a:t>b. </a:t>
            </a:r>
            <a:r>
              <a:rPr lang="ru-RU" dirty="0" err="1"/>
              <a:t>do</a:t>
            </a:r>
            <a:r>
              <a:rPr lang="ru-RU" dirty="0"/>
              <a:t>, </a:t>
            </a:r>
            <a:r>
              <a:rPr lang="ru-RU" dirty="0" err="1"/>
              <a:t>did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3. Мы добавляем это к глаголу, если действие совершает </a:t>
            </a:r>
            <a:r>
              <a:rPr lang="ru-RU" dirty="0" err="1"/>
              <a:t>he</a:t>
            </a:r>
            <a:r>
              <a:rPr lang="ru-RU" dirty="0"/>
              <a:t>, </a:t>
            </a:r>
            <a:r>
              <a:rPr lang="ru-RU" dirty="0" err="1"/>
              <a:t>she</a:t>
            </a:r>
            <a:r>
              <a:rPr lang="ru-RU" dirty="0"/>
              <a:t> или </a:t>
            </a:r>
            <a:r>
              <a:rPr lang="ru-RU" dirty="0" err="1"/>
              <a:t>it</a:t>
            </a:r>
            <a:r>
              <a:rPr lang="ru-RU" dirty="0"/>
              <a:t>:</a:t>
            </a:r>
          </a:p>
          <a:p>
            <a:r>
              <a:rPr lang="ru-RU" dirty="0"/>
              <a:t>a. -s </a:t>
            </a:r>
          </a:p>
          <a:p>
            <a:r>
              <a:rPr lang="ru-RU" dirty="0"/>
              <a:t>b. -</a:t>
            </a:r>
            <a:r>
              <a:rPr lang="ru-RU" dirty="0" err="1"/>
              <a:t>ing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4. Это слово мы часто употребляем с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Simple</a:t>
            </a:r>
            <a:r>
              <a:rPr lang="ru-RU" dirty="0"/>
              <a:t>:</a:t>
            </a:r>
          </a:p>
          <a:p>
            <a:r>
              <a:rPr lang="ru-RU" dirty="0"/>
              <a:t>a. </a:t>
            </a:r>
            <a:r>
              <a:rPr lang="ru-RU" dirty="0" err="1"/>
              <a:t>often</a:t>
            </a:r>
            <a:r>
              <a:rPr lang="ru-RU" dirty="0"/>
              <a:t> </a:t>
            </a:r>
          </a:p>
          <a:p>
            <a:r>
              <a:rPr lang="ru-RU" dirty="0"/>
              <a:t>b. </a:t>
            </a:r>
            <a:r>
              <a:rPr lang="ru-RU" dirty="0" err="1"/>
              <a:t>now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E141-4AE3-4B71-ABF5-5E4CE99D04CE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5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333333"/>
                </a:solidFill>
                <a:effectLst/>
                <a:latin typeface="Circe"/>
              </a:rPr>
              <a:t>Зачем нужен </a:t>
            </a:r>
            <a:r>
              <a:rPr lang="en-US" dirty="0">
                <a:solidFill>
                  <a:srgbClr val="333333"/>
                </a:solidFill>
                <a:effectLst/>
                <a:latin typeface="Circe"/>
              </a:rPr>
              <a:t>Present Simple 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280920" cy="34747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Circe"/>
              </a:rPr>
              <a:t>Что </a:t>
            </a:r>
            <a:r>
              <a:rPr lang="ru-RU" dirty="0">
                <a:solidFill>
                  <a:srgbClr val="333333"/>
                </a:solidFill>
                <a:latin typeface="Circe"/>
              </a:rPr>
              <a:t>ты делаешь ежедневно? Завтракаешь, умываешься, спишь или делаешь уроки. А по понедельникам? Или раз в неделю? Или только в январе? Чтобы сказать обо всём этом на английском языке, нам нужен </a:t>
            </a:r>
            <a:r>
              <a:rPr lang="ru-RU" dirty="0" err="1">
                <a:solidFill>
                  <a:srgbClr val="333333"/>
                </a:solidFill>
                <a:latin typeface="Circe"/>
              </a:rPr>
              <a:t>Present</a:t>
            </a:r>
            <a:r>
              <a:rPr lang="ru-RU" dirty="0">
                <a:solidFill>
                  <a:srgbClr val="333333"/>
                </a:solidFill>
                <a:latin typeface="Circe"/>
              </a:rPr>
              <a:t> </a:t>
            </a:r>
            <a:r>
              <a:rPr lang="ru-RU" dirty="0" err="1" smtClean="0">
                <a:solidFill>
                  <a:srgbClr val="333333"/>
                </a:solidFill>
                <a:latin typeface="Circe"/>
              </a:rPr>
              <a:t>Simple</a:t>
            </a:r>
            <a:r>
              <a:rPr lang="ru-RU" dirty="0" smtClean="0">
                <a:solidFill>
                  <a:srgbClr val="333333"/>
                </a:solidFill>
                <a:latin typeface="Circe"/>
              </a:rPr>
              <a:t>  </a:t>
            </a:r>
            <a:r>
              <a:rPr lang="ru-RU" dirty="0">
                <a:solidFill>
                  <a:srgbClr val="333333"/>
                </a:solidFill>
                <a:latin typeface="Circe"/>
              </a:rPr>
              <a:t>— настоящее простое время. Это время помогает нам сказать о тех вещах, которые мы делаем с определённой регулярностью: иногда часто, например каждый день, а иногда совсем редко, например только раз в год.</a:t>
            </a:r>
          </a:p>
          <a:p>
            <a:r>
              <a:rPr lang="ru-RU" dirty="0">
                <a:solidFill>
                  <a:srgbClr val="333333"/>
                </a:solidFill>
                <a:latin typeface="Circe"/>
              </a:rPr>
              <a:t> </a:t>
            </a:r>
            <a:endParaRPr lang="ru-RU" b="0" i="0" dirty="0">
              <a:solidFill>
                <a:srgbClr val="333333"/>
              </a:solidFill>
              <a:effectLst/>
              <a:latin typeface="Circe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06CE-0F8F-4FD2-BA39-FF917EC8EBE7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67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 smtClean="0"/>
              <a:t>Examples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 sleep at night.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Я сплю по ночам.</a:t>
            </a:r>
          </a:p>
          <a:p>
            <a:r>
              <a:rPr lang="en-US" dirty="0" smtClean="0"/>
              <a:t>She drinks tea every morning.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Она пьёт чай каждое утро.</a:t>
            </a:r>
          </a:p>
          <a:p>
            <a:r>
              <a:rPr lang="en-US" dirty="0" smtClean="0"/>
              <a:t>I don`t ride a bicycle.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Я не катаюсь на велосипеде.</a:t>
            </a:r>
          </a:p>
          <a:p>
            <a:r>
              <a:rPr lang="en-US" dirty="0" smtClean="0"/>
              <a:t>We don`t jump on the bed.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Мы не прыгаем на кровати.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6632"/>
            <a:ext cx="182386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356" y="1412776"/>
            <a:ext cx="187220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849" y="2780928"/>
            <a:ext cx="181522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46450" y="4365104"/>
            <a:ext cx="2349485" cy="138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B568-1F77-4BC9-AE71-22B405B23C51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83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7" y="44624"/>
            <a:ext cx="6912767" cy="864096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333333"/>
                </a:solidFill>
                <a:effectLst/>
                <a:latin typeface="Circe"/>
              </a:rPr>
              <a:t>Утвердительные предложения (</a:t>
            </a:r>
            <a:r>
              <a:rPr lang="en-US" sz="2000" dirty="0">
                <a:solidFill>
                  <a:srgbClr val="333333"/>
                </a:solidFill>
                <a:effectLst/>
                <a:latin typeface="Circe"/>
              </a:rPr>
              <a:t>Positive</a:t>
            </a:r>
            <a:r>
              <a:rPr lang="en-US" sz="2000" dirty="0" smtClean="0">
                <a:solidFill>
                  <a:srgbClr val="333333"/>
                </a:solidFill>
                <a:effectLst/>
                <a:latin typeface="Circe"/>
              </a:rPr>
              <a:t>)</a:t>
            </a:r>
            <a:r>
              <a:rPr lang="ru-RU" sz="2000" dirty="0" smtClean="0">
                <a:solidFill>
                  <a:srgbClr val="333333"/>
                </a:solidFill>
                <a:effectLst/>
                <a:latin typeface="Circe"/>
              </a:rPr>
              <a:t/>
            </a:r>
            <a:br>
              <a:rPr lang="ru-RU" sz="2000" dirty="0" smtClean="0">
                <a:solidFill>
                  <a:srgbClr val="333333"/>
                </a:solidFill>
                <a:effectLst/>
                <a:latin typeface="Circe"/>
              </a:rPr>
            </a:br>
            <a:r>
              <a:rPr lang="ru-RU" sz="1800" dirty="0"/>
              <a:t>Говорить о повседневных действиях очень просто: нужно знать две формы.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42999" y="1196752"/>
            <a:ext cx="3346704" cy="5112567"/>
          </a:xfrm>
        </p:spPr>
        <p:txBody>
          <a:bodyPr/>
          <a:lstStyle/>
          <a:p>
            <a:pPr marL="342900" lvl="0" indent="-342900"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</a:pPr>
            <a:r>
              <a:rPr lang="ru-RU" sz="1800" dirty="0" smtClean="0">
                <a:solidFill>
                  <a:prstClr val="black"/>
                </a:solidFill>
              </a:rPr>
              <a:t>Когда </a:t>
            </a:r>
            <a:r>
              <a:rPr lang="ru-RU" sz="1800" dirty="0">
                <a:solidFill>
                  <a:prstClr val="black"/>
                </a:solidFill>
              </a:rPr>
              <a:t>мы используем</a:t>
            </a:r>
            <a:r>
              <a:rPr lang="ru-RU" sz="1800" i="1" dirty="0">
                <a:solidFill>
                  <a:schemeClr val="tx1"/>
                </a:solidFill>
              </a:rPr>
              <a:t> I, </a:t>
            </a:r>
            <a:r>
              <a:rPr lang="ru-RU" sz="1800" i="1" dirty="0" err="1">
                <a:solidFill>
                  <a:schemeClr val="tx1"/>
                </a:solidFill>
              </a:rPr>
              <a:t>you</a:t>
            </a:r>
            <a:r>
              <a:rPr lang="ru-RU" sz="1800" i="1" dirty="0">
                <a:solidFill>
                  <a:schemeClr val="tx1"/>
                </a:solidFill>
              </a:rPr>
              <a:t>, </a:t>
            </a:r>
            <a:r>
              <a:rPr lang="ru-RU" sz="1800" i="1" dirty="0" err="1">
                <a:solidFill>
                  <a:schemeClr val="tx1"/>
                </a:solidFill>
              </a:rPr>
              <a:t>we</a:t>
            </a:r>
            <a:r>
              <a:rPr lang="ru-RU" sz="1800" i="1" dirty="0">
                <a:solidFill>
                  <a:schemeClr val="tx1"/>
                </a:solidFill>
              </a:rPr>
              <a:t>, </a:t>
            </a:r>
            <a:r>
              <a:rPr lang="ru-RU" sz="1800" i="1" dirty="0" err="1">
                <a:solidFill>
                  <a:schemeClr val="tx1"/>
                </a:solidFill>
              </a:rPr>
              <a:t>they</a:t>
            </a:r>
            <a:r>
              <a:rPr lang="ru-RU" sz="1800" i="1" dirty="0">
                <a:solidFill>
                  <a:schemeClr val="tx1"/>
                </a:solidFill>
              </a:rPr>
              <a:t>, </a:t>
            </a:r>
            <a:r>
              <a:rPr lang="ru-RU" sz="1800" dirty="0">
                <a:solidFill>
                  <a:prstClr val="black"/>
                </a:solidFill>
              </a:rPr>
              <a:t>то никак не меняем глагол</a:t>
            </a:r>
            <a:r>
              <a:rPr lang="ru-RU" sz="1800" dirty="0" smtClean="0">
                <a:solidFill>
                  <a:prstClr val="black"/>
                </a:solidFill>
              </a:rPr>
              <a:t>.</a:t>
            </a: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</a:pP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645152" y="1196752"/>
            <a:ext cx="4103312" cy="5112568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dirty="0">
                <a:solidFill>
                  <a:prstClr val="black"/>
                </a:solidFill>
              </a:rPr>
              <a:t>2. Когда мы используем </a:t>
            </a:r>
            <a:r>
              <a:rPr lang="ru-RU" sz="1800" i="1" dirty="0" err="1">
                <a:solidFill>
                  <a:schemeClr val="tx1"/>
                </a:solidFill>
              </a:rPr>
              <a:t>he</a:t>
            </a:r>
            <a:r>
              <a:rPr lang="ru-RU" sz="1800" i="1" dirty="0">
                <a:solidFill>
                  <a:schemeClr val="tx1"/>
                </a:solidFill>
              </a:rPr>
              <a:t>, </a:t>
            </a:r>
            <a:r>
              <a:rPr lang="ru-RU" sz="1800" i="1" dirty="0" err="1">
                <a:solidFill>
                  <a:schemeClr val="tx1"/>
                </a:solidFill>
              </a:rPr>
              <a:t>she</a:t>
            </a:r>
            <a:r>
              <a:rPr lang="ru-RU" sz="1800" i="1" dirty="0">
                <a:solidFill>
                  <a:schemeClr val="tx1"/>
                </a:solidFill>
              </a:rPr>
              <a:t>, </a:t>
            </a:r>
            <a:r>
              <a:rPr lang="ru-RU" sz="1800" i="1" dirty="0" err="1">
                <a:solidFill>
                  <a:schemeClr val="tx1"/>
                </a:solidFill>
              </a:rPr>
              <a:t>it</a:t>
            </a:r>
            <a:r>
              <a:rPr lang="ru-RU" sz="1800" i="1" dirty="0">
                <a:solidFill>
                  <a:schemeClr val="tx1"/>
                </a:solidFill>
              </a:rPr>
              <a:t>, </a:t>
            </a:r>
            <a:r>
              <a:rPr lang="ru-RU" sz="1800" dirty="0">
                <a:solidFill>
                  <a:prstClr val="black"/>
                </a:solidFill>
              </a:rPr>
              <a:t>то добавляем </a:t>
            </a:r>
            <a:r>
              <a:rPr lang="ru-RU" sz="1800" i="1" dirty="0">
                <a:solidFill>
                  <a:schemeClr val="tx1"/>
                </a:solidFill>
              </a:rPr>
              <a:t>-s</a:t>
            </a:r>
            <a:r>
              <a:rPr lang="ru-RU" sz="1800" dirty="0">
                <a:solidFill>
                  <a:prstClr val="black"/>
                </a:solidFill>
              </a:rPr>
              <a:t> к глаголу</a:t>
            </a:r>
            <a:r>
              <a:rPr lang="ru-RU" sz="1800" dirty="0" smtClean="0">
                <a:solidFill>
                  <a:prstClr val="black"/>
                </a:solidFill>
              </a:rPr>
              <a:t>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3" y="2492896"/>
            <a:ext cx="1224136" cy="122413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We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You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They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75656" y="2307700"/>
            <a:ext cx="3024336" cy="40324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I have breakfast in the morning.</a:t>
            </a:r>
          </a:p>
          <a:p>
            <a:pPr algn="ctr"/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</a:rPr>
              <a:t>Я завтракаю по утрам.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You go to the park on Mondays.</a:t>
            </a:r>
          </a:p>
          <a:p>
            <a:pPr algn="ctr"/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</a:rPr>
              <a:t>Ты ходишь в парк по понедельникам.</a:t>
            </a:r>
            <a:endParaRPr 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We sleep at night.</a:t>
            </a:r>
          </a:p>
          <a:p>
            <a:pPr algn="ctr"/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</a:rPr>
              <a:t>Мы спим по ночам.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They play football every summer.</a:t>
            </a:r>
          </a:p>
          <a:p>
            <a:pPr algn="ctr"/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</a:rPr>
              <a:t>Они играют в футбол летом.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2420888"/>
            <a:ext cx="1224136" cy="122413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He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She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It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03644" y="2132856"/>
            <a:ext cx="3024336" cy="44644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He eats apple pie in the autumn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Он ест яблочный пирог осенью.</a:t>
            </a:r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She paints a picture every </a:t>
            </a:r>
            <a:r>
              <a:rPr lang="en-US" dirty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uesday.</a:t>
            </a:r>
          </a:p>
          <a:p>
            <a:pPr algn="ctr"/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Она рисует картины каждый вторник.</a:t>
            </a:r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It ( the bear) likes to drink milk.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Он (медведь) любит пить молоко.</a:t>
            </a:r>
          </a:p>
          <a:p>
            <a:pPr algn="ctr"/>
            <a:endParaRPr lang="en-US" dirty="0" smtClean="0"/>
          </a:p>
          <a:p>
            <a:pPr algn="ctr"/>
            <a:endParaRPr lang="ru-RU" dirty="0" smtClean="0"/>
          </a:p>
          <a:p>
            <a:pPr algn="ctr"/>
            <a:endParaRPr lang="en-US" dirty="0" smtClean="0"/>
          </a:p>
          <a:p>
            <a:pPr algn="ctr"/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81128"/>
            <a:ext cx="1296146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53136"/>
            <a:ext cx="122413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0D7F-B7D0-407A-9FD3-EB7CD37C76C4}" type="datetime1">
              <a:rPr lang="ru-RU" smtClean="0"/>
              <a:t>26.10.2022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568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60648"/>
            <a:ext cx="6512511" cy="576064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solidFill>
                  <a:srgbClr val="333333"/>
                </a:solidFill>
                <a:effectLst/>
                <a:latin typeface="Circe"/>
              </a:rPr>
              <a:t>Отрицательные предложения (</a:t>
            </a:r>
            <a:r>
              <a:rPr lang="en-US" sz="2000" dirty="0">
                <a:solidFill>
                  <a:srgbClr val="333333"/>
                </a:solidFill>
                <a:effectLst/>
                <a:latin typeface="Circe"/>
              </a:rPr>
              <a:t>Negative)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692696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Мы не всегда что-то делаем, верно? Например, мы обычно не носим шапку летом и не завтракаем вечером. </a:t>
            </a:r>
          </a:p>
          <a:p>
            <a:r>
              <a:rPr lang="ru-RU" dirty="0"/>
              <a:t>Для таких ситуаций нам необходимы два слова-помощника 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do</a:t>
            </a:r>
            <a:r>
              <a:rPr lang="ru-RU" dirty="0"/>
              <a:t> и 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does</a:t>
            </a:r>
            <a:r>
              <a:rPr lang="ru-RU" dirty="0"/>
              <a:t>, а также частица 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not</a:t>
            </a:r>
            <a:r>
              <a:rPr lang="ru-RU" dirty="0"/>
              <a:t>.</a:t>
            </a:r>
          </a:p>
          <a:p>
            <a:r>
              <a:rPr lang="ru-RU" dirty="0"/>
              <a:t>Когда мы используем 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do</a:t>
            </a:r>
            <a:r>
              <a:rPr lang="ru-RU" dirty="0"/>
              <a:t>, а когда 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does</a:t>
            </a:r>
            <a:r>
              <a:rPr lang="ru-RU" dirty="0"/>
              <a:t>? 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irce"/>
                <a:cs typeface="Arial" pitchFamily="34" charset="0"/>
              </a:rPr>
              <a:t>Обрати внимание на краткие формы (short forms):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irce"/>
                <a:cs typeface="Arial" pitchFamily="34" charset="0"/>
              </a:rPr>
              <a:t>  </a:t>
            </a:r>
            <a:endParaRPr kumimoji="0" lang="ru-RU" sz="55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Circe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31640" y="2170024"/>
            <a:ext cx="914400" cy="9709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2">
                    <a:lumMod val="50000"/>
                  </a:schemeClr>
                </a:solidFill>
              </a:rPr>
              <a:t>I</a:t>
            </a:r>
          </a:p>
          <a:p>
            <a:pPr algn="ctr"/>
            <a:r>
              <a:rPr lang="en-US" sz="1400" dirty="0" smtClean="0">
                <a:solidFill>
                  <a:schemeClr val="bg2">
                    <a:lumMod val="50000"/>
                  </a:schemeClr>
                </a:solidFill>
              </a:rPr>
              <a:t>We</a:t>
            </a:r>
          </a:p>
          <a:p>
            <a:pPr algn="ctr"/>
            <a:r>
              <a:rPr lang="en-US" sz="1400" dirty="0" smtClean="0">
                <a:solidFill>
                  <a:schemeClr val="bg2">
                    <a:lumMod val="50000"/>
                  </a:schemeClr>
                </a:solidFill>
              </a:rPr>
              <a:t>You</a:t>
            </a:r>
          </a:p>
          <a:p>
            <a:pPr algn="ctr"/>
            <a:r>
              <a:rPr lang="en-US" sz="1400" dirty="0" smtClean="0">
                <a:solidFill>
                  <a:schemeClr val="bg2">
                    <a:lumMod val="50000"/>
                  </a:schemeClr>
                </a:solidFill>
              </a:rPr>
              <a:t>They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11116" y="2170024"/>
            <a:ext cx="4173252" cy="9709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  <a:r>
              <a:rPr lang="en-US" dirty="0" smtClean="0">
                <a:solidFill>
                  <a:schemeClr val="tx1"/>
                </a:solidFill>
              </a:rPr>
              <a:t>o not have lunch at night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41002" y="3288609"/>
            <a:ext cx="91440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He</a:t>
            </a:r>
          </a:p>
          <a:p>
            <a:pPr algn="ctr"/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She</a:t>
            </a:r>
          </a:p>
          <a:p>
            <a:pPr algn="ctr"/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It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17036" y="3327152"/>
            <a:ext cx="4173252" cy="9709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does not have lunch at night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41002" y="4725144"/>
            <a:ext cx="6687382" cy="19442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Обрати внимание на краткие формы</a:t>
            </a:r>
            <a:r>
              <a:rPr lang="en-US" dirty="0" smtClean="0"/>
              <a:t>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  <a:r>
              <a:rPr lang="en-US" dirty="0" smtClean="0">
                <a:solidFill>
                  <a:schemeClr val="tx1"/>
                </a:solidFill>
              </a:rPr>
              <a:t>o not = don`t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  <a:r>
              <a:rPr lang="en-US" dirty="0" smtClean="0">
                <a:solidFill>
                  <a:schemeClr val="tx1"/>
                </a:solidFill>
              </a:rPr>
              <a:t>oes not = doesn`t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I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don`t</a:t>
            </a:r>
            <a:r>
              <a:rPr lang="en-US" dirty="0" smtClean="0">
                <a:solidFill>
                  <a:schemeClr val="tx1"/>
                </a:solidFill>
              </a:rPr>
              <a:t> have lunch at night.</a:t>
            </a:r>
          </a:p>
          <a:p>
            <a:pPr lvl="0" algn="ctr"/>
            <a:r>
              <a:rPr lang="en-US" dirty="0" smtClean="0">
                <a:solidFill>
                  <a:schemeClr val="tx1"/>
                </a:solidFill>
              </a:rPr>
              <a:t>He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doesn`t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have lunch at </a:t>
            </a:r>
            <a:r>
              <a:rPr lang="en-US" dirty="0" smtClean="0">
                <a:solidFill>
                  <a:prstClr val="black"/>
                </a:solidFill>
              </a:rPr>
              <a:t>night.</a:t>
            </a:r>
            <a:endParaRPr lang="ru-RU" dirty="0" smtClean="0">
              <a:solidFill>
                <a:prstClr val="black"/>
              </a:solidFill>
            </a:endParaRPr>
          </a:p>
          <a:p>
            <a:pPr lvl="0" algn="ctr"/>
            <a:r>
              <a:rPr lang="ru-RU" dirty="0">
                <a:solidFill>
                  <a:schemeClr val="tx1"/>
                </a:solidFill>
              </a:rPr>
              <a:t>Видишь, что происходит с </a:t>
            </a:r>
            <a:r>
              <a:rPr lang="ru-RU" b="1" dirty="0">
                <a:solidFill>
                  <a:schemeClr val="tx1"/>
                </a:solidFill>
              </a:rPr>
              <a:t>s</a:t>
            </a:r>
            <a:r>
              <a:rPr lang="ru-RU" dirty="0">
                <a:solidFill>
                  <a:schemeClr val="tx1"/>
                </a:solidFill>
              </a:rPr>
              <a:t> у глагола? Его крадёт 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does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391ED-4323-434E-BCBD-48879ACE906D}" type="datetime1">
              <a:rPr lang="ru-RU" smtClean="0"/>
              <a:t>26.10.2022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39095" y="404665"/>
            <a:ext cx="3636085" cy="1152128"/>
          </a:xfrm>
        </p:spPr>
        <p:txBody>
          <a:bodyPr/>
          <a:lstStyle/>
          <a:p>
            <a:r>
              <a:rPr lang="ru-RU" dirty="0"/>
              <a:t>Вопросительные предложения (</a:t>
            </a:r>
            <a:r>
              <a:rPr lang="en-US" dirty="0"/>
              <a:t>Questions)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Общие вопросы (</a:t>
            </a:r>
            <a:r>
              <a:rPr lang="ru-RU" b="1" dirty="0" err="1" smtClean="0"/>
              <a:t>Yes</a:t>
            </a:r>
            <a:r>
              <a:rPr lang="ru-RU" b="1" dirty="0" smtClean="0"/>
              <a:t>/</a:t>
            </a:r>
            <a:r>
              <a:rPr lang="ru-RU" b="1" dirty="0" err="1" smtClean="0"/>
              <a:t>no</a:t>
            </a:r>
            <a:r>
              <a:rPr lang="ru-RU" b="1" dirty="0" smtClean="0"/>
              <a:t> </a:t>
            </a:r>
            <a:r>
              <a:rPr lang="ru-RU" b="1" dirty="0" err="1"/>
              <a:t>questions</a:t>
            </a:r>
            <a:r>
              <a:rPr lang="ru-RU" b="1" dirty="0"/>
              <a:t>)</a:t>
            </a:r>
          </a:p>
          <a:p>
            <a:r>
              <a:rPr lang="ru-RU" dirty="0"/>
              <a:t>На общие вопросы мы отвечаем «да» или «нет». Например</a:t>
            </a:r>
            <a:r>
              <a:rPr lang="ru-RU" dirty="0" smtClean="0"/>
              <a:t>: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Do</a:t>
            </a:r>
            <a:r>
              <a:rPr lang="en-US" dirty="0" smtClean="0"/>
              <a:t> you speak English</a:t>
            </a:r>
            <a:r>
              <a:rPr lang="ru-RU" dirty="0" smtClean="0"/>
              <a:t>?</a:t>
            </a:r>
            <a:r>
              <a:rPr lang="en-US" dirty="0" smtClean="0"/>
              <a:t> </a:t>
            </a: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Ты говоришь на английском?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Yes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  <a:r>
              <a:rPr lang="en-US" dirty="0" smtClean="0">
                <a:solidFill>
                  <a:schemeClr val="tx1"/>
                </a:solidFill>
              </a:rPr>
              <a:t> I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do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Да.</a:t>
            </a:r>
          </a:p>
          <a:p>
            <a:r>
              <a:rPr lang="ru-RU" dirty="0"/>
              <a:t>Куда убежал глагол-помощник? Да-да, в самое начало предложения.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611560" y="1628800"/>
            <a:ext cx="3852865" cy="4008520"/>
          </a:xfrm>
        </p:spPr>
        <p:txBody>
          <a:bodyPr>
            <a:normAutofit/>
          </a:bodyPr>
          <a:lstStyle/>
          <a:p>
            <a:r>
              <a:rPr lang="ru-RU" sz="1800" dirty="0"/>
              <a:t>Без чего мы не можем обойтись каждый день? Конечно, без вопросов.</a:t>
            </a:r>
          </a:p>
          <a:p>
            <a:r>
              <a:rPr lang="ru-RU" sz="1800" dirty="0"/>
              <a:t>Чтобы задать вопрос, нам опять понадобятся слова-помощники </a:t>
            </a:r>
            <a:r>
              <a:rPr lang="ru-RU" sz="1800" b="1" dirty="0" err="1">
                <a:solidFill>
                  <a:schemeClr val="bg2">
                    <a:lumMod val="50000"/>
                  </a:schemeClr>
                </a:solidFill>
              </a:rPr>
              <a:t>do</a:t>
            </a:r>
            <a:r>
              <a:rPr lang="ru-RU" sz="1800" dirty="0"/>
              <a:t> и </a:t>
            </a:r>
            <a:r>
              <a:rPr lang="ru-RU" sz="1800" b="1" dirty="0" err="1">
                <a:solidFill>
                  <a:schemeClr val="bg2">
                    <a:lumMod val="50000"/>
                  </a:schemeClr>
                </a:solidFill>
              </a:rPr>
              <a:t>does</a:t>
            </a:r>
            <a:r>
              <a:rPr lang="ru-RU" sz="1800" dirty="0"/>
              <a:t>. </a:t>
            </a:r>
          </a:p>
        </p:txBody>
      </p:sp>
      <p:pic>
        <p:nvPicPr>
          <p:cNvPr id="3074" name="Picture 2" descr="https://sun9-73.userapi.com/8yt1XbfqwsuIwXHPCGMHIuPgPl6jShoNtBG9Gw/SJ2ZTxnDPj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17032"/>
            <a:ext cx="324036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5A884-41F6-40B3-AFE4-2EFBD565FCB6}" type="datetime1">
              <a:rPr lang="ru-RU" smtClean="0"/>
              <a:t>26.10.2022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167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7" y="188640"/>
            <a:ext cx="7910264" cy="504056"/>
          </a:xfrm>
        </p:spPr>
        <p:txBody>
          <a:bodyPr/>
          <a:lstStyle/>
          <a:p>
            <a:pPr marL="0" indent="0">
              <a:buNone/>
            </a:pPr>
            <a:r>
              <a:rPr lang="ru-RU" sz="2400" b="0" dirty="0">
                <a:effectLst/>
              </a:rPr>
              <a:t>Общий вопрос — поставь </a:t>
            </a:r>
            <a:r>
              <a:rPr lang="ru-RU" sz="2400" dirty="0" err="1">
                <a:effectLst/>
              </a:rPr>
              <a:t>do</a:t>
            </a:r>
            <a:r>
              <a:rPr lang="ru-RU" sz="2400" b="0" dirty="0">
                <a:effectLst/>
              </a:rPr>
              <a:t> и </a:t>
            </a:r>
            <a:r>
              <a:rPr lang="ru-RU" sz="2400" dirty="0" err="1">
                <a:effectLst/>
              </a:rPr>
              <a:t>does</a:t>
            </a:r>
            <a:r>
              <a:rPr lang="ru-RU" sz="2400" b="0" dirty="0">
                <a:effectLst/>
              </a:rPr>
              <a:t> в начало предложения.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63688" y="1700808"/>
            <a:ext cx="914400" cy="8640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Do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03848" y="1700808"/>
            <a:ext cx="914400" cy="122413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we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y</a:t>
            </a:r>
            <a:r>
              <a:rPr lang="en-US" dirty="0" smtClean="0">
                <a:solidFill>
                  <a:schemeClr val="tx1"/>
                </a:solidFill>
              </a:rPr>
              <a:t>ou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hey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7984" y="1700808"/>
            <a:ext cx="3672408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  <a:r>
              <a:rPr lang="en-US" dirty="0" smtClean="0">
                <a:solidFill>
                  <a:schemeClr val="tx1"/>
                </a:solidFill>
              </a:rPr>
              <a:t>at lunch at night</a:t>
            </a:r>
            <a:r>
              <a:rPr lang="ru-RU" dirty="0" smtClean="0">
                <a:solidFill>
                  <a:schemeClr val="tx1"/>
                </a:solidFill>
              </a:rPr>
              <a:t>?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  <a:r>
              <a:rPr lang="en-US" dirty="0" smtClean="0">
                <a:solidFill>
                  <a:schemeClr val="tx1"/>
                </a:solidFill>
              </a:rPr>
              <a:t>o to school</a:t>
            </a:r>
            <a:r>
              <a:rPr lang="ru-RU" dirty="0" smtClean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63688" y="3458798"/>
            <a:ext cx="914400" cy="8640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Does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03848" y="3248980"/>
            <a:ext cx="914400" cy="122413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he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she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it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412204" y="3248980"/>
            <a:ext cx="3672408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  <a:r>
              <a:rPr lang="en-US" dirty="0" smtClean="0">
                <a:solidFill>
                  <a:schemeClr val="tx1"/>
                </a:solidFill>
              </a:rPr>
              <a:t>at lunch at night</a:t>
            </a:r>
            <a:r>
              <a:rPr lang="ru-RU" dirty="0" smtClean="0">
                <a:solidFill>
                  <a:schemeClr val="tx1"/>
                </a:solidFill>
              </a:rPr>
              <a:t>?</a:t>
            </a:r>
            <a:endParaRPr lang="en-US" dirty="0" smtClean="0">
              <a:solidFill>
                <a:schemeClr val="tx1"/>
              </a:solidFill>
            </a:endParaRPr>
          </a:p>
          <a:p>
            <a:pPr lvl="0" algn="ctr"/>
            <a:r>
              <a:rPr lang="en-US" dirty="0">
                <a:solidFill>
                  <a:prstClr val="black"/>
                </a:solidFill>
              </a:rPr>
              <a:t>go to </a:t>
            </a:r>
            <a:r>
              <a:rPr lang="en-US" dirty="0" smtClean="0">
                <a:solidFill>
                  <a:prstClr val="black"/>
                </a:solidFill>
              </a:rPr>
              <a:t>school</a:t>
            </a:r>
            <a:r>
              <a:rPr lang="ru-RU" dirty="0" smtClean="0">
                <a:solidFill>
                  <a:prstClr val="black"/>
                </a:solidFill>
              </a:rPr>
              <a:t>?</a:t>
            </a:r>
            <a:endParaRPr lang="ru-RU" dirty="0">
              <a:solidFill>
                <a:prstClr val="black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26E39-3E4D-477C-B5BD-94798600F136}" type="datetime1">
              <a:rPr lang="ru-RU" smtClean="0"/>
              <a:t>26.10.2022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7</a:t>
            </a:fld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73116"/>
            <a:ext cx="225505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22894"/>
            <a:ext cx="2592288" cy="198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923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16632"/>
            <a:ext cx="6512511" cy="504056"/>
          </a:xfrm>
        </p:spPr>
        <p:txBody>
          <a:bodyPr/>
          <a:lstStyle/>
          <a:p>
            <a:pPr algn="l"/>
            <a:r>
              <a:rPr lang="ru-RU" sz="2800" dirty="0">
                <a:solidFill>
                  <a:srgbClr val="333333"/>
                </a:solidFill>
                <a:effectLst/>
                <a:latin typeface="Circe"/>
              </a:rPr>
              <a:t>Краткие ответы (</a:t>
            </a:r>
            <a:r>
              <a:rPr lang="en-US" sz="2800" dirty="0">
                <a:solidFill>
                  <a:srgbClr val="333333"/>
                </a:solidFill>
                <a:effectLst/>
                <a:latin typeface="Circe"/>
              </a:rPr>
              <a:t>Short answers)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424936" cy="593784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Там, где есть вопросы, всегда есть ответы. Давай узнаем, как же они строятся</a:t>
            </a:r>
            <a:r>
              <a:rPr lang="ru-RU" dirty="0" smtClean="0"/>
              <a:t>.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Да +                                                        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Нет –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 marL="45720" indent="0">
              <a:buNone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 marL="45720" indent="0">
              <a:buNone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Yes,                                              No,                                                  </a:t>
            </a:r>
          </a:p>
          <a:p>
            <a:pPr marL="45720" indent="0">
              <a:buNone/>
            </a:pP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  <a:p>
            <a:pPr marL="45720" indent="0">
              <a:buNone/>
            </a:pPr>
            <a:endParaRPr lang="en-US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45720" indent="0">
              <a:buNone/>
            </a:pP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Do they like apples</a:t>
            </a:r>
            <a:r>
              <a:rPr lang="ru-RU" sz="2000" dirty="0" smtClean="0">
                <a:solidFill>
                  <a:schemeClr val="tx1"/>
                </a:solidFill>
              </a:rPr>
              <a:t>? –</a:t>
            </a:r>
            <a:r>
              <a:rPr lang="en-US" sz="2000" dirty="0" smtClean="0">
                <a:solidFill>
                  <a:schemeClr val="tx1"/>
                </a:solidFill>
              </a:rPr>
              <a:t>Yes, they do.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bg1">
                    <a:lumMod val="65000"/>
                  </a:schemeClr>
                </a:solidFill>
              </a:rPr>
              <a:t>Они любят яблоки? – Да.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                                    </a:t>
            </a:r>
            <a:r>
              <a:rPr lang="en-US" sz="2000" dirty="0" smtClean="0">
                <a:solidFill>
                  <a:schemeClr val="tx1"/>
                </a:solidFill>
              </a:rPr>
              <a:t>Does she speak English</a:t>
            </a:r>
            <a:r>
              <a:rPr lang="ru-RU" sz="2000" dirty="0" smtClean="0">
                <a:solidFill>
                  <a:schemeClr val="tx1"/>
                </a:solidFill>
              </a:rPr>
              <a:t>? – </a:t>
            </a:r>
            <a:r>
              <a:rPr lang="en-US" sz="2000" dirty="0" smtClean="0">
                <a:solidFill>
                  <a:schemeClr val="tx1"/>
                </a:solidFill>
              </a:rPr>
              <a:t>No, she doesn`t.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bg1">
                    <a:lumMod val="65000"/>
                  </a:schemeClr>
                </a:solidFill>
              </a:rPr>
              <a:t>                                          Она говорит по-английски? – Нет.</a:t>
            </a:r>
            <a:endParaRPr lang="en-US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45720" indent="0">
              <a:buNone/>
            </a:pPr>
            <a:endParaRPr lang="ru-RU" sz="20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03648" y="2060848"/>
            <a:ext cx="864096" cy="136815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we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y</a:t>
            </a:r>
            <a:r>
              <a:rPr lang="en-US" dirty="0" smtClean="0">
                <a:solidFill>
                  <a:schemeClr val="tx1"/>
                </a:solidFill>
              </a:rPr>
              <a:t>ou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hey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03648" y="3645024"/>
            <a:ext cx="864096" cy="10801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he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she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it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99792" y="2348880"/>
            <a:ext cx="914400" cy="5760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do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99792" y="3933056"/>
            <a:ext cx="914400" cy="5760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does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68144" y="2060848"/>
            <a:ext cx="864096" cy="136815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we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y</a:t>
            </a:r>
            <a:r>
              <a:rPr lang="en-US" dirty="0" smtClean="0">
                <a:solidFill>
                  <a:schemeClr val="tx1"/>
                </a:solidFill>
              </a:rPr>
              <a:t>ou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hey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68144" y="3645024"/>
            <a:ext cx="864096" cy="11521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he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she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it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36296" y="2348879"/>
            <a:ext cx="914400" cy="5760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d</a:t>
            </a:r>
            <a:r>
              <a:rPr lang="en-US" i="1" dirty="0" smtClean="0">
                <a:solidFill>
                  <a:schemeClr val="tx1"/>
                </a:solidFill>
              </a:rPr>
              <a:t>on`t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36296" y="3933056"/>
            <a:ext cx="1080120" cy="5760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  <a:r>
              <a:rPr lang="en-US" dirty="0" smtClean="0">
                <a:solidFill>
                  <a:schemeClr val="tx1"/>
                </a:solidFill>
              </a:rPr>
              <a:t>oesn`t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42D5D-49F3-494F-A6E5-266ED578E4AB}" type="datetime1">
              <a:rPr lang="ru-RU" smtClean="0"/>
              <a:t>26.10.2022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112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116632"/>
            <a:ext cx="7838256" cy="936104"/>
          </a:xfrm>
        </p:spPr>
        <p:txBody>
          <a:bodyPr/>
          <a:lstStyle/>
          <a:p>
            <a:pPr algn="l"/>
            <a:r>
              <a:rPr lang="ru-RU" sz="2000" dirty="0">
                <a:solidFill>
                  <a:srgbClr val="333333"/>
                </a:solidFill>
                <a:effectLst/>
                <a:latin typeface="Circe"/>
              </a:rPr>
              <a:t>Специальные вопросы (</a:t>
            </a:r>
            <a:r>
              <a:rPr lang="ru-RU" sz="2000" dirty="0" err="1">
                <a:solidFill>
                  <a:srgbClr val="333333"/>
                </a:solidFill>
                <a:effectLst/>
                <a:latin typeface="Circe"/>
              </a:rPr>
              <a:t>Wh</a:t>
            </a:r>
            <a:r>
              <a:rPr lang="ru-RU" sz="2000" dirty="0">
                <a:solidFill>
                  <a:srgbClr val="333333"/>
                </a:solidFill>
                <a:effectLst/>
                <a:latin typeface="Circe"/>
              </a:rPr>
              <a:t>- </a:t>
            </a:r>
            <a:r>
              <a:rPr lang="ru-RU" sz="2000" dirty="0" err="1">
                <a:solidFill>
                  <a:srgbClr val="333333"/>
                </a:solidFill>
                <a:effectLst/>
                <a:latin typeface="Circe"/>
              </a:rPr>
              <a:t>questions</a:t>
            </a:r>
            <a:r>
              <a:rPr lang="ru-RU" sz="2000" dirty="0">
                <a:solidFill>
                  <a:srgbClr val="333333"/>
                </a:solidFill>
                <a:effectLst/>
                <a:latin typeface="Circe"/>
              </a:rPr>
              <a:t>)</a:t>
            </a:r>
            <a:br>
              <a:rPr lang="ru-RU" sz="2000" dirty="0">
                <a:solidFill>
                  <a:srgbClr val="333333"/>
                </a:solidFill>
                <a:effectLst/>
                <a:latin typeface="Circe"/>
              </a:rPr>
            </a:br>
            <a:r>
              <a:rPr lang="ru-RU" sz="2000" b="0" dirty="0">
                <a:solidFill>
                  <a:schemeClr val="bg2">
                    <a:lumMod val="50000"/>
                  </a:schemeClr>
                </a:solidFill>
                <a:effectLst/>
                <a:latin typeface="Circe"/>
              </a:rPr>
              <a:t>Что же делать, если у нас есть вопросительные слова?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908720"/>
            <a:ext cx="8496944" cy="5760640"/>
          </a:xfrm>
        </p:spPr>
        <p:txBody>
          <a:bodyPr/>
          <a:lstStyle/>
          <a:p>
            <a:r>
              <a:rPr lang="en-US" dirty="0" smtClean="0"/>
              <a:t>What</a:t>
            </a:r>
            <a:r>
              <a:rPr lang="ru-RU" dirty="0" smtClean="0"/>
              <a:t>?</a:t>
            </a:r>
            <a:r>
              <a:rPr lang="en-US" dirty="0" smtClean="0"/>
              <a:t>   Why</a:t>
            </a:r>
            <a:r>
              <a:rPr lang="ru-RU" dirty="0" smtClean="0"/>
              <a:t>?</a:t>
            </a:r>
            <a:r>
              <a:rPr lang="en-US" dirty="0" smtClean="0"/>
              <a:t>   Which</a:t>
            </a:r>
            <a:r>
              <a:rPr lang="ru-RU" dirty="0" smtClean="0"/>
              <a:t>?</a:t>
            </a:r>
            <a:r>
              <a:rPr lang="en-US" dirty="0" smtClean="0"/>
              <a:t>   Where</a:t>
            </a:r>
            <a:r>
              <a:rPr lang="ru-RU" dirty="0" smtClean="0"/>
              <a:t>?</a:t>
            </a:r>
            <a:r>
              <a:rPr lang="en-US" dirty="0" smtClean="0"/>
              <a:t>   When</a:t>
            </a:r>
            <a:r>
              <a:rPr lang="ru-RU" dirty="0" smtClean="0"/>
              <a:t>?</a:t>
            </a:r>
            <a:r>
              <a:rPr lang="en-US" dirty="0" smtClean="0"/>
              <a:t>   How</a:t>
            </a:r>
            <a:r>
              <a:rPr lang="ru-RU" dirty="0" smtClean="0"/>
              <a:t>?</a:t>
            </a:r>
            <a:r>
              <a:rPr lang="en-US" dirty="0" smtClean="0"/>
              <a:t>    How often</a:t>
            </a:r>
            <a:r>
              <a:rPr lang="ru-RU" dirty="0" smtClean="0"/>
              <a:t>?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Что?  Почему? Который? Где?   Когда?    Как?     Как часто?</a:t>
            </a:r>
          </a:p>
          <a:p>
            <a:pPr marL="45720" indent="0">
              <a:buNone/>
            </a:pPr>
            <a:r>
              <a:rPr lang="ru-RU" dirty="0"/>
              <a:t>Мы ставим их в самое начало предложения, даже перед глаголом-помощником</a:t>
            </a:r>
            <a:r>
              <a:rPr lang="ru-RU" dirty="0" smtClean="0"/>
              <a:t>!</a:t>
            </a:r>
            <a:endParaRPr lang="en-US" dirty="0" smtClean="0"/>
          </a:p>
          <a:p>
            <a:pPr marL="45720" indent="0">
              <a:buNone/>
            </a:pPr>
            <a:r>
              <a:rPr lang="ru-RU" dirty="0" smtClean="0"/>
              <a:t>  </a:t>
            </a:r>
            <a:r>
              <a:rPr lang="en-US" dirty="0" smtClean="0"/>
              <a:t>When do you wake up</a:t>
            </a:r>
            <a:r>
              <a:rPr lang="ru-RU" dirty="0" smtClean="0"/>
              <a:t>?</a:t>
            </a:r>
          </a:p>
          <a:p>
            <a:pPr marL="45720" indent="0"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Когда ты просыпаешься?</a:t>
            </a:r>
          </a:p>
          <a:p>
            <a:pPr marL="45720" indent="0">
              <a:buNone/>
            </a:pPr>
            <a:r>
              <a:rPr lang="en-US" dirty="0" smtClean="0"/>
              <a:t>  </a:t>
            </a:r>
            <a:endParaRPr lang="ru-RU" dirty="0" smtClean="0"/>
          </a:p>
          <a:p>
            <a:pPr marL="45720" indent="0">
              <a:buNone/>
            </a:pPr>
            <a:r>
              <a:rPr lang="en-US" dirty="0" smtClean="0"/>
              <a:t>Where </a:t>
            </a:r>
            <a:r>
              <a:rPr lang="en-US" dirty="0" smtClean="0"/>
              <a:t>does he have dinner on Wednesdays</a:t>
            </a:r>
            <a:r>
              <a:rPr lang="ru-RU" dirty="0" smtClean="0"/>
              <a:t>?</a:t>
            </a:r>
          </a:p>
          <a:p>
            <a:pPr marL="45720" indent="0">
              <a:buNone/>
            </a:pP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Где он ужинает по средам?</a:t>
            </a:r>
          </a:p>
          <a:p>
            <a:pPr marL="45720" indent="0">
              <a:buNone/>
            </a:pPr>
            <a:r>
              <a:rPr lang="en-US" dirty="0"/>
              <a:t> </a:t>
            </a:r>
            <a:endParaRPr lang="ru-RU" dirty="0" smtClean="0"/>
          </a:p>
          <a:p>
            <a:pPr marL="45720" indent="0">
              <a:buNone/>
            </a:pPr>
            <a:r>
              <a:rPr lang="en-US" dirty="0" smtClean="0"/>
              <a:t> </a:t>
            </a:r>
            <a:r>
              <a:rPr lang="en-US" dirty="0" smtClean="0"/>
              <a:t>How often does she brush her teeth</a:t>
            </a:r>
            <a:r>
              <a:rPr lang="ru-RU" dirty="0" smtClean="0"/>
              <a:t>?</a:t>
            </a:r>
          </a:p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Как часто она чистит зубы?</a:t>
            </a:r>
          </a:p>
          <a:p>
            <a:pPr marL="45720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188792"/>
            <a:ext cx="1973213" cy="1096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56993"/>
            <a:ext cx="1973213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81128"/>
            <a:ext cx="197321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C9AE0-62B2-4187-973A-347F3FF59B79}" type="datetime1">
              <a:rPr lang="ru-RU" smtClean="0"/>
              <a:t>26.10.2022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23229-BA6B-458C-804B-7083A6D1A20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353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288</TotalTime>
  <Words>693</Words>
  <Application>Microsoft Office PowerPoint</Application>
  <PresentationFormat>Экран (4:3)</PresentationFormat>
  <Paragraphs>164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The Present Simple    </vt:lpstr>
      <vt:lpstr>Зачем нужен Present Simple </vt:lpstr>
      <vt:lpstr>Examples</vt:lpstr>
      <vt:lpstr>Утвердительные предложения (Positive) Говорить о повседневных действиях очень просто: нужно знать две формы. </vt:lpstr>
      <vt:lpstr>Отрицательные предложения (Negative)</vt:lpstr>
      <vt:lpstr>Вопросительные предложения (Questions)</vt:lpstr>
      <vt:lpstr>Общий вопрос — поставь do и does в начало предложения.</vt:lpstr>
      <vt:lpstr>Краткие ответы (Short answers)</vt:lpstr>
      <vt:lpstr>Специальные вопросы (Wh- questions) Что же делать, если у нас есть вопросительные слова?</vt:lpstr>
      <vt:lpstr>Проверь себя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</dc:creator>
  <cp:lastModifiedBy>Комп</cp:lastModifiedBy>
  <cp:revision>31</cp:revision>
  <dcterms:created xsi:type="dcterms:W3CDTF">2022-10-23T18:13:17Z</dcterms:created>
  <dcterms:modified xsi:type="dcterms:W3CDTF">2022-10-26T18:44:52Z</dcterms:modified>
</cp:coreProperties>
</file>