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0" r:id="rId3"/>
    <p:sldId id="271" r:id="rId4"/>
    <p:sldId id="270" r:id="rId5"/>
    <p:sldId id="269" r:id="rId6"/>
    <p:sldId id="275" r:id="rId7"/>
    <p:sldId id="274" r:id="rId8"/>
    <p:sldId id="281" r:id="rId9"/>
    <p:sldId id="276" r:id="rId10"/>
    <p:sldId id="278" r:id="rId11"/>
    <p:sldId id="279" r:id="rId12"/>
    <p:sldId id="280" r:id="rId13"/>
    <p:sldId id="282" r:id="rId14"/>
    <p:sldId id="273" r:id="rId15"/>
    <p:sldId id="287" r:id="rId16"/>
    <p:sldId id="286" r:id="rId17"/>
    <p:sldId id="289" r:id="rId18"/>
    <p:sldId id="283" r:id="rId19"/>
    <p:sldId id="284" r:id="rId20"/>
    <p:sldId id="267" r:id="rId21"/>
    <p:sldId id="290" r:id="rId22"/>
  </p:sldIdLst>
  <p:sldSz cx="9144000" cy="6858000" type="screen4x3"/>
  <p:notesSz cx="6797675" cy="992505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01" autoAdjust="0"/>
    <p:restoredTop sz="94660"/>
  </p:normalViewPr>
  <p:slideViewPr>
    <p:cSldViewPr>
      <p:cViewPr>
        <p:scale>
          <a:sx n="80" d="100"/>
          <a:sy n="80" d="100"/>
        </p:scale>
        <p:origin x="-136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Итоги 4 класса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0.56000000000000005</c:v>
                </c:pt>
                <c:pt idx="1">
                  <c:v>0.62</c:v>
                </c:pt>
                <c:pt idx="2">
                  <c:v>0.56000000000000005</c:v>
                </c:pt>
                <c:pt idx="3">
                  <c:v>0.45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четверть 5 класс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0.51849999999999996</c:v>
                </c:pt>
                <c:pt idx="1">
                  <c:v>0.75</c:v>
                </c:pt>
                <c:pt idx="2">
                  <c:v>0.17399999999999999</c:v>
                </c:pt>
                <c:pt idx="3">
                  <c:v>0.34599999999999997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 четверть 5 класс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0.37</c:v>
                </c:pt>
                <c:pt idx="1">
                  <c:v>0.64300000000000002</c:v>
                </c:pt>
                <c:pt idx="2">
                  <c:v>0.17399999999999999</c:v>
                </c:pt>
                <c:pt idx="3">
                  <c:v>0.42299999999999999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735872"/>
        <c:axId val="62737408"/>
      </c:barChart>
      <c:catAx>
        <c:axId val="62735872"/>
        <c:scaling>
          <c:orientation val="minMax"/>
        </c:scaling>
        <c:delete val="0"/>
        <c:axPos val="b"/>
        <c:majorTickMark val="out"/>
        <c:minorTickMark val="none"/>
        <c:tickLblPos val="nextTo"/>
        <c:crossAx val="62737408"/>
        <c:crosses val="autoZero"/>
        <c:auto val="1"/>
        <c:lblAlgn val="ctr"/>
        <c:lblOffset val="100"/>
        <c:noMultiLvlLbl val="0"/>
      </c:catAx>
      <c:valAx>
        <c:axId val="62737408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627358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Итоги 4 класса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0.59</c:v>
                </c:pt>
                <c:pt idx="1">
                  <c:v>0.73</c:v>
                </c:pt>
                <c:pt idx="2">
                  <c:v>0.64</c:v>
                </c:pt>
                <c:pt idx="3">
                  <c:v>0.48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 в начале года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0.56000000000000005</c:v>
                </c:pt>
                <c:pt idx="1">
                  <c:v>0.82</c:v>
                </c:pt>
                <c:pt idx="2">
                  <c:v>0.46</c:v>
                </c:pt>
                <c:pt idx="3">
                  <c:v>0.44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 четверть 5 класс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0.55559999999999998</c:v>
                </c:pt>
                <c:pt idx="1">
                  <c:v>0.92859999999999998</c:v>
                </c:pt>
                <c:pt idx="2">
                  <c:v>0.82599999999999996</c:v>
                </c:pt>
                <c:pt idx="3">
                  <c:v>0.46150000000000002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 четверть 5 класс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Лист1!$E$2:$E$5</c:f>
              <c:numCache>
                <c:formatCode>0%</c:formatCode>
                <c:ptCount val="4"/>
                <c:pt idx="0">
                  <c:v>0.40739999999999998</c:v>
                </c:pt>
                <c:pt idx="1">
                  <c:v>0.78600000000000003</c:v>
                </c:pt>
                <c:pt idx="2">
                  <c:v>0.78300000000000003</c:v>
                </c:pt>
                <c:pt idx="3">
                  <c:v>0.42299999999999999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564608"/>
        <c:axId val="62578688"/>
      </c:barChart>
      <c:catAx>
        <c:axId val="62564608"/>
        <c:scaling>
          <c:orientation val="minMax"/>
        </c:scaling>
        <c:delete val="0"/>
        <c:axPos val="b"/>
        <c:majorTickMark val="out"/>
        <c:minorTickMark val="none"/>
        <c:tickLblPos val="nextTo"/>
        <c:crossAx val="62578688"/>
        <c:crosses val="autoZero"/>
        <c:auto val="1"/>
        <c:lblAlgn val="ctr"/>
        <c:lblOffset val="100"/>
        <c:noMultiLvlLbl val="0"/>
      </c:catAx>
      <c:valAx>
        <c:axId val="62578688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625646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Итоги 4 класса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0.85</c:v>
                </c:pt>
                <c:pt idx="1">
                  <c:v>1</c:v>
                </c:pt>
                <c:pt idx="2">
                  <c:v>0.8</c:v>
                </c:pt>
                <c:pt idx="3">
                  <c:v>0.86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четверть 5 класс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0.7</c:v>
                </c:pt>
                <c:pt idx="1">
                  <c:v>0.96399999999999997</c:v>
                </c:pt>
                <c:pt idx="2">
                  <c:v>0.65200000000000002</c:v>
                </c:pt>
                <c:pt idx="3">
                  <c:v>0.57699999999999996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709760"/>
        <c:axId val="62711296"/>
      </c:barChart>
      <c:catAx>
        <c:axId val="62709760"/>
        <c:scaling>
          <c:orientation val="minMax"/>
        </c:scaling>
        <c:delete val="0"/>
        <c:axPos val="b"/>
        <c:majorTickMark val="out"/>
        <c:minorTickMark val="none"/>
        <c:tickLblPos val="nextTo"/>
        <c:crossAx val="62711296"/>
        <c:crosses val="autoZero"/>
        <c:auto val="1"/>
        <c:lblAlgn val="ctr"/>
        <c:lblOffset val="100"/>
        <c:noMultiLvlLbl val="0"/>
      </c:catAx>
      <c:valAx>
        <c:axId val="62711296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627097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Итоги 4 класса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0.85</c:v>
                </c:pt>
                <c:pt idx="1">
                  <c:v>1</c:v>
                </c:pt>
                <c:pt idx="2">
                  <c:v>0.8</c:v>
                </c:pt>
                <c:pt idx="3">
                  <c:v>0.86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четверть 5 класс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0.88890000000000002</c:v>
                </c:pt>
                <c:pt idx="1">
                  <c:v>0.96399999999999997</c:v>
                </c:pt>
                <c:pt idx="2">
                  <c:v>1</c:v>
                </c:pt>
                <c:pt idx="3">
                  <c:v>0.73080000000000001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472000"/>
        <c:axId val="127473536"/>
      </c:barChart>
      <c:catAx>
        <c:axId val="127472000"/>
        <c:scaling>
          <c:orientation val="minMax"/>
        </c:scaling>
        <c:delete val="0"/>
        <c:axPos val="b"/>
        <c:majorTickMark val="out"/>
        <c:minorTickMark val="none"/>
        <c:tickLblPos val="nextTo"/>
        <c:crossAx val="127473536"/>
        <c:crosses val="autoZero"/>
        <c:auto val="1"/>
        <c:lblAlgn val="ctr"/>
        <c:lblOffset val="100"/>
        <c:noMultiLvlLbl val="0"/>
      </c:catAx>
      <c:valAx>
        <c:axId val="127473536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1274720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Итоги 4 класса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0.85</c:v>
                </c:pt>
                <c:pt idx="1">
                  <c:v>1</c:v>
                </c:pt>
                <c:pt idx="2">
                  <c:v>0.8</c:v>
                </c:pt>
                <c:pt idx="3">
                  <c:v>0.86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четверть 5 класс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0.96</c:v>
                </c:pt>
                <c:pt idx="1">
                  <c:v>1</c:v>
                </c:pt>
                <c:pt idx="2">
                  <c:v>0.78</c:v>
                </c:pt>
                <c:pt idx="3">
                  <c:v>0.73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1958272"/>
        <c:axId val="151959808"/>
      </c:barChart>
      <c:catAx>
        <c:axId val="151958272"/>
        <c:scaling>
          <c:orientation val="minMax"/>
        </c:scaling>
        <c:delete val="0"/>
        <c:axPos val="b"/>
        <c:majorTickMark val="out"/>
        <c:minorTickMark val="none"/>
        <c:tickLblPos val="nextTo"/>
        <c:crossAx val="151959808"/>
        <c:crosses val="autoZero"/>
        <c:auto val="1"/>
        <c:lblAlgn val="ctr"/>
        <c:lblOffset val="100"/>
        <c:noMultiLvlLbl val="0"/>
      </c:catAx>
      <c:valAx>
        <c:axId val="151959808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1519582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Итоги 4 класса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0.89</c:v>
                </c:pt>
                <c:pt idx="1">
                  <c:v>0.86</c:v>
                </c:pt>
                <c:pt idx="2">
                  <c:v>0.8</c:v>
                </c:pt>
                <c:pt idx="3">
                  <c:v>0.92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 класс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0.85</c:v>
                </c:pt>
                <c:pt idx="1">
                  <c:v>0.86</c:v>
                </c:pt>
                <c:pt idx="2">
                  <c:v>0.72</c:v>
                </c:pt>
                <c:pt idx="3">
                  <c:v>0.92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551872"/>
        <c:axId val="75553408"/>
      </c:barChart>
      <c:catAx>
        <c:axId val="75551872"/>
        <c:scaling>
          <c:orientation val="minMax"/>
        </c:scaling>
        <c:delete val="0"/>
        <c:axPos val="b"/>
        <c:majorTickMark val="out"/>
        <c:minorTickMark val="none"/>
        <c:tickLblPos val="nextTo"/>
        <c:crossAx val="75553408"/>
        <c:crosses val="autoZero"/>
        <c:auto val="1"/>
        <c:lblAlgn val="ctr"/>
        <c:lblOffset val="100"/>
        <c:noMultiLvlLbl val="0"/>
      </c:catAx>
      <c:valAx>
        <c:axId val="75553408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755518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Итоги 4 класса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</c:v>
                </c:pt>
                <c:pt idx="1">
                  <c:v>0.69</c:v>
                </c:pt>
                <c:pt idx="2">
                  <c:v>0.68</c:v>
                </c:pt>
                <c:pt idx="3">
                  <c:v>0.59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 в начале года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0.38</c:v>
                </c:pt>
                <c:pt idx="1">
                  <c:v>0.48</c:v>
                </c:pt>
                <c:pt idx="2">
                  <c:v>0.09</c:v>
                </c:pt>
                <c:pt idx="3">
                  <c:v>0.435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 четверть 5 класс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0.66669999999999996</c:v>
                </c:pt>
                <c:pt idx="1">
                  <c:v>0.85699999999999998</c:v>
                </c:pt>
                <c:pt idx="2">
                  <c:v>0.17399999999999999</c:v>
                </c:pt>
                <c:pt idx="3">
                  <c:v>0.61499999999999999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 четверть 5 класс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Лист1!$E$2:$E$5</c:f>
              <c:numCache>
                <c:formatCode>0%</c:formatCode>
                <c:ptCount val="4"/>
                <c:pt idx="0">
                  <c:v>0.37</c:v>
                </c:pt>
                <c:pt idx="1">
                  <c:v>0.64300000000000002</c:v>
                </c:pt>
                <c:pt idx="2">
                  <c:v>0.17399999999999999</c:v>
                </c:pt>
                <c:pt idx="3">
                  <c:v>0.53900000000000003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517248"/>
        <c:axId val="62518784"/>
      </c:barChart>
      <c:catAx>
        <c:axId val="62517248"/>
        <c:scaling>
          <c:orientation val="minMax"/>
        </c:scaling>
        <c:delete val="0"/>
        <c:axPos val="b"/>
        <c:majorTickMark val="out"/>
        <c:minorTickMark val="none"/>
        <c:tickLblPos val="nextTo"/>
        <c:crossAx val="62518784"/>
        <c:crosses val="autoZero"/>
        <c:auto val="1"/>
        <c:lblAlgn val="ctr"/>
        <c:lblOffset val="100"/>
        <c:noMultiLvlLbl val="0"/>
      </c:catAx>
      <c:valAx>
        <c:axId val="62518784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625172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247" cy="496652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26" y="1"/>
            <a:ext cx="2946246" cy="496652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r">
              <a:defRPr sz="1200"/>
            </a:lvl1pPr>
          </a:lstStyle>
          <a:p>
            <a:fld id="{0D3580E1-67EC-4D88-9115-F0F4045C784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98" tIns="46049" rIns="92098" bIns="4604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88" y="4714199"/>
            <a:ext cx="5439101" cy="4466672"/>
          </a:xfrm>
          <a:prstGeom prst="rect">
            <a:avLst/>
          </a:prstGeom>
        </p:spPr>
        <p:txBody>
          <a:bodyPr vert="horz" lIns="92098" tIns="46049" rIns="92098" bIns="4604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6801"/>
            <a:ext cx="2946247" cy="496651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26" y="9426801"/>
            <a:ext cx="2946246" cy="496651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r">
              <a:defRPr sz="1200"/>
            </a:lvl1pPr>
          </a:lstStyle>
          <a:p>
            <a:fld id="{8679EE7D-2A73-49E5-A3A5-2B10AC6C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344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9EE7D-2A73-49E5-A3A5-2B10AC6C5F2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90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документ 6"/>
          <p:cNvSpPr/>
          <p:nvPr userDrawn="1"/>
        </p:nvSpPr>
        <p:spPr>
          <a:xfrm flipH="1">
            <a:off x="381000" y="304800"/>
            <a:ext cx="8382000" cy="624840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set-of-school-items-isolated-vector-16086544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89" t="4444" r="61067" b="88662"/>
          <a:stretch>
            <a:fillRect/>
          </a:stretch>
        </p:blipFill>
        <p:spPr>
          <a:xfrm rot="21207263">
            <a:off x="1538591" y="6003650"/>
            <a:ext cx="2413000" cy="393982"/>
          </a:xfrm>
          <a:prstGeom prst="rect">
            <a:avLst/>
          </a:prstGeom>
        </p:spPr>
      </p:pic>
      <p:pic>
        <p:nvPicPr>
          <p:cNvPr id="23" name="Рисунок 22" descr="set-of-school-items-isolated-vector-16086544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89" t="10535" r="61067" b="82222"/>
          <a:stretch>
            <a:fillRect/>
          </a:stretch>
        </p:blipFill>
        <p:spPr>
          <a:xfrm rot="411875">
            <a:off x="2073489" y="6162520"/>
            <a:ext cx="2413000" cy="413938"/>
          </a:xfrm>
          <a:prstGeom prst="rect">
            <a:avLst/>
          </a:prstGeom>
        </p:spPr>
      </p:pic>
      <p:pic>
        <p:nvPicPr>
          <p:cNvPr id="22" name="Рисунок 21" descr="uisz4mg-001.jpg"/>
          <p:cNvPicPr>
            <a:picLocks noChangeAspect="1"/>
          </p:cNvPicPr>
          <p:nvPr userDrawn="1"/>
        </p:nvPicPr>
        <p:blipFill>
          <a:blip r:embed="rId3" cstate="print"/>
          <a:srcRect l="3333" t="68859" r="66667" b="1674"/>
          <a:stretch>
            <a:fillRect/>
          </a:stretch>
        </p:blipFill>
        <p:spPr>
          <a:xfrm rot="20743763" flipH="1">
            <a:off x="6996232" y="1554691"/>
            <a:ext cx="1548094" cy="852620"/>
          </a:xfrm>
          <a:prstGeom prst="rect">
            <a:avLst/>
          </a:prstGeom>
        </p:spPr>
      </p:pic>
      <p:pic>
        <p:nvPicPr>
          <p:cNvPr id="14" name="Рисунок 13" descr="1374853315_21.png"/>
          <p:cNvPicPr>
            <a:picLocks noChangeAspect="1"/>
          </p:cNvPicPr>
          <p:nvPr userDrawn="1"/>
        </p:nvPicPr>
        <p:blipFill>
          <a:blip r:embed="rId4" cstate="print"/>
          <a:srcRect l="18787" t="65374" r="63462" b="19645"/>
          <a:stretch>
            <a:fillRect/>
          </a:stretch>
        </p:blipFill>
        <p:spPr>
          <a:xfrm>
            <a:off x="457200" y="4953000"/>
            <a:ext cx="1752600" cy="1752600"/>
          </a:xfrm>
          <a:prstGeom prst="rect">
            <a:avLst/>
          </a:prstGeom>
        </p:spPr>
      </p:pic>
      <p:pic>
        <p:nvPicPr>
          <p:cNvPr id="16" name="Рисунок 15" descr="401020-3.jpg"/>
          <p:cNvPicPr>
            <a:picLocks noChangeAspect="1"/>
          </p:cNvPicPr>
          <p:nvPr userDrawn="1"/>
        </p:nvPicPr>
        <p:blipFill>
          <a:blip r:embed="rId5" cstate="print"/>
          <a:srcRect l="4444" t="67778" r="68889" b="4444"/>
          <a:stretch>
            <a:fillRect/>
          </a:stretch>
        </p:blipFill>
        <p:spPr>
          <a:xfrm rot="2855185" flipV="1">
            <a:off x="7081141" y="1239533"/>
            <a:ext cx="429491" cy="381000"/>
          </a:xfrm>
          <a:prstGeom prst="rect">
            <a:avLst/>
          </a:prstGeom>
        </p:spPr>
      </p:pic>
      <p:pic>
        <p:nvPicPr>
          <p:cNvPr id="17" name="Рисунок 16" descr="1374853315_21.png"/>
          <p:cNvPicPr>
            <a:picLocks noChangeAspect="1"/>
          </p:cNvPicPr>
          <p:nvPr userDrawn="1"/>
        </p:nvPicPr>
        <p:blipFill>
          <a:blip r:embed="rId4" cstate="print"/>
          <a:srcRect l="84781" t="69460" r="965" b="11473"/>
          <a:stretch>
            <a:fillRect/>
          </a:stretch>
        </p:blipFill>
        <p:spPr>
          <a:xfrm>
            <a:off x="7467600" y="237067"/>
            <a:ext cx="762000" cy="1439334"/>
          </a:xfrm>
          <a:prstGeom prst="rect">
            <a:avLst/>
          </a:prstGeom>
        </p:spPr>
      </p:pic>
      <p:pic>
        <p:nvPicPr>
          <p:cNvPr id="20" name="Рисунок 19" descr="1374853315_21.png"/>
          <p:cNvPicPr>
            <a:picLocks noChangeAspect="1"/>
          </p:cNvPicPr>
          <p:nvPr userDrawn="1"/>
        </p:nvPicPr>
        <p:blipFill>
          <a:blip r:embed="rId4" cstate="print"/>
          <a:srcRect l="82692" t="27817" r="1442" b="59926"/>
          <a:stretch>
            <a:fillRect/>
          </a:stretch>
        </p:blipFill>
        <p:spPr>
          <a:xfrm rot="356734" flipH="1">
            <a:off x="2103083" y="5216547"/>
            <a:ext cx="722511" cy="9195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6" name="Рисунок 25" descr="167584.png"/>
          <p:cNvPicPr>
            <a:picLocks noChangeAspect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>
          <a:xfrm rot="19943079">
            <a:off x="381164" y="228764"/>
            <a:ext cx="324169" cy="324169"/>
          </a:xfrm>
          <a:prstGeom prst="rect">
            <a:avLst/>
          </a:prstGeom>
        </p:spPr>
      </p:pic>
      <p:pic>
        <p:nvPicPr>
          <p:cNvPr id="27" name="Рисунок 26" descr="167584.png"/>
          <p:cNvPicPr>
            <a:picLocks noChangeAspect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>
          <a:xfrm rot="19943079">
            <a:off x="8438667" y="209066"/>
            <a:ext cx="324169" cy="324169"/>
          </a:xfrm>
          <a:prstGeom prst="rect">
            <a:avLst/>
          </a:prstGeom>
        </p:spPr>
      </p:pic>
      <p:pic>
        <p:nvPicPr>
          <p:cNvPr id="28" name="Рисунок 27" descr="167584.png"/>
          <p:cNvPicPr>
            <a:picLocks noChangeAspect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>
          <a:xfrm rot="19943079">
            <a:off x="8438667" y="5715164"/>
            <a:ext cx="324169" cy="324169"/>
          </a:xfrm>
          <a:prstGeom prst="rect">
            <a:avLst/>
          </a:prstGeom>
        </p:spPr>
      </p:pic>
      <p:pic>
        <p:nvPicPr>
          <p:cNvPr id="29" name="Рисунок 28" descr="167584.png"/>
          <p:cNvPicPr>
            <a:picLocks noChangeAspect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>
          <a:xfrm rot="19943079">
            <a:off x="381164" y="4857267"/>
            <a:ext cx="324169" cy="324169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 descr="1374853315_21.png"/>
          <p:cNvPicPr>
            <a:picLocks noChangeAspect="1"/>
          </p:cNvPicPr>
          <p:nvPr userDrawn="1"/>
        </p:nvPicPr>
        <p:blipFill>
          <a:blip r:embed="rId2" cstate="print"/>
          <a:srcRect l="18787" t="65374" r="63462" b="19645"/>
          <a:stretch>
            <a:fillRect/>
          </a:stretch>
        </p:blipFill>
        <p:spPr>
          <a:xfrm>
            <a:off x="304800" y="5105400"/>
            <a:ext cx="1524000" cy="152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нутый угол 14"/>
          <p:cNvSpPr/>
          <p:nvPr userDrawn="1"/>
        </p:nvSpPr>
        <p:spPr>
          <a:xfrm>
            <a:off x="381000" y="289200"/>
            <a:ext cx="8388000" cy="6264000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167584.pn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 rot="19943079">
            <a:off x="381164" y="228764"/>
            <a:ext cx="324169" cy="324169"/>
          </a:xfrm>
          <a:prstGeom prst="rect">
            <a:avLst/>
          </a:prstGeom>
        </p:spPr>
      </p:pic>
      <p:pic>
        <p:nvPicPr>
          <p:cNvPr id="17" name="Рисунок 16" descr="167584.pn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 rot="19943079">
            <a:off x="8438667" y="209066"/>
            <a:ext cx="324169" cy="324169"/>
          </a:xfrm>
          <a:prstGeom prst="rect">
            <a:avLst/>
          </a:prstGeom>
        </p:spPr>
      </p:pic>
      <p:pic>
        <p:nvPicPr>
          <p:cNvPr id="18" name="Рисунок 17" descr="167584.pn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 rot="19943079">
            <a:off x="381164" y="6096164"/>
            <a:ext cx="324169" cy="3241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документ 7"/>
          <p:cNvSpPr/>
          <p:nvPr userDrawn="1"/>
        </p:nvSpPr>
        <p:spPr>
          <a:xfrm flipH="1">
            <a:off x="381000" y="304800"/>
            <a:ext cx="8382000" cy="624840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uisz4mg-001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33" t="68859" r="66667" b="1674"/>
          <a:stretch>
            <a:fillRect/>
          </a:stretch>
        </p:blipFill>
        <p:spPr>
          <a:xfrm rot="694175">
            <a:off x="1273240" y="5262752"/>
            <a:ext cx="1591370" cy="1105118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 rot="641444">
            <a:off x="1665570" y="5139417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401020-3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44" t="67778" r="68889" b="4444"/>
          <a:stretch>
            <a:fillRect/>
          </a:stretch>
        </p:blipFill>
        <p:spPr>
          <a:xfrm rot="18729188" flipV="1">
            <a:off x="1639313" y="6141569"/>
            <a:ext cx="429491" cy="381000"/>
          </a:xfrm>
          <a:prstGeom prst="rect">
            <a:avLst/>
          </a:prstGeom>
        </p:spPr>
      </p:pic>
      <p:pic>
        <p:nvPicPr>
          <p:cNvPr id="9" name="Рисунок 8" descr="1374853315_21.png"/>
          <p:cNvPicPr>
            <a:picLocks noChangeAspect="1"/>
          </p:cNvPicPr>
          <p:nvPr userDrawn="1"/>
        </p:nvPicPr>
        <p:blipFill>
          <a:blip r:embed="rId4" cstate="print"/>
          <a:srcRect l="82692" t="69460" r="965" b="11473"/>
          <a:stretch>
            <a:fillRect/>
          </a:stretch>
        </p:blipFill>
        <p:spPr>
          <a:xfrm>
            <a:off x="533400" y="4661705"/>
            <a:ext cx="1143000" cy="1883029"/>
          </a:xfrm>
          <a:prstGeom prst="rect">
            <a:avLst/>
          </a:prstGeom>
        </p:spPr>
      </p:pic>
      <p:pic>
        <p:nvPicPr>
          <p:cNvPr id="10" name="Рисунок 9" descr="167584.png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 rot="19943079">
            <a:off x="381164" y="228764"/>
            <a:ext cx="324169" cy="324169"/>
          </a:xfrm>
          <a:prstGeom prst="rect">
            <a:avLst/>
          </a:prstGeom>
        </p:spPr>
      </p:pic>
      <p:pic>
        <p:nvPicPr>
          <p:cNvPr id="11" name="Рисунок 10" descr="167584.png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 rot="19943079">
            <a:off x="8438667" y="209066"/>
            <a:ext cx="324169" cy="324169"/>
          </a:xfrm>
          <a:prstGeom prst="rect">
            <a:avLst/>
          </a:prstGeom>
        </p:spPr>
      </p:pic>
      <p:pic>
        <p:nvPicPr>
          <p:cNvPr id="12" name="Рисунок 11" descr="167584.png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 rot="19943079">
            <a:off x="8438667" y="5715164"/>
            <a:ext cx="324169" cy="324169"/>
          </a:xfrm>
          <a:prstGeom prst="rect">
            <a:avLst/>
          </a:prstGeom>
        </p:spPr>
      </p:pic>
      <p:pic>
        <p:nvPicPr>
          <p:cNvPr id="13" name="Рисунок 12" descr="167584.png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 rot="19943079">
            <a:off x="381164" y="4857267"/>
            <a:ext cx="324169" cy="3241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мка 9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set-of-school-items-isolated-vector-16086544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89" t="10535" r="61067" b="82222"/>
          <a:stretch>
            <a:fillRect/>
          </a:stretch>
        </p:blipFill>
        <p:spPr>
          <a:xfrm rot="20730431">
            <a:off x="926396" y="6005379"/>
            <a:ext cx="2413000" cy="413938"/>
          </a:xfrm>
          <a:prstGeom prst="rect">
            <a:avLst/>
          </a:prstGeom>
        </p:spPr>
      </p:pic>
      <p:sp>
        <p:nvSpPr>
          <p:cNvPr id="6" name="Блок-схема: документ 5"/>
          <p:cNvSpPr/>
          <p:nvPr userDrawn="1"/>
        </p:nvSpPr>
        <p:spPr>
          <a:xfrm flipH="1">
            <a:off x="381000" y="304800"/>
            <a:ext cx="8382000" cy="624840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1374853315_21.png"/>
          <p:cNvPicPr>
            <a:picLocks noChangeAspect="1"/>
          </p:cNvPicPr>
          <p:nvPr userDrawn="1"/>
        </p:nvPicPr>
        <p:blipFill>
          <a:blip r:embed="rId3" cstate="print"/>
          <a:srcRect l="82692" t="69460" r="965" b="11473"/>
          <a:stretch>
            <a:fillRect/>
          </a:stretch>
        </p:blipFill>
        <p:spPr>
          <a:xfrm>
            <a:off x="685800" y="4495800"/>
            <a:ext cx="1026077" cy="1690404"/>
          </a:xfrm>
          <a:prstGeom prst="rect">
            <a:avLst/>
          </a:prstGeom>
        </p:spPr>
      </p:pic>
      <p:pic>
        <p:nvPicPr>
          <p:cNvPr id="8" name="Рисунок 7" descr="1374853315_21.png"/>
          <p:cNvPicPr>
            <a:picLocks noChangeAspect="1"/>
          </p:cNvPicPr>
          <p:nvPr userDrawn="1"/>
        </p:nvPicPr>
        <p:blipFill>
          <a:blip r:embed="rId3" cstate="print"/>
          <a:srcRect l="82692" t="27817" r="1442" b="59926"/>
          <a:stretch>
            <a:fillRect/>
          </a:stretch>
        </p:blipFill>
        <p:spPr>
          <a:xfrm rot="356734" flipH="1">
            <a:off x="1722082" y="5216547"/>
            <a:ext cx="722511" cy="919560"/>
          </a:xfrm>
          <a:prstGeom prst="rect">
            <a:avLst/>
          </a:prstGeom>
        </p:spPr>
      </p:pic>
      <p:pic>
        <p:nvPicPr>
          <p:cNvPr id="9" name="Рисунок 8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381164" y="228764"/>
            <a:ext cx="324169" cy="324169"/>
          </a:xfrm>
          <a:prstGeom prst="rect">
            <a:avLst/>
          </a:prstGeom>
        </p:spPr>
      </p:pic>
      <p:pic>
        <p:nvPicPr>
          <p:cNvPr id="10" name="Рисунок 9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8438667" y="209066"/>
            <a:ext cx="324169" cy="324169"/>
          </a:xfrm>
          <a:prstGeom prst="rect">
            <a:avLst/>
          </a:prstGeom>
        </p:spPr>
      </p:pic>
      <p:pic>
        <p:nvPicPr>
          <p:cNvPr id="11" name="Рисунок 10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8438667" y="5715164"/>
            <a:ext cx="324169" cy="324169"/>
          </a:xfrm>
          <a:prstGeom prst="rect">
            <a:avLst/>
          </a:prstGeom>
        </p:spPr>
      </p:pic>
      <p:pic>
        <p:nvPicPr>
          <p:cNvPr id="12" name="Рисунок 11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381164" y="4857267"/>
            <a:ext cx="324169" cy="3241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374853315_21.png"/>
          <p:cNvPicPr>
            <a:picLocks noChangeAspect="1"/>
          </p:cNvPicPr>
          <p:nvPr userDrawn="1"/>
        </p:nvPicPr>
        <p:blipFill>
          <a:blip r:embed="rId2" cstate="print"/>
          <a:srcRect l="82692" t="69460" r="965" b="11473"/>
          <a:stretch>
            <a:fillRect/>
          </a:stretch>
        </p:blipFill>
        <p:spPr>
          <a:xfrm flipH="1">
            <a:off x="1371600" y="5037666"/>
            <a:ext cx="688664" cy="1134534"/>
          </a:xfrm>
          <a:prstGeom prst="rect">
            <a:avLst/>
          </a:prstGeom>
        </p:spPr>
      </p:pic>
      <p:pic>
        <p:nvPicPr>
          <p:cNvPr id="6" name="Рисунок 5" descr="1374853315_21.png"/>
          <p:cNvPicPr>
            <a:picLocks noChangeAspect="1"/>
          </p:cNvPicPr>
          <p:nvPr userDrawn="1"/>
        </p:nvPicPr>
        <p:blipFill>
          <a:blip r:embed="rId2" cstate="print"/>
          <a:srcRect l="18787" t="65374" r="63462" b="19645"/>
          <a:stretch>
            <a:fillRect/>
          </a:stretch>
        </p:blipFill>
        <p:spPr>
          <a:xfrm flipH="1">
            <a:off x="381000" y="5410200"/>
            <a:ext cx="1219200" cy="1219200"/>
          </a:xfrm>
          <a:prstGeom prst="rect">
            <a:avLst/>
          </a:prstGeom>
        </p:spPr>
      </p:pic>
      <p:sp useBgFill="1">
        <p:nvSpPr>
          <p:cNvPr id="5" name="Рамка 4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8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uisz4mg-001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33" t="68859" r="66667" b="1674"/>
          <a:stretch>
            <a:fillRect/>
          </a:stretch>
        </p:blipFill>
        <p:spPr>
          <a:xfrm rot="2045956">
            <a:off x="2123881" y="5513909"/>
            <a:ext cx="1312649" cy="911562"/>
          </a:xfrm>
          <a:prstGeom prst="rect">
            <a:avLst/>
          </a:prstGeom>
        </p:spPr>
      </p:pic>
      <p:sp>
        <p:nvSpPr>
          <p:cNvPr id="8" name="Блок-схема: документ 7"/>
          <p:cNvSpPr/>
          <p:nvPr userDrawn="1"/>
        </p:nvSpPr>
        <p:spPr>
          <a:xfrm flipH="1">
            <a:off x="381000" y="304800"/>
            <a:ext cx="8382000" cy="624840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1374853315_21.png"/>
          <p:cNvPicPr>
            <a:picLocks noChangeAspect="1"/>
          </p:cNvPicPr>
          <p:nvPr userDrawn="1"/>
        </p:nvPicPr>
        <p:blipFill>
          <a:blip r:embed="rId3" cstate="print"/>
          <a:srcRect l="18787" t="65374" r="63462" b="19645"/>
          <a:stretch>
            <a:fillRect/>
          </a:stretch>
        </p:blipFill>
        <p:spPr>
          <a:xfrm>
            <a:off x="457200" y="4953000"/>
            <a:ext cx="1752600" cy="1752600"/>
          </a:xfrm>
          <a:prstGeom prst="rect">
            <a:avLst/>
          </a:prstGeom>
        </p:spPr>
      </p:pic>
      <p:pic>
        <p:nvPicPr>
          <p:cNvPr id="9" name="Рисунок 8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381164" y="228764"/>
            <a:ext cx="324169" cy="324169"/>
          </a:xfrm>
          <a:prstGeom prst="rect">
            <a:avLst/>
          </a:prstGeom>
        </p:spPr>
      </p:pic>
      <p:pic>
        <p:nvPicPr>
          <p:cNvPr id="10" name="Рисунок 9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8438667" y="209066"/>
            <a:ext cx="324169" cy="324169"/>
          </a:xfrm>
          <a:prstGeom prst="rect">
            <a:avLst/>
          </a:prstGeom>
        </p:spPr>
      </p:pic>
      <p:pic>
        <p:nvPicPr>
          <p:cNvPr id="11" name="Рисунок 10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8438667" y="5715164"/>
            <a:ext cx="324169" cy="324169"/>
          </a:xfrm>
          <a:prstGeom prst="rect">
            <a:avLst/>
          </a:prstGeom>
        </p:spPr>
      </p:pic>
      <p:pic>
        <p:nvPicPr>
          <p:cNvPr id="12" name="Рисунок 11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381164" y="4857267"/>
            <a:ext cx="324169" cy="3241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724400" y="4495800"/>
            <a:ext cx="3200400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007" y="1554678"/>
            <a:ext cx="86106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Круглый стол:</a:t>
            </a:r>
          </a:p>
          <a:p>
            <a:pPr algn="ctr"/>
            <a:r>
              <a:rPr lang="ru-RU" sz="4400" b="1" dirty="0" smtClean="0">
                <a:latin typeface="Monotype Corsiva" pitchFamily="66" charset="0"/>
              </a:rPr>
              <a:t>«</a:t>
            </a:r>
            <a:r>
              <a:rPr lang="ru-RU" sz="4400" b="1" dirty="0">
                <a:latin typeface="Monotype Corsiva" panose="03010101010201010101" pitchFamily="66" charset="0"/>
              </a:rPr>
              <a:t>Пути совершенствования системы работы по осуществлению </a:t>
            </a:r>
            <a:r>
              <a:rPr lang="ru-RU" sz="4400" b="1" dirty="0" smtClean="0">
                <a:latin typeface="Monotype Corsiva" pitchFamily="66" charset="0"/>
              </a:rPr>
              <a:t>преемственности  начального </a:t>
            </a:r>
            <a:r>
              <a:rPr lang="ru-RU" sz="4400" b="1" dirty="0">
                <a:latin typeface="Monotype Corsiva" pitchFamily="66" charset="0"/>
              </a:rPr>
              <a:t/>
            </a:r>
            <a:br>
              <a:rPr lang="ru-RU" sz="4400" b="1" dirty="0">
                <a:latin typeface="Monotype Corsiva" pitchFamily="66" charset="0"/>
              </a:rPr>
            </a:br>
            <a:r>
              <a:rPr lang="ru-RU" sz="4400" b="1" dirty="0">
                <a:latin typeface="Monotype Corsiva" pitchFamily="66" charset="0"/>
              </a:rPr>
              <a:t>и основного </a:t>
            </a:r>
            <a:r>
              <a:rPr lang="ru-RU" sz="4400" b="1" dirty="0" smtClean="0">
                <a:latin typeface="Monotype Corsiva" pitchFamily="66" charset="0"/>
              </a:rPr>
              <a:t>общего  образования»</a:t>
            </a:r>
            <a:endParaRPr lang="ru-RU" sz="4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1004350" y="0"/>
            <a:ext cx="7178675" cy="10795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400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Segoe UI" pitchFamily="34" charset="0"/>
              </a:rPr>
              <a:t>Диагностика (что имеем)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71600" y="990600"/>
            <a:ext cx="6324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Биология </a:t>
            </a:r>
            <a:r>
              <a:rPr lang="ru-RU" sz="40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(качество)</a:t>
            </a:r>
          </a:p>
          <a:p>
            <a:pPr eaLnBrk="1" hangingPunct="1">
              <a:defRPr/>
            </a:pP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1877452"/>
              </p:ext>
            </p:extLst>
          </p:nvPr>
        </p:nvGraphicFramePr>
        <p:xfrm>
          <a:off x="2438400" y="17526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6790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1004350" y="0"/>
            <a:ext cx="7178675" cy="10795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400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Segoe UI" pitchFamily="34" charset="0"/>
              </a:rPr>
              <a:t>Диагностика (что имеем)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71600" y="990600"/>
            <a:ext cx="6324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География </a:t>
            </a:r>
            <a:r>
              <a:rPr lang="ru-RU" sz="40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(качество)</a:t>
            </a:r>
          </a:p>
          <a:p>
            <a:pPr eaLnBrk="1" hangingPunct="1">
              <a:defRPr/>
            </a:pP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60078336"/>
              </p:ext>
            </p:extLst>
          </p:nvPr>
        </p:nvGraphicFramePr>
        <p:xfrm>
          <a:off x="2438400" y="17526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644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1004350" y="0"/>
            <a:ext cx="7178675" cy="10795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400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Segoe UI" pitchFamily="34" charset="0"/>
              </a:rPr>
              <a:t>Диагностика (что имеем)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71600" y="990600"/>
            <a:ext cx="6324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История </a:t>
            </a:r>
            <a:r>
              <a:rPr lang="ru-RU" sz="40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(качество)</a:t>
            </a:r>
          </a:p>
          <a:p>
            <a:pPr eaLnBrk="1" hangingPunct="1">
              <a:defRPr/>
            </a:pP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83955319"/>
              </p:ext>
            </p:extLst>
          </p:nvPr>
        </p:nvGraphicFramePr>
        <p:xfrm>
          <a:off x="2438400" y="17526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35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1004350" y="0"/>
            <a:ext cx="7178675" cy="10795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400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Segoe UI" pitchFamily="34" charset="0"/>
              </a:rPr>
              <a:t>Диагностика (что имеем)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71600" y="990600"/>
            <a:ext cx="6324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Техника чтения</a:t>
            </a:r>
            <a:endParaRPr lang="ru-RU" sz="4000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eaLnBrk="1" hangingPunct="1">
              <a:defRPr/>
            </a:pP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455861765"/>
              </p:ext>
            </p:extLst>
          </p:nvPr>
        </p:nvGraphicFramePr>
        <p:xfrm>
          <a:off x="2438400" y="17526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4979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1004350" y="0"/>
            <a:ext cx="7178675" cy="10795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400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Segoe UI" pitchFamily="34" charset="0"/>
              </a:rPr>
              <a:t>Диагностика (что имеем)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71600" y="990600"/>
            <a:ext cx="6324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40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Математика (качество)</a:t>
            </a:r>
          </a:p>
          <a:p>
            <a:pPr eaLnBrk="1" hangingPunct="1">
              <a:defRPr/>
            </a:pP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142544954"/>
              </p:ext>
            </p:extLst>
          </p:nvPr>
        </p:nvGraphicFramePr>
        <p:xfrm>
          <a:off x="2438400" y="17526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333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077200" cy="10795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400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Segoe UI" pitchFamily="34" charset="0"/>
              </a:rPr>
              <a:t>Анкетирование родителей 5-ых классов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326070"/>
              </p:ext>
            </p:extLst>
          </p:nvPr>
        </p:nvGraphicFramePr>
        <p:xfrm>
          <a:off x="1371600" y="1752600"/>
          <a:ext cx="6248401" cy="1811640"/>
        </p:xfrm>
        <a:graphic>
          <a:graphicData uri="http://schemas.openxmlformats.org/drawingml/2006/table">
            <a:tbl>
              <a:tblPr/>
              <a:tblGrid>
                <a:gridCol w="6248401"/>
              </a:tblGrid>
              <a:tr h="102560">
                <a:tc>
                  <a:txBody>
                    <a:bodyPr/>
                    <a:lstStyle/>
                    <a:p>
                      <a:pPr rtl="0" fontAlgn="b"/>
                      <a:r>
                        <a:rPr lang="ru-RU" sz="1600" dirty="0" smtClean="0">
                          <a:effectLst/>
                        </a:rPr>
                        <a:t>Все</a:t>
                      </a:r>
                      <a:r>
                        <a:rPr lang="ru-RU" sz="1600" dirty="0">
                          <a:effectLst/>
                        </a:rPr>
                        <a:t>, кроме математики</a:t>
                      </a:r>
                    </a:p>
                  </a:txBody>
                  <a:tcPr marL="4995" marR="4995" marT="3330" marB="3330"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6700">
                <a:tc>
                  <a:txBody>
                    <a:bodyPr/>
                    <a:lstStyle/>
                    <a:p>
                      <a:pPr rtl="0" fontAlgn="b"/>
                      <a:r>
                        <a:rPr lang="ru-RU" sz="1600">
                          <a:effectLst/>
                        </a:rPr>
                        <a:t>Те, где есть контакт с учителем и есть возможность эмоциональной разгрузки </a:t>
                      </a:r>
                    </a:p>
                  </a:txBody>
                  <a:tcPr marL="4995" marR="4995" marT="3330" marB="3330"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580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</a:rPr>
                        <a:t>Русский язык, история, литература, физкультура, биология, английский язык, география, технология, изо, музыка</a:t>
                      </a:r>
                    </a:p>
                  </a:txBody>
                  <a:tcPr marL="4995" marR="4995" marT="3330" marB="3330"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610">
                <a:tc>
                  <a:txBody>
                    <a:bodyPr/>
                    <a:lstStyle/>
                    <a:p>
                      <a:pPr rtl="0" fontAlgn="b"/>
                      <a:r>
                        <a:rPr lang="ru-RU" sz="1600" dirty="0">
                          <a:effectLst/>
                        </a:rPr>
                        <a:t>Все</a:t>
                      </a:r>
                    </a:p>
                  </a:txBody>
                  <a:tcPr marL="4995" marR="4995" marT="3330" marB="3330"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2560">
                <a:tc>
                  <a:txBody>
                    <a:bodyPr/>
                    <a:lstStyle/>
                    <a:p>
                      <a:pPr rtl="0" fontAlgn="b"/>
                      <a:r>
                        <a:rPr lang="ru-RU" sz="1600" dirty="0">
                          <a:effectLst/>
                        </a:rPr>
                        <a:t>Все и по </a:t>
                      </a:r>
                      <a:r>
                        <a:rPr lang="ru-RU" sz="1600" dirty="0" err="1">
                          <a:effectLst/>
                        </a:rPr>
                        <a:t>маленьку</a:t>
                      </a:r>
                      <a:endParaRPr lang="ru-RU" sz="1600" dirty="0">
                        <a:effectLst/>
                      </a:endParaRPr>
                    </a:p>
                  </a:txBody>
                  <a:tcPr marL="4995" marR="4995" marT="3330" marB="3330"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62000" y="1295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Какие учебные предметы даются Вашему ребенку легко?</a:t>
            </a:r>
          </a:p>
        </p:txBody>
      </p:sp>
    </p:spTree>
    <p:extLst>
      <p:ext uri="{BB962C8B-B14F-4D97-AF65-F5344CB8AC3E}">
        <p14:creationId xmlns:p14="http://schemas.microsoft.com/office/powerpoint/2010/main" val="235876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077200" cy="10795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400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Segoe UI" pitchFamily="34" charset="0"/>
              </a:rPr>
              <a:t>Анкетирование родителей 5-ых классов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1" t="24725" r="21462" b="27619"/>
          <a:stretch/>
        </p:blipFill>
        <p:spPr bwMode="auto">
          <a:xfrm>
            <a:off x="771896" y="1365662"/>
            <a:ext cx="7888530" cy="33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150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077200" cy="10795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400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Segoe UI" pitchFamily="34" charset="0"/>
              </a:rPr>
              <a:t>Анкетирование родителей 5-ых классов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5" t="28877" r="20198" b="19948"/>
          <a:stretch/>
        </p:blipFill>
        <p:spPr bwMode="auto">
          <a:xfrm>
            <a:off x="806532" y="1371600"/>
            <a:ext cx="7789334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649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838200"/>
            <a:ext cx="76962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latinLnBrk="0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9900" indent="-469900">
              <a:buFontTx/>
              <a:buNone/>
            </a:pPr>
            <a:endParaRPr lang="ru-RU" altLang="ru-RU" sz="28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3461" y="1605171"/>
            <a:ext cx="81915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tx1"/>
              </a:buClr>
              <a:buSzPts val="2000"/>
            </a:pPr>
            <a:r>
              <a:rPr lang="en-US" alt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	</a:t>
            </a:r>
            <a:r>
              <a:rPr lang="ru-RU" altLang="ru-RU" sz="4400" b="1" i="1" dirty="0" smtClean="0">
                <a:latin typeface="Monotype Corsiva" panose="03010101010201010101" pitchFamily="66" charset="0"/>
                <a:cs typeface="Segoe UI" pitchFamily="34" charset="0"/>
              </a:rPr>
              <a:t>Особенности </a:t>
            </a:r>
            <a:r>
              <a:rPr lang="ru-RU" altLang="ru-RU" sz="4400" b="1" i="1" dirty="0">
                <a:latin typeface="Monotype Corsiva" panose="03010101010201010101" pitchFamily="66" charset="0"/>
                <a:cs typeface="Segoe UI" pitchFamily="34" charset="0"/>
              </a:rPr>
              <a:t>учебного процесса 	в 5-х классах. </a:t>
            </a:r>
            <a:endParaRPr lang="ru-RU" altLang="ru-RU" sz="4400" b="1" i="1" dirty="0" smtClean="0">
              <a:latin typeface="Monotype Corsiva" panose="03010101010201010101" pitchFamily="66" charset="0"/>
              <a:cs typeface="Segoe UI" pitchFamily="34" charset="0"/>
            </a:endParaRPr>
          </a:p>
          <a:p>
            <a:pPr algn="ctr" eaLnBrk="1" hangingPunct="1">
              <a:buClr>
                <a:schemeClr val="tx1"/>
              </a:buClr>
              <a:buSzPts val="2000"/>
            </a:pPr>
            <a:r>
              <a:rPr lang="ru-RU" altLang="ru-RU" sz="4400" b="1" dirty="0" smtClean="0">
                <a:latin typeface="Monotype Corsiva" panose="03010101010201010101" pitchFamily="66" charset="0"/>
              </a:rPr>
              <a:t>       (учителя-предметники)</a:t>
            </a:r>
            <a:endParaRPr lang="ru-RU" alt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07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260350"/>
            <a:ext cx="7488237" cy="13684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Segoe UI" pitchFamily="34" charset="0"/>
              </a:rPr>
              <a:t>Единые требования к осуществлению преемственности в обучении учащихся первой и второй ступени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1600200"/>
            <a:ext cx="7086600" cy="3429000"/>
          </a:xfrm>
          <a:solidFill>
            <a:schemeClr val="bg1"/>
          </a:solidFill>
        </p:spPr>
        <p:txBody>
          <a:bodyPr>
            <a:noAutofit/>
          </a:bodyPr>
          <a:lstStyle/>
          <a:p>
            <a:pPr lvl="0"/>
            <a:r>
              <a:rPr lang="ru-RU" sz="1800" b="1" dirty="0">
                <a:latin typeface="Monotype Corsiva" panose="03010101010201010101" pitchFamily="66" charset="0"/>
              </a:rPr>
              <a:t>Как можно раньше определить учителей-предметников и классного руководителя  будущих 5классов.</a:t>
            </a:r>
          </a:p>
          <a:p>
            <a:pPr lvl="0"/>
            <a:r>
              <a:rPr lang="ru-RU" sz="1800" b="1" dirty="0">
                <a:latin typeface="Monotype Corsiva" panose="03010101010201010101" pitchFamily="66" charset="0"/>
              </a:rPr>
              <a:t>Посещение уроков в 4-ом  классе  учителями-предметниками, классным руководителем.</a:t>
            </a:r>
          </a:p>
          <a:p>
            <a:pPr lvl="0"/>
            <a:r>
              <a:rPr lang="ru-RU" sz="1800" b="1" dirty="0">
                <a:latin typeface="Monotype Corsiva" panose="03010101010201010101" pitchFamily="66" charset="0"/>
              </a:rPr>
              <a:t>Изучение учебных программ: учитель начальных классов должен знать программу 5  </a:t>
            </a:r>
            <a:r>
              <a:rPr lang="ru-RU" sz="1800" b="1" dirty="0" smtClean="0">
                <a:latin typeface="Monotype Corsiva" panose="03010101010201010101" pitchFamily="66" charset="0"/>
              </a:rPr>
              <a:t>класса, а учитель-предметник </a:t>
            </a:r>
            <a:r>
              <a:rPr lang="ru-RU" sz="1800" b="1" dirty="0">
                <a:latin typeface="Monotype Corsiva" panose="03010101010201010101" pitchFamily="66" charset="0"/>
              </a:rPr>
              <a:t>среднего звена может начинать работу в 5 классе, только изучив программу начальной </a:t>
            </a:r>
            <a:r>
              <a:rPr lang="ru-RU" sz="1800" b="1" dirty="0" smtClean="0">
                <a:latin typeface="Monotype Corsiva" panose="03010101010201010101" pitchFamily="66" charset="0"/>
              </a:rPr>
              <a:t>школы.</a:t>
            </a:r>
            <a:endParaRPr lang="ru-RU" sz="1800" b="1" dirty="0">
              <a:latin typeface="Monotype Corsiva" panose="03010101010201010101" pitchFamily="66" charset="0"/>
            </a:endParaRPr>
          </a:p>
          <a:p>
            <a:pPr lvl="0"/>
            <a:r>
              <a:rPr lang="ru-RU" sz="1800" b="1" dirty="0" smtClean="0">
                <a:latin typeface="Monotype Corsiva" panose="03010101010201010101" pitchFamily="66" charset="0"/>
              </a:rPr>
              <a:t>Проведение </a:t>
            </a:r>
            <a:r>
              <a:rPr lang="ru-RU" sz="1800" b="1" dirty="0" err="1" smtClean="0">
                <a:latin typeface="Monotype Corsiva" panose="03010101010201010101" pitchFamily="66" charset="0"/>
              </a:rPr>
              <a:t>срезовых</a:t>
            </a:r>
            <a:r>
              <a:rPr lang="ru-RU" sz="1800" b="1" dirty="0" smtClean="0">
                <a:latin typeface="Monotype Corsiva" panose="03010101010201010101" pitchFamily="66" charset="0"/>
              </a:rPr>
              <a:t> работ в 4-х классах в присутствии учителей среднего звена и совместный анализ проведенных работ.</a:t>
            </a:r>
          </a:p>
          <a:p>
            <a:pPr lvl="0"/>
            <a:r>
              <a:rPr lang="ru-RU" sz="1800" b="1" dirty="0" smtClean="0">
                <a:latin typeface="Monotype Corsiva" panose="03010101010201010101" pitchFamily="66" charset="0"/>
              </a:rPr>
              <a:t>Посещение учителем 4 класса уроков учителей-предметников.</a:t>
            </a:r>
          </a:p>
          <a:p>
            <a:pPr lvl="0"/>
            <a:r>
              <a:rPr lang="ru-RU" sz="1800" b="1" dirty="0" smtClean="0">
                <a:latin typeface="Monotype Corsiva" panose="03010101010201010101" pitchFamily="66" charset="0"/>
              </a:rPr>
              <a:t>Единые требования к контролю и оценке результатов обучения, к оформлению письменных работ и устных ответов оформлению письменных работ и устных ответов  в начальной  школе и пятом классе.</a:t>
            </a:r>
          </a:p>
          <a:p>
            <a:pPr lvl="0"/>
            <a:r>
              <a:rPr lang="ru-RU" sz="1800" b="1" dirty="0" smtClean="0">
                <a:latin typeface="Monotype Corsiva" panose="03010101010201010101" pitchFamily="66" charset="0"/>
              </a:rPr>
              <a:t>Проведение последнего родительского собрания в 4-м классе совместно с будущим классным руководителем.</a:t>
            </a:r>
            <a:endParaRPr lang="ru-RU" sz="18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937813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52397" y="228600"/>
            <a:ext cx="76962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latinLnBrk="0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9900" indent="-469900">
              <a:buFontTx/>
              <a:buNone/>
            </a:pPr>
            <a:r>
              <a:rPr lang="ru-RU" altLang="ru-RU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Цели: </a:t>
            </a:r>
          </a:p>
          <a:p>
            <a:pPr marL="469900" indent="-469900" algn="just"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2000" b="1" dirty="0" smtClean="0">
                <a:latin typeface="Monotype Corsiva" panose="03010101010201010101" pitchFamily="66" charset="0"/>
              </a:rPr>
              <a:t>Объединение усилий  и выработка </a:t>
            </a:r>
            <a:r>
              <a:rPr lang="ru-RU" altLang="ru-RU" sz="2000" b="1" dirty="0">
                <a:latin typeface="Monotype Corsiva" panose="03010101010201010101" pitchFamily="66" charset="0"/>
              </a:rPr>
              <a:t>линии поведения, единых требований </a:t>
            </a:r>
            <a:r>
              <a:rPr lang="ru-RU" altLang="ru-RU" sz="2000" b="1" dirty="0" smtClean="0">
                <a:latin typeface="Monotype Corsiva" panose="03010101010201010101" pitchFamily="66" charset="0"/>
              </a:rPr>
              <a:t>педагогического коллектива  школы для повышения эффективности его работы.</a:t>
            </a:r>
          </a:p>
          <a:p>
            <a:pPr marL="469900" indent="-469900"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Задачи:</a:t>
            </a:r>
          </a:p>
          <a:p>
            <a:pPr marL="469900" indent="-469900" algn="just" eaLnBrk="1" hangingPunct="1"/>
            <a:r>
              <a:rPr lang="ru-RU" altLang="ru-RU" sz="2000" b="1" dirty="0">
                <a:latin typeface="Monotype Corsiva" panose="03010101010201010101" pitchFamily="66" charset="0"/>
              </a:rPr>
              <a:t>Обмен опытом педагогов начальной и основной школы, их взаимодействие, во избежание трудностей у пятиклассников в дальнейшей учебной деятельности.</a:t>
            </a:r>
          </a:p>
          <a:p>
            <a:pPr marL="469900" indent="-469900" algn="just" eaLnBrk="1" hangingPunct="1"/>
            <a:r>
              <a:rPr lang="ru-RU" altLang="ru-RU" sz="2000" b="1" dirty="0">
                <a:latin typeface="Monotype Corsiva" panose="03010101010201010101" pitchFamily="66" charset="0"/>
              </a:rPr>
              <a:t>Выработка  единых педагогических технологий с учетом психологических  и возрастных особенностей на средней ступени обучения.</a:t>
            </a:r>
          </a:p>
          <a:p>
            <a:pPr marL="469900" indent="-469900" algn="just" eaLnBrk="1" hangingPunct="1"/>
            <a:r>
              <a:rPr lang="ru-RU" altLang="ru-RU" sz="2000" b="1" dirty="0">
                <a:latin typeface="Monotype Corsiva" panose="03010101010201010101" pitchFamily="66" charset="0"/>
              </a:rPr>
              <a:t>Привлечение внимание  педагогического коллектива к проблеме сохранения здоровья всех участников образовательного процесса.   </a:t>
            </a:r>
          </a:p>
          <a:p>
            <a:pPr marL="469900" indent="-469900">
              <a:buFontTx/>
              <a:buNone/>
            </a:pPr>
            <a:r>
              <a:rPr lang="ru-RU" altLang="ru-RU" sz="2800" b="1" dirty="0" smtClean="0">
                <a:latin typeface="Monotype Corsiva" panose="03010101010201010101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ownloads\0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8" b="4606"/>
          <a:stretch/>
        </p:blipFill>
        <p:spPr bwMode="auto">
          <a:xfrm>
            <a:off x="762000" y="381000"/>
            <a:ext cx="75438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76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u_0864626861eef62b59d3c6e910f7fa05_8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04800"/>
            <a:ext cx="610430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4724400"/>
            <a:ext cx="7239000" cy="167640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dirty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6600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dirty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6600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dirty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6600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5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Творческих  нам </a:t>
            </a:r>
            <a:r>
              <a:rPr lang="ru-RU" sz="5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успехов!</a:t>
            </a:r>
            <a:br>
              <a:rPr lang="ru-RU" sz="5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endParaRPr lang="ru-RU" sz="5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36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838200"/>
            <a:ext cx="76962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latinLnBrk="0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9900" indent="-469900">
              <a:buFontTx/>
              <a:buNone/>
            </a:pPr>
            <a:endParaRPr lang="ru-RU" altLang="ru-RU" sz="28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354" y="457200"/>
            <a:ext cx="80772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buSzPts val="2000"/>
            </a:pPr>
            <a:r>
              <a:rPr lang="en-US" alt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	</a:t>
            </a:r>
            <a:r>
              <a:rPr lang="ru-RU" alt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Вопросы  для обсуждения: </a:t>
            </a:r>
            <a:endParaRPr lang="ru-RU" altLang="ru-RU" sz="3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eaLnBrk="1" hangingPunct="1">
              <a:buClr>
                <a:schemeClr val="tx1"/>
              </a:buClr>
              <a:buSzPts val="2000"/>
            </a:pPr>
            <a:endParaRPr lang="en-US" altLang="ru-RU" sz="2400" dirty="0" smtClean="0">
              <a:latin typeface="Monotype Corsiva" panose="03010101010201010101" pitchFamily="66" charset="0"/>
            </a:endParaRPr>
          </a:p>
          <a:p>
            <a:pPr marL="469900" indent="-469900">
              <a:buClr>
                <a:schemeClr val="tx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altLang="ru-RU" sz="2400" b="1" dirty="0" smtClean="0">
                <a:latin typeface="Monotype Corsiva" panose="03010101010201010101" pitchFamily="66" charset="0"/>
              </a:rPr>
              <a:t>Основные </a:t>
            </a:r>
            <a:r>
              <a:rPr lang="ru-RU" altLang="ru-RU" sz="2400" b="1" dirty="0">
                <a:latin typeface="Monotype Corsiva" panose="03010101010201010101" pitchFamily="66" charset="0"/>
              </a:rPr>
              <a:t>аспекты проблемы преемственности  пятиклассников по итогам проведенного контроля    ( </a:t>
            </a:r>
            <a:r>
              <a:rPr lang="ru-RU" altLang="ru-RU" sz="2400" b="1" dirty="0" smtClean="0">
                <a:latin typeface="Monotype Corsiva" panose="03010101010201010101" pitchFamily="66" charset="0"/>
              </a:rPr>
              <a:t>Большова Е.Л</a:t>
            </a:r>
            <a:r>
              <a:rPr lang="ru-RU" altLang="ru-RU" sz="2400" b="1" dirty="0">
                <a:latin typeface="Monotype Corsiva" panose="03010101010201010101" pitchFamily="66" charset="0"/>
              </a:rPr>
              <a:t>.) </a:t>
            </a:r>
            <a:endParaRPr lang="ru-RU" altLang="ru-RU" sz="2400" b="1" dirty="0" smtClean="0">
              <a:latin typeface="Monotype Corsiva" panose="03010101010201010101" pitchFamily="66" charset="0"/>
            </a:endParaRPr>
          </a:p>
          <a:p>
            <a:pPr marL="469900" indent="-469900">
              <a:buClr>
                <a:schemeClr val="tx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altLang="ru-RU" sz="2400" b="1" dirty="0" smtClean="0">
                <a:latin typeface="Monotype Corsiva" panose="03010101010201010101" pitchFamily="66" charset="0"/>
              </a:rPr>
              <a:t>Анализ </a:t>
            </a:r>
            <a:r>
              <a:rPr lang="ru-RU" altLang="ru-RU" sz="2400" b="1" dirty="0">
                <a:latin typeface="Monotype Corsiva" panose="03010101010201010101" pitchFamily="66" charset="0"/>
              </a:rPr>
              <a:t>диагностики адаптации учащихся 5-х класса к основной школе (Юдина А.Ю</a:t>
            </a:r>
            <a:r>
              <a:rPr lang="ru-RU" altLang="ru-RU" sz="2400" b="1" dirty="0" smtClean="0">
                <a:latin typeface="Monotype Corsiva" panose="03010101010201010101" pitchFamily="66" charset="0"/>
              </a:rPr>
              <a:t>.)</a:t>
            </a:r>
            <a:endParaRPr lang="ru-RU" altLang="ru-RU" sz="2400" b="1" dirty="0">
              <a:latin typeface="Monotype Corsiva" panose="03010101010201010101" pitchFamily="66" charset="0"/>
            </a:endParaRPr>
          </a:p>
          <a:p>
            <a:pPr marL="469900" indent="-469900" eaLnBrk="1" hangingPunct="1">
              <a:buClr>
                <a:schemeClr val="tx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altLang="ru-RU" sz="2400" b="1" i="1" dirty="0">
                <a:latin typeface="Monotype Corsiva" panose="03010101010201010101" pitchFamily="66" charset="0"/>
                <a:cs typeface="Segoe UI" pitchFamily="34" charset="0"/>
              </a:rPr>
              <a:t>Особенности учебного процесса 	в 5-х классах. </a:t>
            </a:r>
            <a:r>
              <a:rPr lang="ru-RU" altLang="ru-RU" sz="2400" b="1" i="1" dirty="0" smtClean="0">
                <a:latin typeface="Monotype Corsiva" panose="03010101010201010101" pitchFamily="66" charset="0"/>
                <a:cs typeface="Segoe UI" pitchFamily="34" charset="0"/>
              </a:rPr>
              <a:t> </a:t>
            </a:r>
            <a:r>
              <a:rPr lang="ru-RU" altLang="ru-RU" sz="2400" b="1" dirty="0" smtClean="0">
                <a:latin typeface="Monotype Corsiva" panose="03010101010201010101" pitchFamily="66" charset="0"/>
              </a:rPr>
              <a:t>Трудности </a:t>
            </a:r>
            <a:r>
              <a:rPr lang="ru-RU" altLang="ru-RU" sz="2400" b="1" dirty="0">
                <a:latin typeface="Monotype Corsiva" panose="03010101010201010101" pitchFamily="66" charset="0"/>
              </a:rPr>
              <a:t>адаптационного </a:t>
            </a:r>
            <a:r>
              <a:rPr lang="ru-RU" altLang="ru-RU" sz="2400" b="1" dirty="0" smtClean="0">
                <a:latin typeface="Monotype Corsiva" panose="03010101010201010101" pitchFamily="66" charset="0"/>
              </a:rPr>
              <a:t>периода.  ( </a:t>
            </a:r>
            <a:r>
              <a:rPr lang="ru-RU" altLang="ru-RU" sz="2400" b="1" dirty="0" err="1">
                <a:latin typeface="Monotype Corsiva" panose="03010101010201010101" pitchFamily="66" charset="0"/>
              </a:rPr>
              <a:t>кл</a:t>
            </a:r>
            <a:r>
              <a:rPr lang="ru-RU" altLang="ru-RU" sz="2400" b="1" dirty="0">
                <a:latin typeface="Monotype Corsiva" panose="03010101010201010101" pitchFamily="66" charset="0"/>
              </a:rPr>
              <a:t>. </a:t>
            </a:r>
            <a:r>
              <a:rPr lang="ru-RU" altLang="ru-RU" sz="2400" b="1" dirty="0" smtClean="0">
                <a:latin typeface="Monotype Corsiva" panose="03010101010201010101" pitchFamily="66" charset="0"/>
              </a:rPr>
              <a:t>руководители 5-ых классов </a:t>
            </a:r>
            <a:r>
              <a:rPr lang="ru-RU" altLang="ru-RU" sz="2400" b="1" dirty="0">
                <a:latin typeface="Monotype Corsiva" panose="03010101010201010101" pitchFamily="66" charset="0"/>
              </a:rPr>
              <a:t>) </a:t>
            </a:r>
          </a:p>
          <a:p>
            <a:pPr marL="342900" indent="-342900">
              <a:buClr>
                <a:schemeClr val="tx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altLang="ru-RU" sz="2400" b="1" dirty="0" smtClean="0">
                <a:latin typeface="Monotype Corsiva" panose="03010101010201010101" pitchFamily="66" charset="0"/>
              </a:rPr>
              <a:t>Особенности </a:t>
            </a:r>
            <a:r>
              <a:rPr lang="ru-RU" altLang="ru-RU" sz="2400" b="1" dirty="0">
                <a:latin typeface="Monotype Corsiva" panose="03010101010201010101" pitchFamily="66" charset="0"/>
              </a:rPr>
              <a:t>учебного процесса в 5-х классах           </a:t>
            </a:r>
            <a:endParaRPr lang="ru-RU" altLang="ru-RU" sz="2400" b="1" dirty="0" smtClean="0">
              <a:latin typeface="Monotype Corsiva" panose="03010101010201010101" pitchFamily="66" charset="0"/>
            </a:endParaRPr>
          </a:p>
          <a:p>
            <a:pPr eaLnBrk="1" hangingPunct="1">
              <a:buClr>
                <a:schemeClr val="tx1"/>
              </a:buClr>
              <a:buSzPts val="2000"/>
            </a:pPr>
            <a:r>
              <a:rPr lang="ru-RU" altLang="ru-RU" sz="2400" b="1" dirty="0" smtClean="0">
                <a:latin typeface="Monotype Corsiva" panose="03010101010201010101" pitchFamily="66" charset="0"/>
              </a:rPr>
              <a:t>       ( Голубева О.Е., учителя- </a:t>
            </a:r>
            <a:r>
              <a:rPr lang="ru-RU" altLang="ru-RU" sz="2400" b="1" dirty="0">
                <a:latin typeface="Monotype Corsiva" panose="03010101010201010101" pitchFamily="66" charset="0"/>
              </a:rPr>
              <a:t>предметники</a:t>
            </a:r>
            <a:r>
              <a:rPr lang="ru-RU" altLang="ru-RU" sz="2400" b="1" dirty="0" smtClean="0">
                <a:latin typeface="Monotype Corsiva" panose="03010101010201010101" pitchFamily="66" charset="0"/>
              </a:rPr>
              <a:t>)</a:t>
            </a:r>
            <a:endParaRPr lang="ru-RU" altLang="ru-RU" sz="2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21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90600" y="725466"/>
            <a:ext cx="701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Преемственность</a:t>
            </a:r>
            <a:r>
              <a:rPr lang="ru-RU" sz="3200" b="1" dirty="0" smtClean="0">
                <a:latin typeface="Monotype Corsiva" pitchFamily="66" charset="0"/>
              </a:rPr>
              <a:t> – </a:t>
            </a:r>
          </a:p>
          <a:p>
            <a:pPr algn="ctr"/>
            <a:r>
              <a:rPr lang="ru-RU" sz="3200" b="1" dirty="0" smtClean="0">
                <a:latin typeface="Monotype Corsiva" pitchFamily="66" charset="0"/>
              </a:rPr>
              <a:t>это последовательная, непрерывная связь между  различными ступенями в развитии качеств личности школьника, опора  на его нравственный   опыт, знания,  умения, навыки, расширение   и углубление их в последующие годы образования.</a:t>
            </a:r>
            <a:endParaRPr lang="ru-RU" sz="32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60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685800"/>
            <a:ext cx="8382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Monotype Corsiva" pitchFamily="66" charset="0"/>
              </a:rPr>
              <a:t>1. Смена </a:t>
            </a:r>
            <a:r>
              <a:rPr lang="ru-RU" sz="2200" b="1" dirty="0">
                <a:latin typeface="Monotype Corsiva" pitchFamily="66" charset="0"/>
              </a:rPr>
              <a:t>социальной обстановки; </a:t>
            </a:r>
          </a:p>
          <a:p>
            <a:r>
              <a:rPr lang="ru-RU" sz="2200" b="1" dirty="0" smtClean="0">
                <a:latin typeface="Monotype Corsiva" pitchFamily="66" charset="0"/>
              </a:rPr>
              <a:t>2. Изменение </a:t>
            </a:r>
            <a:r>
              <a:rPr lang="ru-RU" sz="2200" b="1" dirty="0">
                <a:latin typeface="Monotype Corsiva" pitchFamily="66" charset="0"/>
              </a:rPr>
              <a:t>роли учащегося; </a:t>
            </a:r>
            <a:endParaRPr lang="ru-RU" sz="2200" b="1" dirty="0">
              <a:latin typeface="Monotype Corsiva" pitchFamily="66" charset="0"/>
            </a:endParaRPr>
          </a:p>
          <a:p>
            <a:r>
              <a:rPr lang="ru-RU" sz="2200" b="1" dirty="0" smtClean="0">
                <a:latin typeface="Monotype Corsiva" pitchFamily="66" charset="0"/>
              </a:rPr>
              <a:t>3</a:t>
            </a:r>
            <a:r>
              <a:rPr lang="ru-RU" sz="2200" b="1" dirty="0" smtClean="0">
                <a:latin typeface="Monotype Corsiva" pitchFamily="66" charset="0"/>
              </a:rPr>
              <a:t>. Увеличение </a:t>
            </a:r>
            <a:r>
              <a:rPr lang="ru-RU" sz="2200" b="1" dirty="0">
                <a:latin typeface="Monotype Corsiva" pitchFamily="66" charset="0"/>
              </a:rPr>
              <a:t>учебной нагрузки; </a:t>
            </a:r>
          </a:p>
          <a:p>
            <a:r>
              <a:rPr lang="ru-RU" sz="2200" b="1" dirty="0" smtClean="0">
                <a:latin typeface="Monotype Corsiva" pitchFamily="66" charset="0"/>
              </a:rPr>
              <a:t>4. Изменение </a:t>
            </a:r>
            <a:r>
              <a:rPr lang="ru-RU" sz="2200" b="1" dirty="0">
                <a:latin typeface="Monotype Corsiva" pitchFamily="66" charset="0"/>
              </a:rPr>
              <a:t>режима дня; </a:t>
            </a:r>
          </a:p>
          <a:p>
            <a:pPr lvl="0" algn="just"/>
            <a:r>
              <a:rPr lang="ru-RU" sz="2200" b="1" dirty="0" smtClean="0">
                <a:latin typeface="Monotype Corsiva" pitchFamily="66" charset="0"/>
              </a:rPr>
              <a:t>5. Разность </a:t>
            </a:r>
            <a:r>
              <a:rPr lang="ru-RU" sz="2200" b="1" dirty="0">
                <a:latin typeface="Monotype Corsiva" pitchFamily="66" charset="0"/>
              </a:rPr>
              <a:t>систем и форм </a:t>
            </a:r>
            <a:r>
              <a:rPr lang="ru-RU" sz="2200" b="1" dirty="0" smtClean="0">
                <a:latin typeface="Monotype Corsiva" pitchFamily="66" charset="0"/>
              </a:rPr>
              <a:t>обучения; </a:t>
            </a:r>
            <a:endParaRPr lang="ru-RU" sz="2200" b="1" dirty="0">
              <a:latin typeface="Monotype Corsiva" pitchFamily="66" charset="0"/>
            </a:endParaRPr>
          </a:p>
          <a:p>
            <a:r>
              <a:rPr lang="ru-RU" sz="2200" b="1" dirty="0" smtClean="0">
                <a:latin typeface="Monotype Corsiva" pitchFamily="66" charset="0"/>
              </a:rPr>
              <a:t>6. Нестыковка </a:t>
            </a:r>
            <a:r>
              <a:rPr lang="ru-RU" sz="2200" b="1" dirty="0">
                <a:latin typeface="Monotype Corsiva" pitchFamily="66" charset="0"/>
              </a:rPr>
              <a:t>программ начальной и основной школы; </a:t>
            </a:r>
          </a:p>
          <a:p>
            <a:r>
              <a:rPr lang="ru-RU" sz="2200" b="1" dirty="0" smtClean="0">
                <a:latin typeface="Monotype Corsiva" pitchFamily="66" charset="0"/>
              </a:rPr>
              <a:t>7. Различие </a:t>
            </a:r>
            <a:r>
              <a:rPr lang="ru-RU" sz="2200" b="1" dirty="0">
                <a:latin typeface="Monotype Corsiva" pitchFamily="66" charset="0"/>
              </a:rPr>
              <a:t>требований со стороны учителей-предметников; </a:t>
            </a:r>
          </a:p>
          <a:p>
            <a:r>
              <a:rPr lang="ru-RU" sz="2200" b="1" dirty="0" smtClean="0">
                <a:latin typeface="Monotype Corsiva" pitchFamily="66" charset="0"/>
              </a:rPr>
              <a:t>8. Изменение </a:t>
            </a:r>
            <a:r>
              <a:rPr lang="ru-RU" sz="2200" b="1" dirty="0">
                <a:latin typeface="Monotype Corsiva" pitchFamily="66" charset="0"/>
              </a:rPr>
              <a:t>стиля общения учителей с </a:t>
            </a:r>
            <a:r>
              <a:rPr lang="ru-RU" sz="2200" b="1" dirty="0" smtClean="0">
                <a:latin typeface="Monotype Corsiva" pitchFamily="66" charset="0"/>
              </a:rPr>
              <a:t>детьми</a:t>
            </a:r>
            <a:r>
              <a:rPr lang="ru-RU" sz="2200" b="1" dirty="0">
                <a:latin typeface="Monotype Corsiva" pitchFamily="66" charset="0"/>
              </a:rPr>
              <a:t>;</a:t>
            </a:r>
            <a:endParaRPr lang="ru-RU" sz="2200" b="1" dirty="0" smtClean="0">
              <a:latin typeface="Monotype Corsiva" pitchFamily="66" charset="0"/>
            </a:endParaRPr>
          </a:p>
          <a:p>
            <a:r>
              <a:rPr lang="ru-RU" sz="2200" b="1" dirty="0" smtClean="0">
                <a:latin typeface="Monotype Corsiva" pitchFamily="66" charset="0"/>
              </a:rPr>
              <a:t>9. Существенное </a:t>
            </a:r>
            <a:r>
              <a:rPr lang="ru-RU" sz="2200" b="1" dirty="0">
                <a:latin typeface="Monotype Corsiva" pitchFamily="66" charset="0"/>
              </a:rPr>
              <a:t>изменение родительского отношения к </a:t>
            </a:r>
            <a:r>
              <a:rPr lang="ru-RU" sz="2200" b="1" dirty="0" smtClean="0">
                <a:latin typeface="Monotype Corsiva" pitchFamily="66" charset="0"/>
              </a:rPr>
              <a:t>организации процесса обучения.</a:t>
            </a:r>
            <a:endParaRPr lang="ru-RU" sz="2200" b="1" dirty="0">
              <a:latin typeface="Monotype Corsiva" pitchFamily="66" charset="0"/>
            </a:endParaRPr>
          </a:p>
          <a:p>
            <a:endParaRPr lang="ru-RU" sz="2000" b="1" dirty="0">
              <a:latin typeface="Monotype Corsiva" pitchFamily="66" charset="0"/>
            </a:endParaRPr>
          </a:p>
          <a:p>
            <a:endParaRPr lang="ru-RU" sz="2000" dirty="0">
              <a:latin typeface="Monotype Corsiva" pitchFamily="66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62000" y="-75760"/>
            <a:ext cx="7391400" cy="885825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Причины возникновения проблемы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609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838200"/>
            <a:ext cx="76962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latinLnBrk="0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9900" indent="-469900">
              <a:buFontTx/>
              <a:buNone/>
            </a:pPr>
            <a:endParaRPr lang="ru-RU" altLang="ru-RU" sz="28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5300" y="1414815"/>
            <a:ext cx="8077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tx1"/>
              </a:buClr>
              <a:buSzPts val="2000"/>
            </a:pPr>
            <a:r>
              <a:rPr lang="en-US" alt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	</a:t>
            </a:r>
            <a:r>
              <a:rPr lang="ru-RU" altLang="ru-RU" sz="4800" b="1" dirty="0" smtClean="0">
                <a:latin typeface="Monotype Corsiva" panose="03010101010201010101" pitchFamily="66" charset="0"/>
              </a:rPr>
              <a:t>Анализ </a:t>
            </a:r>
            <a:r>
              <a:rPr lang="ru-RU" altLang="ru-RU" sz="4800" b="1" dirty="0">
                <a:latin typeface="Monotype Corsiva" panose="03010101010201010101" pitchFamily="66" charset="0"/>
              </a:rPr>
              <a:t>диагностики адаптации учащихся 5-х класса к основной </a:t>
            </a:r>
            <a:r>
              <a:rPr lang="ru-RU" altLang="ru-RU" sz="4800" b="1" dirty="0" smtClean="0">
                <a:latin typeface="Monotype Corsiva" panose="03010101010201010101" pitchFamily="66" charset="0"/>
              </a:rPr>
              <a:t>школе</a:t>
            </a:r>
          </a:p>
          <a:p>
            <a:pPr algn="ctr">
              <a:buClr>
                <a:schemeClr val="tx1"/>
              </a:buClr>
              <a:buSzPts val="2000"/>
            </a:pPr>
            <a:r>
              <a:rPr lang="ru-RU" altLang="ru-RU" sz="4800" b="1" dirty="0" smtClean="0">
                <a:latin typeface="Monotype Corsiva" panose="03010101010201010101" pitchFamily="66" charset="0"/>
              </a:rPr>
              <a:t> (Юдина А.Ю.)</a:t>
            </a:r>
            <a:endParaRPr lang="ru-RU" altLang="ru-RU" sz="48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27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838200"/>
            <a:ext cx="76962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latinLnBrk="0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9900" indent="-469900">
              <a:buFontTx/>
              <a:buNone/>
            </a:pPr>
            <a:endParaRPr lang="ru-RU" altLang="ru-RU" sz="28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8150" y="1219200"/>
            <a:ext cx="81915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tx1"/>
              </a:buClr>
              <a:buSzPts val="2000"/>
            </a:pPr>
            <a:r>
              <a:rPr lang="en-US" alt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	</a:t>
            </a:r>
            <a:r>
              <a:rPr lang="ru-RU" altLang="ru-RU" sz="4400" b="1" dirty="0" smtClean="0">
                <a:latin typeface="Monotype Corsiva" panose="03010101010201010101" pitchFamily="66" charset="0"/>
              </a:rPr>
              <a:t>Трудности </a:t>
            </a:r>
            <a:r>
              <a:rPr lang="ru-RU" altLang="ru-RU" sz="4400" b="1" dirty="0">
                <a:latin typeface="Monotype Corsiva" panose="03010101010201010101" pitchFamily="66" charset="0"/>
              </a:rPr>
              <a:t>адаптационного периода на второй ступени образования.   </a:t>
            </a:r>
            <a:endParaRPr lang="ru-RU" altLang="ru-RU" sz="4400" b="1" dirty="0" smtClean="0">
              <a:latin typeface="Monotype Corsiva" panose="03010101010201010101" pitchFamily="66" charset="0"/>
            </a:endParaRPr>
          </a:p>
          <a:p>
            <a:pPr algn="ctr" eaLnBrk="1" hangingPunct="1">
              <a:buClr>
                <a:schemeClr val="tx1"/>
              </a:buClr>
              <a:buSzPts val="2000"/>
            </a:pPr>
            <a:r>
              <a:rPr lang="ru-RU" altLang="ru-RU" sz="4400" b="1" dirty="0">
                <a:latin typeface="Monotype Corsiva" panose="03010101010201010101" pitchFamily="66" charset="0"/>
              </a:rPr>
              <a:t> </a:t>
            </a:r>
            <a:r>
              <a:rPr lang="ru-RU" altLang="ru-RU" sz="4400" b="1" dirty="0" smtClean="0">
                <a:latin typeface="Monotype Corsiva" panose="03010101010201010101" pitchFamily="66" charset="0"/>
              </a:rPr>
              <a:t>      ( </a:t>
            </a:r>
            <a:r>
              <a:rPr lang="ru-RU" altLang="ru-RU" sz="4400" b="1" dirty="0" err="1">
                <a:latin typeface="Monotype Corsiva" panose="03010101010201010101" pitchFamily="66" charset="0"/>
              </a:rPr>
              <a:t>кл</a:t>
            </a:r>
            <a:r>
              <a:rPr lang="ru-RU" altLang="ru-RU" sz="4400" b="1" dirty="0">
                <a:latin typeface="Monotype Corsiva" panose="03010101010201010101" pitchFamily="66" charset="0"/>
              </a:rPr>
              <a:t>. </a:t>
            </a:r>
            <a:r>
              <a:rPr lang="ru-RU" altLang="ru-RU" sz="4400" b="1" dirty="0" smtClean="0">
                <a:latin typeface="Monotype Corsiva" panose="03010101010201010101" pitchFamily="66" charset="0"/>
              </a:rPr>
              <a:t>руководители 5-ых классов )</a:t>
            </a:r>
            <a:endParaRPr lang="ru-RU" alt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09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1004350" y="0"/>
            <a:ext cx="7178675" cy="10795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400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Segoe UI" pitchFamily="34" charset="0"/>
              </a:rPr>
              <a:t>Диагностика (что имеем)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71600" y="990600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Общее качество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085368338"/>
              </p:ext>
            </p:extLst>
          </p:nvPr>
        </p:nvGraphicFramePr>
        <p:xfrm>
          <a:off x="2438400" y="17526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35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1004350" y="0"/>
            <a:ext cx="7178675" cy="10795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400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Segoe UI" pitchFamily="34" charset="0"/>
              </a:rPr>
              <a:t>Диагностика (что имеем)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71600" y="990600"/>
            <a:ext cx="6324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Русский язык  (</a:t>
            </a:r>
            <a:r>
              <a:rPr lang="ru-RU" sz="40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качество)</a:t>
            </a:r>
          </a:p>
          <a:p>
            <a:pPr eaLnBrk="1" hangingPunct="1">
              <a:defRPr/>
            </a:pP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95010148"/>
              </p:ext>
            </p:extLst>
          </p:nvPr>
        </p:nvGraphicFramePr>
        <p:xfrm>
          <a:off x="2438400" y="17526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060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1016</TotalTime>
  <Words>270</Words>
  <Application>Microsoft Office PowerPoint</Application>
  <PresentationFormat>Экран (4:3)</PresentationFormat>
  <Paragraphs>67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Причины возникновения проблемы</vt:lpstr>
      <vt:lpstr>Презентация PowerPoint</vt:lpstr>
      <vt:lpstr>Презентация PowerPoint</vt:lpstr>
      <vt:lpstr>Диагностика (что имеем)</vt:lpstr>
      <vt:lpstr>Диагностика (что имеем)</vt:lpstr>
      <vt:lpstr>Диагностика (что имеем)</vt:lpstr>
      <vt:lpstr>Диагностика (что имеем)</vt:lpstr>
      <vt:lpstr>Диагностика (что имеем)</vt:lpstr>
      <vt:lpstr>Диагностика (что имеем)</vt:lpstr>
      <vt:lpstr>Диагностика (что имеем)</vt:lpstr>
      <vt:lpstr>Анкетирование родителей 5-ых классов</vt:lpstr>
      <vt:lpstr>Анкетирование родителей 5-ых классов</vt:lpstr>
      <vt:lpstr>Анкетирование родителей 5-ых классов</vt:lpstr>
      <vt:lpstr>Презентация PowerPoint</vt:lpstr>
      <vt:lpstr>Единые требования к осуществлению преемственности в обучении учащихся первой и второй ступени</vt:lpstr>
      <vt:lpstr>Презентация PowerPoint</vt:lpstr>
      <vt:lpstr>      Творческих  нам успехов!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User</cp:lastModifiedBy>
  <cp:revision>67</cp:revision>
  <cp:lastPrinted>2021-01-26T11:52:31Z</cp:lastPrinted>
  <dcterms:created xsi:type="dcterms:W3CDTF">2018-11-05T09:35:27Z</dcterms:created>
  <dcterms:modified xsi:type="dcterms:W3CDTF">2021-01-27T11:16:50Z</dcterms:modified>
</cp:coreProperties>
</file>