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7" r:id="rId2"/>
    <p:sldId id="266" r:id="rId3"/>
    <p:sldId id="277" r:id="rId4"/>
    <p:sldId id="278" r:id="rId5"/>
    <p:sldId id="279" r:id="rId6"/>
    <p:sldId id="280" r:id="rId7"/>
    <p:sldId id="281" r:id="rId8"/>
    <p:sldId id="268" r:id="rId9"/>
    <p:sldId id="269" r:id="rId10"/>
    <p:sldId id="270" r:id="rId11"/>
    <p:sldId id="271" r:id="rId12"/>
    <p:sldId id="282" r:id="rId13"/>
    <p:sldId id="283" r:id="rId14"/>
    <p:sldId id="284" r:id="rId15"/>
    <p:sldId id="285" r:id="rId16"/>
    <p:sldId id="286" r:id="rId17"/>
    <p:sldId id="272" r:id="rId18"/>
    <p:sldId id="273" r:id="rId19"/>
    <p:sldId id="274" r:id="rId20"/>
    <p:sldId id="275" r:id="rId21"/>
    <p:sldId id="276" r:id="rId22"/>
    <p:sldId id="260" r:id="rId23"/>
  </p:sldIdLst>
  <p:sldSz cx="9144000" cy="6858000" type="screen4x3"/>
  <p:notesSz cx="6858000" cy="9144000"/>
  <p:embeddedFontLst>
    <p:embeddedFont>
      <p:font typeface="Comic Sans MS" pitchFamily="66" charset="0"/>
      <p:regular r:id="rId24"/>
      <p:bold r:id="rId25"/>
      <p:italic r:id="rId26"/>
      <p:boldItalic r:id="rId27"/>
    </p:embeddedFont>
    <p:embeddedFont>
      <p:font typeface="Tahoma" pitchFamily="34" charset="0"/>
      <p:regular r:id="rId28"/>
      <p:bold r:id="rId29"/>
    </p:embeddedFont>
    <p:embeddedFont>
      <p:font typeface="Calibri" pitchFamily="34" charset="0"/>
      <p:regular r:id="rId30"/>
      <p:bold r:id="rId31"/>
      <p:italic r:id="rId32"/>
      <p:boldItalic r:id="rId3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8A0000"/>
    <a:srgbClr val="99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60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130425"/>
            <a:ext cx="676652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9972" y="3886200"/>
            <a:ext cx="5572428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02.02.2023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600200"/>
            <a:ext cx="699512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02.02.2023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91680" y="1600200"/>
            <a:ext cx="280412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02.02.2023</a:t>
            </a:fld>
            <a:endParaRPr lang="ru-RU"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02.02.2023</a:t>
            </a:fld>
            <a:endParaRPr lang="ru-RU"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02.02.2023</a:t>
            </a:fld>
            <a:endParaRPr lang="ru-RU"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67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cdk.admsurgut.ru/win/download/1053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photoshop-master.ru/adds/scrapbooking/17371-skrap-nabor-schastlivyiy.html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268761"/>
            <a:ext cx="6766520" cy="2880320"/>
          </a:xfrm>
        </p:spPr>
        <p:txBody>
          <a:bodyPr anchor="ctr"/>
          <a:lstStyle/>
          <a:p>
            <a:r>
              <a:rPr lang="ru-RU" sz="36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Лекторий для педагогов</a:t>
            </a:r>
            <a:r>
              <a:rPr lang="ru-RU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/>
            </a:r>
            <a:br>
              <a:rPr lang="ru-RU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</a:br>
            <a:r>
              <a:rPr lang="ru-RU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«Причины и профилактика </a:t>
            </a:r>
            <a:r>
              <a:rPr lang="ru-RU" b="1" dirty="0" err="1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буллинга</a:t>
            </a:r>
            <a:r>
              <a:rPr lang="ru-RU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 в начальной школе»</a:t>
            </a:r>
            <a:endParaRPr lang="ru-RU" b="1" dirty="0">
              <a:ln w="19050">
                <a:solidFill>
                  <a:prstClr val="white"/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5157192"/>
            <a:ext cx="4248472" cy="1152128"/>
          </a:xfrm>
        </p:spPr>
        <p:txBody>
          <a:bodyPr anchor="ctr"/>
          <a:lstStyle/>
          <a:p>
            <a:pPr algn="r">
              <a:spcBef>
                <a:spcPct val="0"/>
              </a:spcBef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Автор 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: Кулагина Татьяна Юрьевна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r">
              <a:spcBef>
                <a:spcPct val="0"/>
              </a:spcBef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Педагог-психолог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МБОУ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«СОШ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№1»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r">
              <a:spcBef>
                <a:spcPct val="0"/>
              </a:spcBef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Города Гагарина  Смоленской области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4702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Причины </a:t>
            </a:r>
            <a:r>
              <a:rPr lang="ru-RU" sz="3600" b="1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буллинга</a:t>
            </a:r>
            <a:r>
              <a:rPr lang="ru-RU" sz="3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, которые провоцирует учитель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не знает о проблеме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или не разбирает детские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ссоры и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«невинные» конфликты. </a:t>
            </a:r>
            <a:endParaRPr lang="ru-RU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давно заметили, что учитель начальных классов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влияет на учащихся иногда больше, чем родители. Родители слышат такую же,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педагога, интонацию голоса, манеру говорить, ребенок копирует жесты учителя.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Педагог сближает детей, учит сотрудничать, понимать друг друга. Они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бессознательно присваивают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стиль учителя. Поэтому от того, каким был первый учитель, насколько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заинтересованно он относился к тому, что происходило в детском коллективе, во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многом зависит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успешность учащегося в будущем.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Причины </a:t>
            </a:r>
            <a:r>
              <a:rPr lang="ru-RU" sz="3600" b="1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буллинга</a:t>
            </a:r>
            <a:r>
              <a:rPr lang="ru-RU" sz="3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, которые провоцирует учитель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не знает о семейных проблемах учащихся.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есть нарушена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социально- психологическая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 «учитель — ученик — родитель». Дети, которые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отвергнуты родителями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могут оставаться в роли жертвы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среди одноклассников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И наоборот 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они могут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выступать в роли агрессора,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компенсировать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проблемы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неприятности в семье.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Проявления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052736"/>
            <a:ext cx="6995120" cy="5073427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Прямой, активный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проявления, связанные преимущественно с активными формами унижения;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Основные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действия: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Дразнить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Угрожать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Обесценивать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Оскорблять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Унижать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Компрометировать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Преследовать, причинять неприятности, мучить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Проявления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124744"/>
            <a:ext cx="6995120" cy="5001419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Непрямой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пассивный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Это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проявления, связанные с сознательной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изоляцией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исключением пострадавших из группы.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Основные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действия: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Изолировать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Вредить репутации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Распространять слухи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Отбирать личные вещи и портить их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Последствия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052736"/>
            <a:ext cx="6995120" cy="5073427"/>
          </a:xfrm>
        </p:spPr>
        <p:txBody>
          <a:bodyPr/>
          <a:lstStyle/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Дети – жертвы получают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психотравму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на всю жизнь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Последствия травли для жертвы – серьезная эмоциональная травма, нередко по силе равная посттравматическому стрессовому расстройству (которое наблюдается у участников военных действий, жертв стихийных бедствий и преступлений).</a:t>
            </a:r>
          </a:p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Дети-жертвы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в дальнейшей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жизни: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имеют проблемы с учебой,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страдают от чувства тревоги,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страдают депрессиями,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страдают от чувства неполноценности и неуверенности в себе,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никому не верят, контакт со взрослыми безвозвратно нарушен,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становятся склонными к психопатии и неврастениям,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имеют устойчивые поведенческие нарушения (поведение: провоцирующее, избегающее,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псевдозрелое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незрелое, непредсказуемое,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аддиктивное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имеют проблемы со здоровьем: соматические нарушения, расстройства сна, питания 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анорексии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булимии),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пищеварения.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Последствия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196752"/>
            <a:ext cx="6995120" cy="4929411"/>
          </a:xfrm>
        </p:spPr>
        <p:txBody>
          <a:bodyPr/>
          <a:lstStyle/>
          <a:p>
            <a:pPr algn="just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Дети-булли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(зачинщики и союзники, часто милые внешне девочки и мальчики),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получая никакого сопротивления в школе, получают опыт и деформированные установки. В дальнейшей жизни: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наглые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изворотливые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агрессивные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жестокие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признают отказа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бескомпромиссные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уважают педагогов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признают иного мнения, кроме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своего.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Последствия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Дети-наблюдатели получают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психотравму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 всю жизнь: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Такие дети выносят из школы следующее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они ничего не могут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ничего не стоят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имеют права слова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имеют права иметь свое мнение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самая надежная позиция в жизни - ни во что не вмешиваться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никогда не высовываться, ничего не предпринимать и быть никем.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Профилактика </a:t>
            </a:r>
            <a:r>
              <a:rPr lang="ru-RU" sz="3600" b="1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буллинга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124744"/>
            <a:ext cx="7067128" cy="5001419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профилактике школьного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роль играет культурный уровень учителя,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его манера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общаться с детьми и взрослыми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Быть увлеченным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профессией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вежливым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общении, гуманно относиться к детям, дружески располагать к себе — вот залог успеха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Важно уметь выразительно, логично изложить мысль, убедить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качества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которые необходимы учителю: тактичность, выдержка, отзывчивость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наблюдательность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искренность и внешняя опрятность.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Профилактика </a:t>
            </a:r>
            <a:r>
              <a:rPr lang="ru-RU" sz="3600" b="1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буллинга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педагог принимает каждого ученика, доброжелательно к нему относится, замечает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то, как он продвинулся на пути к успеху, то беспокойство, страхи, защита учащегося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уходят. Он открыто говорит о своих чувствах, мыслях и остается самим собой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Учитель начальных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классов, который ориентирован на такие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профессионально-личностные критерии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не допускает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своем классе.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Основные принципы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антибуллинговой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программы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поддерживать в ученике его достоинство и позитивный образ «Я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говорить о ситуации, поступке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его последствиях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не о личности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характере учащегося;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сравнивать ученика с самим собой, а не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другими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детьми, результаты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его 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вчерашнего» с результатами его «сегодняшнего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применять негативных оценок, «ярлыков», не программировать отрицательно.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764704"/>
            <a:ext cx="70567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/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Травля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учащихся друг друга встречается уже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начальной школе.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Одна из причин этого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поведение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педагога. С одной стороны, он сам вольно или невольно провоцирует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подобное поведение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детей, с другой — равнодушно относится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мелким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конфликтам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ссорам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детском коллективе. Если не принять меры на начальном этапе обучения,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среднем звене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такой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пробуллинговый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коллектив «заразит» всю школу.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35241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Методы и приёмы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196752"/>
            <a:ext cx="7211144" cy="4929411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проводить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подвижные игры на свежем воздухе, экскурсии, театральные постановки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создать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классный хор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проводить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классные часы на тему любви, дружбы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сострадания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взаимовыручки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учащимися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киноклуб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— материалы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киноклуба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поддерживать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связь с педагогом-психологом и проводить курсы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командно-терапевтических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игровых занятий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беседовать с родителями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рекомендовать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учащимся для чтения и обсуждения книги по теме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пресекать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переменах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Использованная литература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http://cdk.admsurgut.ru/win/download/1053/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https://www.prodlenka.org/metodicheskie-razrabotki/484506-seminar-dlja-pedagogov-formirovanie-strategij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691680" y="2078376"/>
            <a:ext cx="5760640" cy="3378685"/>
            <a:chOff x="607288" y="-815361"/>
            <a:chExt cx="7925152" cy="487044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4303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Вы можете использовать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данное оформление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для создания своих презентаций,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но в своей презентации вы должны указать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источник шаблона: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Фокина Лидия Петровна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МКОУ «СОШ ст. Евсино»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 района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Новосибирской области</a:t>
              </a:r>
              <a:endParaRPr lang="ru-RU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478317"/>
              <a:ext cx="6491880" cy="576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Сайт</a:t>
              </a:r>
              <a:r>
                <a:rPr lang="en-US" sz="2000" b="1" dirty="0" smtClean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hlinkClick r:id="rId2"/>
                </a:rPr>
                <a:t> http://linda6035.ucoz.ru/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 </a:t>
              </a:r>
              <a:endParaRPr lang="ru-RU" sz="2000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91680" y="5906608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 момент создания ресурса ссылки являются активными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82151" y="332656"/>
            <a:ext cx="705678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Информационные источники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Шаблон составлен из фигур программы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PowerPoint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Для ф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она Скрап-набор 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hlinkClick r:id="rId3"/>
              </a:rPr>
              <a:t>https://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hlinkClick r:id="rId3"/>
              </a:rPr>
              <a:t>photoshop-master.ru/adds/scrapbooking/17371-skrap-nabor-schastlivyiy.html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en-US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en-US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en-US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u="sng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от английского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хулиган, драчун, задира.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это агрессивное поведение детей по отношению к сверстникам, что сопровождается физическими или чаще психологическими издевательствами.</a:t>
            </a:r>
          </a:p>
          <a:p>
            <a:pPr algn="just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отличается от обычной детской ссоры преднамеренным, целенаправленным и систематическим издевательствам над ребенком, который по каким-то причина не вписался в тот или иной коллектив.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Роли в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буллинге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980728"/>
            <a:ext cx="7067128" cy="5145435"/>
          </a:xfrm>
        </p:spPr>
        <p:txBody>
          <a:bodyPr/>
          <a:lstStyle/>
          <a:p>
            <a:pPr algn="just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школе заключается в том, что не получивших травму не бывает. Каждый ребенок принимает на себя вынужденную роль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коллективе происходит деление на агрессоров и жертв. Участниками издевательств обычно становятся три (реже четыре) стороны:</a:t>
            </a:r>
          </a:p>
          <a:p>
            <a:pPr algn="just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Булли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буллеры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агрессоры и т.п.) 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союзники (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зачинщик и помощники или те, кто 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стороне зачинщика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помогает ему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), - те, кто издеваются, высмеивают,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репостят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порочащую информацию, игнорируют.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Жертва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тот, над кем издеваются.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Наблюдатели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те, кто не вмешиваются и никак себя не проявляют; внешне нейтральны, не помогают зачинщику и не защищают жертву.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Защитники жертвы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(редкая и малочисленная группа или таковых нет).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Причины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Первая причина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вседозволенность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Чаще лидерами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становятся дети, которым поощряют свободное поведение, без запретов.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индивиды позволяют себе делать колкие замечания окружающим, несмотря на их возраст, они могут ударить кого-то из членов семьи и не получить наказание, им чужды понятия равенства, щедрости и т.п.;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Причины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Вторая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причина – нехватка внимания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Инициаторам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хватает внимания родителей. Перебрав попытки быть хорошим учеником, показать себя с лучших сторон, суметь оказать помощь родителям в тех или иных делах, они не получают должного одобрения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Ребенок выбирает другой путь, превращая обиду в злость и изливая ее на жертву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Причины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Третья причина – копирование родителей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семейных отношениях между родителями задиры могут рисоваться картины неравенства. Например, один из родителей позволяет себе оскорблять прочих членов семьи, а также грубо обходиться с гостями. Ребенок копирует поведение авторитетного родителя, ожидая, что ему тоже будут потакать во всем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Недаром говорят, что поведение играющих на детской площадке ребят – это примерная картина того, что происходит у них дома.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7211144" cy="1084982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Причины </a:t>
            </a:r>
            <a:r>
              <a:rPr lang="ru-RU" sz="3600" b="1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буллинга</a:t>
            </a:r>
            <a:r>
              <a:rPr lang="ru-RU" sz="3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, которые провоцирует учитель</a:t>
            </a:r>
            <a:endParaRPr lang="ru-RU" sz="36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2204864"/>
            <a:ext cx="7283152" cy="3921299"/>
          </a:xfrm>
        </p:spPr>
        <p:txBody>
          <a:bodyPr/>
          <a:lstStyle/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некорректно и неровно относится к детям в классе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Оценивает одних учеников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перед другими, вызывает этим зависть и затаенную обиду. Дети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силу возрастных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особенностей и отсутствия у них опыта эффективной коммуникации могут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компенсировать свои неприятные чувства жестоким обращением с «любимчиками».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Причины </a:t>
            </a:r>
            <a:r>
              <a:rPr lang="ru-RU" sz="3600" b="1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буллинга</a:t>
            </a:r>
            <a:r>
              <a:rPr lang="ru-RU" sz="3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, которые провоцирует учитель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поощряет ябед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Например, он выходит из класса во время урока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просит кого-то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детей записать фамилии тех, кто плохо себя вел во время его отсутствия.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Такие ученики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потенциальные жертвы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буллинга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Педагог делегирует свои полномочия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ученику, который начинает шантажировать одноклассников,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демонстрирует превосходство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значимость для учителя. Остальные дети затаивают обиду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могут негативно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относиться к ябеде всю школьную жизнь.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974806"/>
      </a:folHlink>
    </a:clrScheme>
    <a:fontScheme name="для шаблонов синий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1252</Words>
  <Application>Microsoft Office PowerPoint</Application>
  <PresentationFormat>Экран (4:3)</PresentationFormat>
  <Paragraphs>130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Comic Sans MS</vt:lpstr>
      <vt:lpstr>Times New Roman</vt:lpstr>
      <vt:lpstr>Tahoma</vt:lpstr>
      <vt:lpstr>Wingdings</vt:lpstr>
      <vt:lpstr>Calibri</vt:lpstr>
      <vt:lpstr>1_Тема Office</vt:lpstr>
      <vt:lpstr>Лекторий для педагогов «Причины и профилактика буллинга в начальной школе»</vt:lpstr>
      <vt:lpstr>Слайд 2</vt:lpstr>
      <vt:lpstr>Что такое буллинг</vt:lpstr>
      <vt:lpstr>Роли в буллинге</vt:lpstr>
      <vt:lpstr>Причины буллинга</vt:lpstr>
      <vt:lpstr>Причины буллинга</vt:lpstr>
      <vt:lpstr>Причины буллинга</vt:lpstr>
      <vt:lpstr>Причины буллинга, которые провоцирует учитель</vt:lpstr>
      <vt:lpstr>Причины буллинга, которые провоцирует учитель</vt:lpstr>
      <vt:lpstr>Причины буллинга, которые провоцирует учитель</vt:lpstr>
      <vt:lpstr>Причины буллинга, которые провоцирует учитель</vt:lpstr>
      <vt:lpstr>Проявления буллинга</vt:lpstr>
      <vt:lpstr>Проявления буллинга</vt:lpstr>
      <vt:lpstr>Последствия буллинга</vt:lpstr>
      <vt:lpstr>Последствия буллинга</vt:lpstr>
      <vt:lpstr>Последствия буллинга</vt:lpstr>
      <vt:lpstr>Профилактика буллинга</vt:lpstr>
      <vt:lpstr>Профилактика буллинга</vt:lpstr>
      <vt:lpstr>Основные принципы антибуллинговой программы</vt:lpstr>
      <vt:lpstr>Методы и приёмы</vt:lpstr>
      <vt:lpstr>Использованная литература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user</cp:lastModifiedBy>
  <cp:revision>93</cp:revision>
  <dcterms:created xsi:type="dcterms:W3CDTF">2014-07-06T18:18:01Z</dcterms:created>
  <dcterms:modified xsi:type="dcterms:W3CDTF">2023-02-02T17:07:03Z</dcterms:modified>
</cp:coreProperties>
</file>