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7" r:id="rId1"/>
  </p:sldMasterIdLst>
  <p:notesMasterIdLst>
    <p:notesMasterId r:id="rId13"/>
  </p:notesMasterIdLst>
  <p:sldIdLst>
    <p:sldId id="256" r:id="rId2"/>
    <p:sldId id="260" r:id="rId3"/>
    <p:sldId id="257" r:id="rId4"/>
    <p:sldId id="258" r:id="rId5"/>
    <p:sldId id="287" r:id="rId6"/>
    <p:sldId id="261" r:id="rId7"/>
    <p:sldId id="263" r:id="rId8"/>
    <p:sldId id="262" r:id="rId9"/>
    <p:sldId id="264" r:id="rId10"/>
    <p:sldId id="277" r:id="rId11"/>
    <p:sldId id="280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257822D-6EEF-426A-9735-E9A343D1CD8F}">
  <a:tblStyle styleId="{9257822D-6EEF-426A-9735-E9A343D1CD8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13C34D6-B258-46A8-947E-4760A319E8A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Google Shape;4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c842ca268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c842ca268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c842ca268b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c842ca268b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1D1D1B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373200" y="1373150"/>
            <a:ext cx="2397300" cy="23973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457500" y="1457250"/>
            <a:ext cx="2229000" cy="22290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rgbClr val="1D1D1B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ctrTitle"/>
          </p:nvPr>
        </p:nvSpPr>
        <p:spPr>
          <a:xfrm>
            <a:off x="925200" y="925200"/>
            <a:ext cx="7293300" cy="3293100"/>
          </a:xfrm>
          <a:prstGeom prst="rect">
            <a:avLst/>
          </a:prstGeom>
          <a:solidFill>
            <a:srgbClr val="00010A">
              <a:alpha val="40770"/>
            </a:srgbClr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453950" y="2763850"/>
            <a:ext cx="22362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/>
          <p:nvPr/>
        </p:nvSpPr>
        <p:spPr>
          <a:xfrm>
            <a:off x="1188450" y="1194900"/>
            <a:ext cx="6767100" cy="2753700"/>
          </a:xfrm>
          <a:prstGeom prst="rect">
            <a:avLst/>
          </a:prstGeom>
          <a:noFill/>
          <a:ln w="9525" cap="flat" cmpd="sng">
            <a:solidFill>
              <a:srgbClr val="1D1D1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sldNum" idx="12"/>
          </p:nvPr>
        </p:nvSpPr>
        <p:spPr>
          <a:xfrm>
            <a:off x="1188150" y="3948600"/>
            <a:ext cx="6767100" cy="11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1D1D1B"/>
                </a:solidFill>
              </a:defRPr>
            </a:lvl1pPr>
            <a:lvl2pPr lvl="1" rtl="0">
              <a:buNone/>
              <a:defRPr>
                <a:solidFill>
                  <a:srgbClr val="1D1D1B"/>
                </a:solidFill>
              </a:defRPr>
            </a:lvl2pPr>
            <a:lvl3pPr lvl="2" rtl="0">
              <a:buNone/>
              <a:defRPr>
                <a:solidFill>
                  <a:srgbClr val="1D1D1B"/>
                </a:solidFill>
              </a:defRPr>
            </a:lvl3pPr>
            <a:lvl4pPr lvl="3" rtl="0">
              <a:buNone/>
              <a:defRPr>
                <a:solidFill>
                  <a:srgbClr val="1D1D1B"/>
                </a:solidFill>
              </a:defRPr>
            </a:lvl4pPr>
            <a:lvl5pPr lvl="4" rtl="0">
              <a:buNone/>
              <a:defRPr>
                <a:solidFill>
                  <a:srgbClr val="1D1D1B"/>
                </a:solidFill>
              </a:defRPr>
            </a:lvl5pPr>
            <a:lvl6pPr lvl="5" rtl="0">
              <a:buNone/>
              <a:defRPr>
                <a:solidFill>
                  <a:srgbClr val="1D1D1B"/>
                </a:solidFill>
              </a:defRPr>
            </a:lvl6pPr>
            <a:lvl7pPr lvl="6" rtl="0">
              <a:buNone/>
              <a:defRPr>
                <a:solidFill>
                  <a:srgbClr val="1D1D1B"/>
                </a:solidFill>
              </a:defRPr>
            </a:lvl7pPr>
            <a:lvl8pPr lvl="7" rtl="0">
              <a:buNone/>
              <a:defRPr>
                <a:solidFill>
                  <a:srgbClr val="1D1D1B"/>
                </a:solidFill>
              </a:defRPr>
            </a:lvl8pPr>
            <a:lvl9pPr lvl="8" rtl="0">
              <a:buNone/>
              <a:defRPr>
                <a:solidFill>
                  <a:srgbClr val="1D1D1B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779975" y="2161800"/>
            <a:ext cx="5583900" cy="8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 rtl="0"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Font typeface="Montserrat"/>
              <a:buChar char="▫"/>
              <a:defRPr sz="18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42900" algn="ctr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Font typeface="Montserrat"/>
              <a:buChar char="▫"/>
              <a:defRPr sz="18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42900" algn="ctr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Font typeface="Montserrat"/>
              <a:buChar char="▫"/>
              <a:defRPr sz="18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42900" algn="ctr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Font typeface="Montserrat"/>
              <a:buChar char="▫"/>
              <a:defRPr sz="18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42900" algn="ctr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Font typeface="Montserrat"/>
              <a:buChar char="▫"/>
              <a:defRPr sz="18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2900" algn="ctr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Font typeface="Montserrat"/>
              <a:buChar char="▫"/>
              <a:defRPr sz="18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42900" algn="ctr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Font typeface="Montserrat"/>
              <a:buChar char="▫"/>
              <a:defRPr sz="18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42900" algn="ctr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Font typeface="Montserrat"/>
              <a:buChar char="▫"/>
              <a:defRPr sz="18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42900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Font typeface="Montserrat"/>
              <a:buChar char="▫"/>
              <a:defRPr sz="18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/>
          <p:nvPr/>
        </p:nvSpPr>
        <p:spPr>
          <a:xfrm>
            <a:off x="3593400" y="212050"/>
            <a:ext cx="1957200" cy="9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1D1D1B"/>
                </a:solidFill>
                <a:latin typeface="Vidaloka"/>
                <a:ea typeface="Vidaloka"/>
                <a:cs typeface="Vidaloka"/>
                <a:sym typeface="Vidaloka"/>
              </a:rPr>
              <a:t>“</a:t>
            </a:r>
            <a:endParaRPr sz="7200">
              <a:solidFill>
                <a:srgbClr val="1D1D1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1D1D1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5001600" y="1425025"/>
            <a:ext cx="3712800" cy="33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60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latin typeface="Vidaloka"/>
                <a:ea typeface="Vidaloka"/>
                <a:cs typeface="Vidaloka"/>
                <a:sym typeface="Vidaloka"/>
              </a:defRPr>
            </a:lvl1pPr>
            <a:lvl2pPr lvl="1">
              <a:buNone/>
              <a:defRPr>
                <a:latin typeface="Vidaloka"/>
                <a:ea typeface="Vidaloka"/>
                <a:cs typeface="Vidaloka"/>
                <a:sym typeface="Vidaloka"/>
              </a:defRPr>
            </a:lvl2pPr>
            <a:lvl3pPr lvl="2">
              <a:buNone/>
              <a:defRPr>
                <a:latin typeface="Vidaloka"/>
                <a:ea typeface="Vidaloka"/>
                <a:cs typeface="Vidaloka"/>
                <a:sym typeface="Vidaloka"/>
              </a:defRPr>
            </a:lvl3pPr>
            <a:lvl4pPr lvl="3">
              <a:buNone/>
              <a:defRPr>
                <a:latin typeface="Vidaloka"/>
                <a:ea typeface="Vidaloka"/>
                <a:cs typeface="Vidaloka"/>
                <a:sym typeface="Vidaloka"/>
              </a:defRPr>
            </a:lvl4pPr>
            <a:lvl5pPr lvl="4">
              <a:buNone/>
              <a:defRPr>
                <a:latin typeface="Vidaloka"/>
                <a:ea typeface="Vidaloka"/>
                <a:cs typeface="Vidaloka"/>
                <a:sym typeface="Vidaloka"/>
              </a:defRPr>
            </a:lvl5pPr>
            <a:lvl6pPr lvl="5">
              <a:buNone/>
              <a:defRPr>
                <a:latin typeface="Vidaloka"/>
                <a:ea typeface="Vidaloka"/>
                <a:cs typeface="Vidaloka"/>
                <a:sym typeface="Vidaloka"/>
              </a:defRPr>
            </a:lvl6pPr>
            <a:lvl7pPr lvl="6">
              <a:buNone/>
              <a:defRPr>
                <a:latin typeface="Vidaloka"/>
                <a:ea typeface="Vidaloka"/>
                <a:cs typeface="Vidaloka"/>
                <a:sym typeface="Vidaloka"/>
              </a:defRPr>
            </a:lvl7pPr>
            <a:lvl8pPr lvl="7">
              <a:buNone/>
              <a:defRPr>
                <a:latin typeface="Vidaloka"/>
                <a:ea typeface="Vidaloka"/>
                <a:cs typeface="Vidaloka"/>
                <a:sym typeface="Vidaloka"/>
              </a:defRPr>
            </a:lvl8pPr>
            <a:lvl9pPr lvl="8">
              <a:buNone/>
              <a:defRPr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body" idx="1"/>
          </p:nvPr>
        </p:nvSpPr>
        <p:spPr>
          <a:xfrm>
            <a:off x="4980050" y="1349425"/>
            <a:ext cx="1799100" cy="260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600"/>
              </a:spcBef>
              <a:spcAft>
                <a:spcPts val="0"/>
              </a:spcAft>
              <a:buSzPts val="1200"/>
              <a:buChar char="▫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2"/>
          </p:nvPr>
        </p:nvSpPr>
        <p:spPr>
          <a:xfrm>
            <a:off x="6887597" y="1349425"/>
            <a:ext cx="1799100" cy="260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600"/>
              </a:spcBef>
              <a:spcAft>
                <a:spcPts val="0"/>
              </a:spcAft>
              <a:buSzPts val="1200"/>
              <a:buChar char="▫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rk" type="blank">
  <p:cSld name="BLANK">
    <p:bg>
      <p:bgPr>
        <a:solidFill>
          <a:srgbClr val="1D1D1B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1188450" y="1194900"/>
            <a:ext cx="6767100" cy="2753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ldNum" idx="12"/>
          </p:nvPr>
        </p:nvSpPr>
        <p:spPr>
          <a:xfrm>
            <a:off x="1188150" y="3948600"/>
            <a:ext cx="6767100" cy="11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light">
  <p:cSld name="BLANK_1">
    <p:bg>
      <p:bgPr>
        <a:solidFill>
          <a:srgbClr val="FFFFFF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/>
          <p:nvPr/>
        </p:nvSpPr>
        <p:spPr>
          <a:xfrm>
            <a:off x="1188450" y="1194900"/>
            <a:ext cx="6767100" cy="2753700"/>
          </a:xfrm>
          <a:prstGeom prst="rect">
            <a:avLst/>
          </a:prstGeom>
          <a:noFill/>
          <a:ln w="9525" cap="flat" cmpd="sng">
            <a:solidFill>
              <a:srgbClr val="1D1D1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sldNum" idx="12"/>
          </p:nvPr>
        </p:nvSpPr>
        <p:spPr>
          <a:xfrm>
            <a:off x="1188450" y="3948600"/>
            <a:ext cx="6767100" cy="11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1D1D1B"/>
                </a:solidFill>
              </a:defRPr>
            </a:lvl1pPr>
            <a:lvl2pPr lvl="1" rtl="0">
              <a:buNone/>
              <a:defRPr>
                <a:solidFill>
                  <a:srgbClr val="1D1D1B"/>
                </a:solidFill>
              </a:defRPr>
            </a:lvl2pPr>
            <a:lvl3pPr lvl="2" rtl="0">
              <a:buNone/>
              <a:defRPr>
                <a:solidFill>
                  <a:srgbClr val="1D1D1B"/>
                </a:solidFill>
              </a:defRPr>
            </a:lvl3pPr>
            <a:lvl4pPr lvl="3" rtl="0">
              <a:buNone/>
              <a:defRPr>
                <a:solidFill>
                  <a:srgbClr val="1D1D1B"/>
                </a:solidFill>
              </a:defRPr>
            </a:lvl4pPr>
            <a:lvl5pPr lvl="4" rtl="0">
              <a:buNone/>
              <a:defRPr>
                <a:solidFill>
                  <a:srgbClr val="1D1D1B"/>
                </a:solidFill>
              </a:defRPr>
            </a:lvl5pPr>
            <a:lvl6pPr lvl="5" rtl="0">
              <a:buNone/>
              <a:defRPr>
                <a:solidFill>
                  <a:srgbClr val="1D1D1B"/>
                </a:solidFill>
              </a:defRPr>
            </a:lvl6pPr>
            <a:lvl7pPr lvl="6" rtl="0">
              <a:buNone/>
              <a:defRPr>
                <a:solidFill>
                  <a:srgbClr val="1D1D1B"/>
                </a:solidFill>
              </a:defRPr>
            </a:lvl7pPr>
            <a:lvl8pPr lvl="7" rtl="0">
              <a:buNone/>
              <a:defRPr>
                <a:solidFill>
                  <a:srgbClr val="1D1D1B"/>
                </a:solidFill>
              </a:defRPr>
            </a:lvl8pPr>
            <a:lvl9pPr lvl="8" rtl="0">
              <a:buNone/>
              <a:defRPr>
                <a:solidFill>
                  <a:srgbClr val="1D1D1B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01600" y="1425025"/>
            <a:ext cx="3712800" cy="33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lvl="2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lvl="3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lvl="4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lvl="5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lvl="6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lvl="7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lvl="8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5" r:id="rId6"/>
    <p:sldLayoutId id="2147483656" r:id="rId7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>
            <a:spLocks noGrp="1"/>
          </p:cNvSpPr>
          <p:nvPr>
            <p:ph type="ctrTitle"/>
          </p:nvPr>
        </p:nvSpPr>
        <p:spPr>
          <a:xfrm>
            <a:off x="3457500" y="1457250"/>
            <a:ext cx="2229000" cy="222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Дело врачей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2"/>
          <p:cNvSpPr txBox="1">
            <a:spLocks noGrp="1"/>
          </p:cNvSpPr>
          <p:nvPr>
            <p:ph type="sldNum" idx="12"/>
          </p:nvPr>
        </p:nvSpPr>
        <p:spPr>
          <a:xfrm>
            <a:off x="1188450" y="3948600"/>
            <a:ext cx="6767100" cy="11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1D1D1B"/>
                </a:solidFill>
              </a:rPr>
              <a:t>10</a:t>
            </a:fld>
            <a:endParaRPr>
              <a:solidFill>
                <a:srgbClr val="1D1D1B"/>
              </a:solidFill>
            </a:endParaRPr>
          </a:p>
        </p:txBody>
      </p:sp>
      <p:sp>
        <p:nvSpPr>
          <p:cNvPr id="285" name="Google Shape;285;p32"/>
          <p:cNvSpPr txBox="1">
            <a:spLocks noGrp="1"/>
          </p:cNvSpPr>
          <p:nvPr>
            <p:ph type="subTitle" idx="4294967295"/>
          </p:nvPr>
        </p:nvSpPr>
        <p:spPr>
          <a:xfrm>
            <a:off x="1188450" y="1777804"/>
            <a:ext cx="6767100" cy="11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Noto Serif" panose="02020600060500020200" pitchFamily="18" charset="0"/>
              </a:rPr>
              <a:t>Дело рассыпалось в первые дни после смерти Сталина. Лаврентий Берия с самого начала отрицательно относился к этой авантюре — и не замедлил свести на нет старания следователей. Это неудивительно.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1" dirty="0"/>
          </a:p>
        </p:txBody>
      </p:sp>
      <p:grpSp>
        <p:nvGrpSpPr>
          <p:cNvPr id="286" name="Google Shape;286;p32"/>
          <p:cNvGrpSpPr/>
          <p:nvPr/>
        </p:nvGrpSpPr>
        <p:grpSpPr>
          <a:xfrm>
            <a:off x="4399008" y="449702"/>
            <a:ext cx="345971" cy="325505"/>
            <a:chOff x="5972700" y="2330200"/>
            <a:chExt cx="411625" cy="387275"/>
          </a:xfrm>
        </p:grpSpPr>
        <p:sp>
          <p:nvSpPr>
            <p:cNvPr id="287" name="Google Shape;287;p32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95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32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95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5"/>
          <p:cNvSpPr txBox="1">
            <a:spLocks noGrp="1"/>
          </p:cNvSpPr>
          <p:nvPr>
            <p:ph type="ctrTitle"/>
          </p:nvPr>
        </p:nvSpPr>
        <p:spPr>
          <a:xfrm>
            <a:off x="925200" y="925200"/>
            <a:ext cx="7293300" cy="329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Спасибо за внимание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body" idx="1"/>
          </p:nvPr>
        </p:nvSpPr>
        <p:spPr>
          <a:xfrm>
            <a:off x="1779975" y="2161800"/>
            <a:ext cx="5583900" cy="8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800" dirty="0"/>
              <a:t>13 января 1953</a:t>
            </a:r>
            <a:endParaRPr sz="2800" dirty="0"/>
          </a:p>
        </p:txBody>
      </p:sp>
      <p:sp>
        <p:nvSpPr>
          <p:cNvPr id="79" name="Google Shape;79;p15"/>
          <p:cNvSpPr txBox="1">
            <a:spLocks noGrp="1"/>
          </p:cNvSpPr>
          <p:nvPr>
            <p:ph type="sldNum" idx="12"/>
          </p:nvPr>
        </p:nvSpPr>
        <p:spPr>
          <a:xfrm>
            <a:off x="1188150" y="3948600"/>
            <a:ext cx="6767100" cy="11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291281-FCF0-A0D4-041F-8BFF442FD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" y="0"/>
            <a:ext cx="4564857" cy="51435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5" name="Google Shape;55;p12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bg1"/>
                </a:solidFill>
              </a:rPr>
              <a:t>Газета «Правда»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58" name="Google Shape;58;p12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tx1"/>
                </a:solidFill>
              </a:rPr>
              <a:t>3</a:t>
            </a:fld>
            <a:endParaRPr dirty="0">
              <a:solidFill>
                <a:schemeClr val="tx1"/>
              </a:solidFill>
            </a:endParaRPr>
          </a:p>
        </p:txBody>
      </p:sp>
      <p:sp>
        <p:nvSpPr>
          <p:cNvPr id="59" name="Google Shape;59;p12"/>
          <p:cNvSpPr txBox="1">
            <a:spLocks noGrp="1"/>
          </p:cNvSpPr>
          <p:nvPr>
            <p:ph type="body" idx="1"/>
          </p:nvPr>
        </p:nvSpPr>
        <p:spPr>
          <a:xfrm>
            <a:off x="4814047" y="1194900"/>
            <a:ext cx="4020671" cy="294007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050" b="0" i="0" dirty="0">
                <a:solidFill>
                  <a:schemeClr val="bg1"/>
                </a:solidFill>
                <a:effectLst/>
                <a:latin typeface="Noto Serif" panose="020B0604020202020204" pitchFamily="18" charset="0"/>
              </a:rPr>
              <a:t>Большинство участников террористической группы (Вовси М.С., Коган Б.Б., Фельдман А.И., </a:t>
            </a:r>
            <a:r>
              <a:rPr lang="ru-RU" sz="1050" b="0" i="0" dirty="0" err="1">
                <a:solidFill>
                  <a:schemeClr val="bg1"/>
                </a:solidFill>
                <a:effectLst/>
                <a:latin typeface="Noto Serif" panose="020B0604020202020204" pitchFamily="18" charset="0"/>
              </a:rPr>
              <a:t>Гринштейн</a:t>
            </a:r>
            <a:r>
              <a:rPr lang="ru-RU" sz="1050" b="0" i="0" dirty="0">
                <a:solidFill>
                  <a:schemeClr val="bg1"/>
                </a:solidFill>
                <a:effectLst/>
                <a:latin typeface="Noto Serif" panose="020B0604020202020204" pitchFamily="18" charset="0"/>
              </a:rPr>
              <a:t> А.М., Этингер Я.Г. и др.) были связаны с международной еврейской буржуазно-националистической организацией «Джойнт», созданной американской разведкой. Другие участники террористической группы (Виноградов В.Н., Коган М.Б., Егоров П.И.) оказались давнишними агентами английской разведки. Следствие будет закончено в ближайшее время</a:t>
            </a:r>
            <a:endParaRPr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ctrTitle" idx="4294967295"/>
          </p:nvPr>
        </p:nvSpPr>
        <p:spPr>
          <a:xfrm>
            <a:off x="1188150" y="1834050"/>
            <a:ext cx="6767100" cy="73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FFFFFF"/>
                </a:solidFill>
              </a:rPr>
              <a:t>Лидия </a:t>
            </a:r>
            <a:r>
              <a:rPr lang="ru-RU" sz="1800" dirty="0" err="1">
                <a:solidFill>
                  <a:srgbClr val="FFFFFF"/>
                </a:solidFill>
              </a:rPr>
              <a:t>Тимашук</a:t>
            </a:r>
            <a:endParaRPr sz="1800" dirty="0">
              <a:solidFill>
                <a:srgbClr val="FFFFFF"/>
              </a:solidFill>
            </a:endParaRPr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4294967295"/>
          </p:nvPr>
        </p:nvSpPr>
        <p:spPr>
          <a:xfrm>
            <a:off x="1188150" y="2571750"/>
            <a:ext cx="6767100" cy="13768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rgbClr val="FFFFFF"/>
                </a:solidFill>
              </a:rPr>
              <a:t>Доносчица или герой СССР? </a:t>
            </a:r>
            <a:endParaRPr sz="1400" dirty="0">
              <a:solidFill>
                <a:srgbClr val="FFFF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400" dirty="0">
              <a:solidFill>
                <a:srgbClr val="FFFF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rgbClr val="FFFFFF"/>
                </a:solidFill>
              </a:rPr>
              <a:t>Роковая ошибка Виноградова и Егорова привела к смерти А.А. Жданова. Лидия не теряла возможности и сразу отправила донос Сталину, который попал в архив. Однако, ненадолго. </a:t>
            </a:r>
            <a:endParaRPr sz="1400" dirty="0">
              <a:solidFill>
                <a:srgbClr val="FFFFFF"/>
              </a:solidFill>
            </a:endParaRPr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/>
          <a:srcRect t="15480" b="15480"/>
          <a:stretch/>
        </p:blipFill>
        <p:spPr>
          <a:xfrm>
            <a:off x="3479426" y="212303"/>
            <a:ext cx="2185147" cy="1980000"/>
          </a:xfrm>
          <a:prstGeom prst="ellipse">
            <a:avLst/>
          </a:prstGeom>
          <a:noFill/>
          <a:ln w="76200" cap="flat" cmpd="sng">
            <a:solidFill>
              <a:srgbClr val="1D1D1B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67" name="Google Shape;67;p13"/>
          <p:cNvSpPr txBox="1">
            <a:spLocks noGrp="1"/>
          </p:cNvSpPr>
          <p:nvPr>
            <p:ph type="sldNum" idx="12"/>
          </p:nvPr>
        </p:nvSpPr>
        <p:spPr>
          <a:xfrm>
            <a:off x="1188150" y="3948600"/>
            <a:ext cx="6767100" cy="11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42"/>
          <p:cNvSpPr txBox="1">
            <a:spLocks noGrp="1"/>
          </p:cNvSpPr>
          <p:nvPr>
            <p:ph type="sldNum" idx="12"/>
          </p:nvPr>
        </p:nvSpPr>
        <p:spPr>
          <a:xfrm>
            <a:off x="1188150" y="3948600"/>
            <a:ext cx="6767100" cy="11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5</a:t>
            </a:fld>
            <a:endParaRPr dirty="0">
              <a:solidFill>
                <a:srgbClr val="FFFFFF"/>
              </a:solidFill>
            </a:endParaRPr>
          </a:p>
        </p:txBody>
      </p:sp>
      <p:pic>
        <p:nvPicPr>
          <p:cNvPr id="492" name="Google Shape;492;p42"/>
          <p:cNvPicPr preferRelativeResize="0"/>
          <p:nvPr/>
        </p:nvPicPr>
        <p:blipFill>
          <a:blip r:embed="rId3"/>
          <a:srcRect t="11290" b="11290"/>
          <a:stretch/>
        </p:blipFill>
        <p:spPr>
          <a:xfrm>
            <a:off x="1425125" y="1685455"/>
            <a:ext cx="1260900" cy="1260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93" name="Google Shape;493;p42"/>
          <p:cNvSpPr txBox="1"/>
          <p:nvPr/>
        </p:nvSpPr>
        <p:spPr>
          <a:xfrm>
            <a:off x="1425125" y="3182155"/>
            <a:ext cx="1260900" cy="6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Вовси М.С.</a:t>
            </a:r>
            <a:endParaRPr sz="800"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494" name="Google Shape;494;p42"/>
          <p:cNvPicPr preferRelativeResize="0"/>
          <p:nvPr/>
        </p:nvPicPr>
        <p:blipFill>
          <a:blip r:embed="rId4"/>
          <a:srcRect t="14189" b="14189"/>
          <a:stretch/>
        </p:blipFill>
        <p:spPr>
          <a:xfrm>
            <a:off x="3101329" y="1685455"/>
            <a:ext cx="1260900" cy="1260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95" name="Google Shape;495;p42"/>
          <p:cNvSpPr txBox="1"/>
          <p:nvPr/>
        </p:nvSpPr>
        <p:spPr>
          <a:xfrm>
            <a:off x="3101329" y="3182155"/>
            <a:ext cx="1260900" cy="6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Коган Б.Б.</a:t>
            </a:r>
            <a:endParaRPr sz="800"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496" name="Google Shape;496;p42"/>
          <p:cNvPicPr preferRelativeResize="0"/>
          <p:nvPr/>
        </p:nvPicPr>
        <p:blipFill>
          <a:blip r:embed="rId5"/>
          <a:srcRect t="14490" b="14490"/>
          <a:stretch/>
        </p:blipFill>
        <p:spPr>
          <a:xfrm>
            <a:off x="4808140" y="1685455"/>
            <a:ext cx="1199685" cy="1260901"/>
          </a:xfrm>
          <a:prstGeom prst="ellipse">
            <a:avLst/>
          </a:prstGeom>
          <a:noFill/>
          <a:ln>
            <a:noFill/>
          </a:ln>
        </p:spPr>
      </p:pic>
      <p:sp>
        <p:nvSpPr>
          <p:cNvPr id="497" name="Google Shape;497;p42"/>
          <p:cNvSpPr txBox="1"/>
          <p:nvPr/>
        </p:nvSpPr>
        <p:spPr>
          <a:xfrm>
            <a:off x="4777533" y="3182155"/>
            <a:ext cx="1260900" cy="6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Фельдман А.И.</a:t>
            </a:r>
            <a:endParaRPr sz="800"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498" name="Google Shape;498;p42"/>
          <p:cNvPicPr preferRelativeResize="0"/>
          <p:nvPr/>
        </p:nvPicPr>
        <p:blipFill>
          <a:blip r:embed="rId6"/>
          <a:srcRect t="16667" b="16667"/>
          <a:stretch/>
        </p:blipFill>
        <p:spPr>
          <a:xfrm>
            <a:off x="6453737" y="1685455"/>
            <a:ext cx="1260900" cy="1260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99" name="Google Shape;499;p42"/>
          <p:cNvSpPr txBox="1"/>
          <p:nvPr/>
        </p:nvSpPr>
        <p:spPr>
          <a:xfrm>
            <a:off x="6453737" y="3165021"/>
            <a:ext cx="1260900" cy="6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err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Гринштейн</a:t>
            </a:r>
            <a:r>
              <a:rPr lang="ru-RU" sz="1200" b="1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А.М.</a:t>
            </a:r>
            <a:endParaRPr sz="800"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00" name="Google Shape;500;p42"/>
          <p:cNvSpPr txBox="1">
            <a:spLocks noGrp="1"/>
          </p:cNvSpPr>
          <p:nvPr>
            <p:ph type="title" idx="4294967295"/>
          </p:nvPr>
        </p:nvSpPr>
        <p:spPr>
          <a:xfrm>
            <a:off x="1188450" y="205975"/>
            <a:ext cx="67671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lt1"/>
                </a:solidFill>
              </a:rPr>
              <a:t>Осужденные врачи</a:t>
            </a:r>
            <a:endParaRPr sz="1800" dirty="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8769885-A076-523C-14AF-7130DA0F69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226"/>
          <a:stretch/>
        </p:blipFill>
        <p:spPr>
          <a:xfrm>
            <a:off x="0" y="-1"/>
            <a:ext cx="4572000" cy="5143501"/>
          </a:xfrm>
          <a:prstGeom prst="rect">
            <a:avLst/>
          </a:prstGeom>
        </p:spPr>
      </p:pic>
      <p:sp>
        <p:nvSpPr>
          <p:cNvPr id="85" name="Google Shape;85;p16"/>
          <p:cNvSpPr txBox="1">
            <a:spLocks noGrp="1"/>
          </p:cNvSpPr>
          <p:nvPr>
            <p:ph type="title"/>
          </p:nvPr>
        </p:nvSpPr>
        <p:spPr>
          <a:xfrm>
            <a:off x="5340397" y="464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Владимир Никитич Виноградов</a:t>
            </a:r>
            <a:endParaRPr dirty="0"/>
          </a:p>
        </p:txBody>
      </p:sp>
      <p:sp>
        <p:nvSpPr>
          <p:cNvPr id="86" name="Google Shape;86;p16"/>
          <p:cNvSpPr txBox="1">
            <a:spLocks noGrp="1"/>
          </p:cNvSpPr>
          <p:nvPr>
            <p:ph type="body" idx="1"/>
          </p:nvPr>
        </p:nvSpPr>
        <p:spPr>
          <a:xfrm>
            <a:off x="5001600" y="907200"/>
            <a:ext cx="3826394" cy="33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600"/>
              </a:spcBef>
              <a:spcAft>
                <a:spcPts val="0"/>
              </a:spcAft>
              <a:buSzPts val="1300"/>
              <a:buChar char="▫"/>
            </a:pPr>
            <a:r>
              <a:rPr lang="ru-RU" sz="1100" dirty="0">
                <a:solidFill>
                  <a:schemeClr val="tx1"/>
                </a:solidFill>
              </a:rPr>
              <a:t>Я никому не продавался. Верно, я несколько раз выезжал за границу – в Германию, Австрию и Францию. Встречался там с рядом ученых: в Германии работал в клиниках БЕРГМАНА, ШОТМЮЛЛЕРА, ВАНДЕРРЕЙСТА; в </a:t>
            </a:r>
            <a:r>
              <a:rPr lang="ru-RU" sz="1100" dirty="0" err="1">
                <a:solidFill>
                  <a:schemeClr val="tx1"/>
                </a:solidFill>
              </a:rPr>
              <a:t>Авст-рии</a:t>
            </a:r>
            <a:r>
              <a:rPr lang="ru-RU" sz="1100" dirty="0">
                <a:solidFill>
                  <a:schemeClr val="tx1"/>
                </a:solidFill>
              </a:rPr>
              <a:t> знакомился с лабораториями НООРДЕНА, ЭПИНГЕРА и ЯГИЧА; во Франции я посещал клиники КАРНО, ЛЯБЕ, ЛОБРИ и РАТРИ. Все эти лица были известны в ученом мире как видные специалисты. Мои отношения с ними не выходили за рамки общения, обусловленного взаимными интересами к науке. Связей преступного характера у меня ни с кем из иностранцев не было.</a:t>
            </a:r>
          </a:p>
          <a:p>
            <a:pPr marL="457200" lvl="0" indent="-311150" algn="l" rtl="0">
              <a:spcBef>
                <a:spcPts val="600"/>
              </a:spcBef>
              <a:spcAft>
                <a:spcPts val="0"/>
              </a:spcAft>
              <a:buSzPts val="1300"/>
              <a:buChar char="▫"/>
            </a:pPr>
            <a:r>
              <a:rPr lang="ru-RU" sz="1100" dirty="0">
                <a:solidFill>
                  <a:schemeClr val="tx1"/>
                </a:solidFill>
              </a:rPr>
              <a:t>Я нахожусь в трагическом положении, мне нечего сказать. Иностранцам я не служил, меня никто не </a:t>
            </a:r>
            <a:r>
              <a:rPr lang="ru-RU" sz="1100" dirty="0" err="1">
                <a:solidFill>
                  <a:schemeClr val="tx1"/>
                </a:solidFill>
              </a:rPr>
              <a:t>направ-лял</a:t>
            </a:r>
            <a:r>
              <a:rPr lang="ru-RU" sz="1100" dirty="0">
                <a:solidFill>
                  <a:schemeClr val="tx1"/>
                </a:solidFill>
              </a:rPr>
              <a:t>, и сам я никого в преступления не втягивал.</a:t>
            </a:r>
          </a:p>
          <a:p>
            <a:pPr marL="457200" lvl="0" indent="-311150" algn="l" rtl="0">
              <a:spcBef>
                <a:spcPts val="600"/>
              </a:spcBef>
              <a:spcAft>
                <a:spcPts val="0"/>
              </a:spcAft>
              <a:buSzPts val="1300"/>
              <a:buChar char="▫"/>
            </a:pPr>
            <a:r>
              <a:rPr lang="ru-RU" sz="1100" dirty="0">
                <a:solidFill>
                  <a:schemeClr val="tx1"/>
                </a:solidFill>
              </a:rPr>
              <a:t>Шпионом я не был.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87" name="Google Shape;87;p16"/>
          <p:cNvSpPr txBox="1">
            <a:spLocks noGrp="1"/>
          </p:cNvSpPr>
          <p:nvPr>
            <p:ph type="sldNum" idx="12"/>
          </p:nvPr>
        </p:nvSpPr>
        <p:spPr>
          <a:xfrm>
            <a:off x="3638876" y="1441253"/>
            <a:ext cx="1866247" cy="22609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tx1"/>
                </a:solidFill>
              </a:rPr>
              <a:t>6</a:t>
            </a:fld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128E93-4C6D-E4ED-53FA-2BB689B531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625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113" name="Google Shape;113;p18"/>
          <p:cNvSpPr txBox="1">
            <a:spLocks noGrp="1"/>
          </p:cNvSpPr>
          <p:nvPr>
            <p:ph type="body" idx="1"/>
          </p:nvPr>
        </p:nvSpPr>
        <p:spPr>
          <a:xfrm>
            <a:off x="385264" y="1056651"/>
            <a:ext cx="3801471" cy="34750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/>
                </a:solidFill>
              </a:rPr>
              <a:t>Я не отрицаю, что мои антисоветские убеждения, связь с ЭТИНГЕРОМ и другими враждебными советской власти лицами, которых я уже назвал, сказывались на моем отношении к лечению руководителей партии и советского правительства. Я не проявлял заботы об их здоровье, и меня этот вопрос не волновал. Я жил своим миром и своими интересами: коллекционировал ценные картины, скупал бриллианты, имел страсть к деньгам.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/>
                </a:solidFill>
              </a:rPr>
              <a:t>ВОПРОС: Особенно к долларам и фунтам стерлингов?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/>
                </a:solidFill>
              </a:rPr>
              <a:t>ОТВЕТ: Такой страсти у меня не было.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14" name="Google Shape;114;p18"/>
          <p:cNvSpPr txBox="1">
            <a:spLocks noGrp="1"/>
          </p:cNvSpPr>
          <p:nvPr>
            <p:ph type="title"/>
          </p:nvPr>
        </p:nvSpPr>
        <p:spPr>
          <a:xfrm>
            <a:off x="711600" y="199251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bg1"/>
                </a:solidFill>
              </a:rPr>
              <a:t>Петр Иванович Егоров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116" name="Google Shape;116;p18"/>
          <p:cNvSpPr txBox="1">
            <a:spLocks noGrp="1"/>
          </p:cNvSpPr>
          <p:nvPr>
            <p:ph type="sldNum" idx="12"/>
          </p:nvPr>
        </p:nvSpPr>
        <p:spPr>
          <a:xfrm>
            <a:off x="3957877" y="1836732"/>
            <a:ext cx="1228246" cy="1470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>
            <a:spLocks noGrp="1"/>
          </p:cNvSpPr>
          <p:nvPr>
            <p:ph type="ctrTitle" idx="4294967295"/>
          </p:nvPr>
        </p:nvSpPr>
        <p:spPr>
          <a:xfrm>
            <a:off x="2486725" y="2729350"/>
            <a:ext cx="4170000" cy="62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solidFill>
                  <a:srgbClr val="FFFFFF"/>
                </a:solidFill>
              </a:rPr>
              <a:t>Занавес</a:t>
            </a:r>
            <a:endParaRPr sz="3000" dirty="0">
              <a:solidFill>
                <a:srgbClr val="FFFFFF"/>
              </a:solidFill>
            </a:endParaRPr>
          </a:p>
        </p:txBody>
      </p:sp>
      <p:grpSp>
        <p:nvGrpSpPr>
          <p:cNvPr id="94" name="Google Shape;94;p17"/>
          <p:cNvGrpSpPr/>
          <p:nvPr/>
        </p:nvGrpSpPr>
        <p:grpSpPr>
          <a:xfrm>
            <a:off x="4054413" y="1577383"/>
            <a:ext cx="1035173" cy="1035155"/>
            <a:chOff x="6643075" y="3664250"/>
            <a:chExt cx="407950" cy="407975"/>
          </a:xfrm>
        </p:grpSpPr>
        <p:sp>
          <p:nvSpPr>
            <p:cNvPr id="95" name="Google Shape;95;p17"/>
            <p:cNvSpPr/>
            <p:nvPr/>
          </p:nvSpPr>
          <p:spPr>
            <a:xfrm>
              <a:off x="6794075" y="3815250"/>
              <a:ext cx="211300" cy="211300"/>
            </a:xfrm>
            <a:custGeom>
              <a:avLst/>
              <a:gdLst/>
              <a:ahLst/>
              <a:cxnLst/>
              <a:rect l="l" t="t" r="r" b="b"/>
              <a:pathLst>
                <a:path w="8452" h="8452" fill="none" extrusionOk="0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17"/>
            <p:cNvSpPr/>
            <p:nvPr/>
          </p:nvSpPr>
          <p:spPr>
            <a:xfrm>
              <a:off x="6643075" y="3664250"/>
              <a:ext cx="407950" cy="407975"/>
            </a:xfrm>
            <a:custGeom>
              <a:avLst/>
              <a:gdLst/>
              <a:ahLst/>
              <a:cxnLst/>
              <a:rect l="l" t="t" r="r" b="b"/>
              <a:pathLst>
                <a:path w="16318" h="16319" fill="none" extrusionOk="0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" name="Google Shape;97;p17"/>
          <p:cNvGrpSpPr/>
          <p:nvPr/>
        </p:nvGrpSpPr>
        <p:grpSpPr>
          <a:xfrm rot="3241797">
            <a:off x="3457795" y="1763151"/>
            <a:ext cx="425620" cy="425596"/>
            <a:chOff x="576250" y="4319400"/>
            <a:chExt cx="442075" cy="442050"/>
          </a:xfrm>
        </p:grpSpPr>
        <p:sp>
          <p:nvSpPr>
            <p:cNvPr id="98" name="Google Shape;98;p17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l" t="t" r="r" b="b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7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l" t="t" r="r" b="b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7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l" t="t" r="r" b="b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7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l" t="t" r="r" b="b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" name="Google Shape;102;p17"/>
          <p:cNvSpPr/>
          <p:nvPr/>
        </p:nvSpPr>
        <p:spPr>
          <a:xfrm>
            <a:off x="4235775" y="1483304"/>
            <a:ext cx="161807" cy="154500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7"/>
          <p:cNvSpPr/>
          <p:nvPr/>
        </p:nvSpPr>
        <p:spPr>
          <a:xfrm rot="2697385">
            <a:off x="5223262" y="1820301"/>
            <a:ext cx="245621" cy="234528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7"/>
          <p:cNvSpPr/>
          <p:nvPr/>
        </p:nvSpPr>
        <p:spPr>
          <a:xfrm>
            <a:off x="3744300" y="2339601"/>
            <a:ext cx="98383" cy="93976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7"/>
          <p:cNvSpPr/>
          <p:nvPr/>
        </p:nvSpPr>
        <p:spPr>
          <a:xfrm rot="1280154">
            <a:off x="3980797" y="1468742"/>
            <a:ext cx="98367" cy="93971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7"/>
          <p:cNvSpPr txBox="1">
            <a:spLocks noGrp="1"/>
          </p:cNvSpPr>
          <p:nvPr>
            <p:ph type="sldNum" idx="12"/>
          </p:nvPr>
        </p:nvSpPr>
        <p:spPr>
          <a:xfrm>
            <a:off x="1188150" y="3948600"/>
            <a:ext cx="6767100" cy="11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107" name="Google Shape;107;p17"/>
          <p:cNvSpPr/>
          <p:nvPr/>
        </p:nvSpPr>
        <p:spPr>
          <a:xfrm rot="1280082">
            <a:off x="4986221" y="2457575"/>
            <a:ext cx="160945" cy="153736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24B9427-6AE6-B891-84B0-E28B29844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5143500"/>
          </a:xfrm>
          <a:prstGeom prst="rect">
            <a:avLst/>
          </a:prstGeom>
        </p:spPr>
      </p:pic>
      <p:sp>
        <p:nvSpPr>
          <p:cNvPr id="123" name="Google Shape;123;p19"/>
          <p:cNvSpPr txBox="1">
            <a:spLocks noGrp="1"/>
          </p:cNvSpPr>
          <p:nvPr>
            <p:ph type="body" idx="1"/>
          </p:nvPr>
        </p:nvSpPr>
        <p:spPr>
          <a:xfrm>
            <a:off x="4988153" y="907200"/>
            <a:ext cx="3712800" cy="33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Noto Serif" panose="02020600060500020200" pitchFamily="18" charset="0"/>
              </a:rPr>
              <a:t>Говорили, что врагов народа на этот раз казнят публично, чуть ли не на Красной площади. Рассуждали о грядущей депортации евреев в Сибирь или на Дальний Восток. Позже появлялись фантастические рассказы о смерти Сталина, связанные с последствиями «дела врачей»: в одном из них Лазарь Каганович, защищая соплеменников от выселения, смертельно ранил вождя, запустив в него пресс-папье. Всё это, конечно, не имеет отношения к реальным событиям и планам. Но в атмосфере того времени молва играла важную роль.</a:t>
            </a:r>
            <a:endParaRPr dirty="0"/>
          </a:p>
        </p:txBody>
      </p:sp>
      <p:sp>
        <p:nvSpPr>
          <p:cNvPr id="124" name="Google Shape;124;p19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tx1"/>
                </a:solidFill>
              </a:rPr>
              <a:t>9</a:t>
            </a:fld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Gertrude template">
  <a:themeElements>
    <a:clrScheme name="Custom 347">
      <a:dk1>
        <a:srgbClr val="1D1D1B"/>
      </a:dk1>
      <a:lt1>
        <a:srgbClr val="FFFFFF"/>
      </a:lt1>
      <a:dk2>
        <a:srgbClr val="576574"/>
      </a:dk2>
      <a:lt2>
        <a:srgbClr val="DEE3E9"/>
      </a:lt2>
      <a:accent1>
        <a:srgbClr val="8E7CC3"/>
      </a:accent1>
      <a:accent2>
        <a:srgbClr val="6D9EEB"/>
      </a:accent2>
      <a:accent3>
        <a:srgbClr val="93C47D"/>
      </a:accent3>
      <a:accent4>
        <a:srgbClr val="FFCC2F"/>
      </a:accent4>
      <a:accent5>
        <a:srgbClr val="E65858"/>
      </a:accent5>
      <a:accent6>
        <a:srgbClr val="F8598E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517</Words>
  <Application>Microsoft Office PowerPoint</Application>
  <PresentationFormat>Экран (16:9)</PresentationFormat>
  <Paragraphs>36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Montserrat</vt:lpstr>
      <vt:lpstr>Noto Serif</vt:lpstr>
      <vt:lpstr>Raleway</vt:lpstr>
      <vt:lpstr>Vidaloka</vt:lpstr>
      <vt:lpstr>Gertrude template</vt:lpstr>
      <vt:lpstr>Дело врачей</vt:lpstr>
      <vt:lpstr>Презентация PowerPoint</vt:lpstr>
      <vt:lpstr>Газета «Правда»</vt:lpstr>
      <vt:lpstr>Лидия Тимашук</vt:lpstr>
      <vt:lpstr>Осужденные врачи</vt:lpstr>
      <vt:lpstr>Владимир Никитич Виноградов</vt:lpstr>
      <vt:lpstr>Петр Иванович Егоров</vt:lpstr>
      <vt:lpstr>Занавес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 врачей</dc:title>
  <cp:lastModifiedBy>Рестал Лисара</cp:lastModifiedBy>
  <cp:revision>2</cp:revision>
  <dcterms:modified xsi:type="dcterms:W3CDTF">2022-09-29T19:31:49Z</dcterms:modified>
</cp:coreProperties>
</file>