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69" r:id="rId15"/>
    <p:sldId id="270" r:id="rId16"/>
    <p:sldId id="271" r:id="rId17"/>
    <p:sldId id="272" r:id="rId18"/>
  </p:sldIdLst>
  <p:sldSz cx="13208000" cy="9906000"/>
  <p:notesSz cx="6858000" cy="9144000"/>
  <p:defaultTextStyle>
    <a:defPPr>
      <a:defRPr lang="ru-RU"/>
    </a:defPPr>
    <a:lvl1pPr marL="0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1pPr>
    <a:lvl2pPr marL="269382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2pPr>
    <a:lvl3pPr marL="538764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3pPr>
    <a:lvl4pPr marL="808147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4pPr>
    <a:lvl5pPr marL="1077529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5pPr>
    <a:lvl6pPr marL="1346911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6pPr>
    <a:lvl7pPr marL="1616293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7pPr>
    <a:lvl8pPr marL="1885676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8pPr>
    <a:lvl9pPr marL="2155058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1" d="100"/>
          <a:sy n="51" d="100"/>
        </p:scale>
        <p:origin x="64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621191"/>
            <a:ext cx="112268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1000" y="5202944"/>
            <a:ext cx="99060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05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721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51976" y="527403"/>
            <a:ext cx="2847975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8051" y="527403"/>
            <a:ext cx="8378825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940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599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172" y="2469624"/>
            <a:ext cx="11391900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1172" y="6629226"/>
            <a:ext cx="11391900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/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60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8050" y="2637014"/>
            <a:ext cx="561340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86550" y="2637014"/>
            <a:ext cx="561340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02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770" y="527405"/>
            <a:ext cx="11391900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9772" y="2428347"/>
            <a:ext cx="5587602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9772" y="3618442"/>
            <a:ext cx="5587602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86551" y="2428347"/>
            <a:ext cx="5615120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86551" y="3618442"/>
            <a:ext cx="5615120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72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19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960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770" y="660400"/>
            <a:ext cx="4259924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5120" y="1426283"/>
            <a:ext cx="6686550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9770" y="2971800"/>
            <a:ext cx="4259924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097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770" y="660400"/>
            <a:ext cx="4259924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15120" y="1426283"/>
            <a:ext cx="6686550" cy="7039681"/>
          </a:xfrm>
        </p:spPr>
        <p:txBody>
          <a:bodyPr anchor="t"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9770" y="2971800"/>
            <a:ext cx="4259924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086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8050" y="527405"/>
            <a:ext cx="11391900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8050" y="2637014"/>
            <a:ext cx="11391900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8050" y="9181397"/>
            <a:ext cx="29718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62F66-FEA5-4600-9D45-42AC54D9A819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5150" y="9181397"/>
            <a:ext cx="4457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8150" y="9181397"/>
            <a:ext cx="29718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8704C-6115-4705-A69D-9748DDE2A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2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56034_1-p-fon-dlya-prezentatsii-neitralnii-delovoi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208000" cy="998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6600" y="742950"/>
            <a:ext cx="70021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 мире профессий</a:t>
            </a:r>
            <a:endParaRPr lang="ru-RU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295" y="3124821"/>
            <a:ext cx="9793819" cy="548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79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6210"/>
            <a:ext cx="13217274" cy="999221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50925" y="2832403"/>
            <a:ext cx="6604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4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Если вы удачно выберете труд и вложите в него душу, </a:t>
            </a:r>
          </a:p>
          <a:p>
            <a:pPr algn="just"/>
            <a:r>
              <a:rPr lang="ru-RU" sz="4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то счастье само вас отыщет». </a:t>
            </a:r>
          </a:p>
          <a:p>
            <a:pPr algn="just"/>
            <a:r>
              <a:rPr lang="ru-RU" sz="4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                                             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                         </a:t>
            </a:r>
            <a:r>
              <a:rPr lang="ru-RU" sz="4400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К.Д.Ушинский</a:t>
            </a:r>
            <a:endParaRPr lang="ru-RU" sz="4400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5742" t="10124" r="8795" b="20374"/>
          <a:stretch/>
        </p:blipFill>
        <p:spPr>
          <a:xfrm>
            <a:off x="8705850" y="704850"/>
            <a:ext cx="3848100" cy="538261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0721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6210"/>
            <a:ext cx="13217274" cy="999221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18842" y="564336"/>
            <a:ext cx="82738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</a:t>
            </a:r>
            <a:r>
              <a:rPr lang="ru-RU" sz="4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ак выбрать себе профессию? </a:t>
            </a:r>
            <a:endParaRPr lang="ru-RU" sz="48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6048" y="2871638"/>
            <a:ext cx="87422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1-ый способ 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метод проб и ошибок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6048" y="4567859"/>
            <a:ext cx="121645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2-ой способ 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выбор профессии своих родителей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</a:p>
          <a:p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                        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дедов и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прадедов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4335" y="6279469"/>
            <a:ext cx="1034655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3-ий способ 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изучение себя, своих интересов, склонностей – своих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желаний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55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74" y="0"/>
            <a:ext cx="13217274" cy="999221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848694" y="520461"/>
            <a:ext cx="46528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Типы профессий: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5526" y="2226512"/>
            <a:ext cx="4530984" cy="25545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«Человек –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природа»</a:t>
            </a:r>
          </a:p>
          <a:p>
            <a:pPr algn="ctr"/>
            <a:r>
              <a:rPr lang="ru-RU" sz="32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агрономы 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животноводы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собаководы 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работники зоопарков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31959" y="2169058"/>
            <a:ext cx="3822713" cy="261610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Человек – техника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</a:p>
          <a:p>
            <a:pPr algn="ctr"/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строители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 машинисты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пилоты 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водители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32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108" y="5489971"/>
            <a:ext cx="5739648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Человек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– «Знаковая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система»</a:t>
            </a:r>
          </a:p>
          <a:p>
            <a:pPr algn="ctr"/>
            <a:r>
              <a:rPr lang="ru-RU" sz="3200" i="1" dirty="0">
                <a:solidFill>
                  <a:schemeClr val="accent3">
                    <a:lumMod val="75000"/>
                  </a:schemeClr>
                </a:solidFill>
              </a:rPr>
              <a:t>п</a:t>
            </a:r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рограммисты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i="1" dirty="0">
                <a:solidFill>
                  <a:schemeClr val="accent3">
                    <a:lumMod val="75000"/>
                  </a:schemeClr>
                </a:solidFill>
              </a:rPr>
              <a:t>операторы </a:t>
            </a:r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ЭВМ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 почтальоны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 библиотекари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экономисты </a:t>
            </a:r>
            <a:endParaRPr lang="ru-RU" sz="32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02000" y="4661959"/>
            <a:ext cx="6604000" cy="25558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«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3878731" y="1731906"/>
            <a:ext cx="311046" cy="4371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0686" y="1683751"/>
            <a:ext cx="347502" cy="45724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246360" y="5438939"/>
            <a:ext cx="6721135" cy="40318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«Человек – «Художественный образ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</a:p>
          <a:p>
            <a:pPr algn="ctr"/>
            <a:r>
              <a:rPr lang="ru-RU" sz="32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архитекторы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 художники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 певцы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 музыканты, композиторы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i="1" dirty="0">
                <a:solidFill>
                  <a:schemeClr val="accent3">
                    <a:lumMod val="75000"/>
                  </a:schemeClr>
                </a:solidFill>
              </a:rPr>
              <a:t>модельеры, </a:t>
            </a:r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дизайнеры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i="1" dirty="0">
                <a:solidFill>
                  <a:schemeClr val="accent3">
                    <a:lumMod val="75000"/>
                  </a:schemeClr>
                </a:solidFill>
              </a:rPr>
              <a:t>артисты театра, кино, цирка</a:t>
            </a:r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,</a:t>
            </a:r>
          </a:p>
          <a:p>
            <a:pPr algn="ctr"/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i="1" dirty="0">
                <a:solidFill>
                  <a:schemeClr val="accent3">
                    <a:lumMod val="75000"/>
                  </a:schemeClr>
                </a:solidFill>
              </a:rPr>
              <a:t>визажисты, </a:t>
            </a:r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</a:rPr>
              <a:t> стилисты</a:t>
            </a:r>
            <a:endParaRPr lang="ru-RU" sz="32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5353050" y="1655684"/>
            <a:ext cx="323850" cy="36508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438141" y="1678348"/>
            <a:ext cx="323850" cy="36508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64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055" y="0"/>
            <a:ext cx="13223370" cy="99922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62018" y="279005"/>
            <a:ext cx="73754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Тест «Ты и твоя </a:t>
            </a:r>
            <a:r>
              <a:rPr lang="ru-RU" sz="4800" dirty="0" smtClean="0">
                <a:solidFill>
                  <a:srgbClr val="FF0000"/>
                </a:solidFill>
              </a:rPr>
              <a:t>профессия»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2989" y="1411516"/>
            <a:ext cx="5589691" cy="784830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</a:rPr>
              <a:t>1.	Новогодняя ночь для вас - лучшее время, чтобы:</a:t>
            </a:r>
          </a:p>
          <a:p>
            <a:r>
              <a:rPr lang="ru-RU" sz="2400" dirty="0"/>
              <a:t> а) выспаться;</a:t>
            </a:r>
          </a:p>
          <a:p>
            <a:r>
              <a:rPr lang="ru-RU" sz="2400" dirty="0"/>
              <a:t>б) посмотреть телевизор вместе с семьей;</a:t>
            </a:r>
          </a:p>
          <a:p>
            <a:r>
              <a:rPr lang="ru-RU" sz="2400" dirty="0"/>
              <a:t>в) оказаться в кругу друзей.</a:t>
            </a:r>
          </a:p>
          <a:p>
            <a:endParaRPr lang="ru-RU" sz="2400" dirty="0"/>
          </a:p>
          <a:p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</a:rPr>
              <a:t>2.	Из трех подарков вы предпочли бы</a:t>
            </a:r>
            <a:r>
              <a:rPr lang="ru-RU" sz="2400" dirty="0"/>
              <a:t>:</a:t>
            </a:r>
          </a:p>
          <a:p>
            <a:r>
              <a:rPr lang="ru-RU" sz="2400" dirty="0"/>
              <a:t> а) удочку, набор для вышивания;</a:t>
            </a:r>
          </a:p>
          <a:p>
            <a:r>
              <a:rPr lang="ru-RU" sz="2400" dirty="0"/>
              <a:t>б) коньки или лыжи;</a:t>
            </a:r>
          </a:p>
          <a:p>
            <a:r>
              <a:rPr lang="ru-RU" sz="2400" dirty="0"/>
              <a:t>в) турпутевку или билет на интересное представление.</a:t>
            </a:r>
          </a:p>
          <a:p>
            <a:r>
              <a:rPr lang="ru-RU" sz="2400" dirty="0"/>
              <a:t> </a:t>
            </a:r>
          </a:p>
          <a:p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</a:rPr>
              <a:t>3. Отправляться в путешествие лучше всего:</a:t>
            </a:r>
          </a:p>
          <a:p>
            <a:r>
              <a:rPr lang="ru-RU" sz="2400" dirty="0"/>
              <a:t>а) в одиночку;</a:t>
            </a:r>
          </a:p>
          <a:p>
            <a:r>
              <a:rPr lang="ru-RU" sz="2400" dirty="0"/>
              <a:t>б) с семьей или друзьями;</a:t>
            </a:r>
          </a:p>
          <a:p>
            <a:r>
              <a:rPr lang="ru-RU" sz="2400" dirty="0"/>
              <a:t>в) с незнакомой группой, чтобы была возможность обрести</a:t>
            </a:r>
          </a:p>
          <a:p>
            <a:r>
              <a:rPr lang="ru-RU" sz="2400" dirty="0"/>
              <a:t>новых друзей.</a:t>
            </a:r>
          </a:p>
          <a:p>
            <a:endParaRPr lang="ru-RU" sz="24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6588630" y="1596182"/>
            <a:ext cx="5995735" cy="7478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</a:rPr>
              <a:t>4.	 Если бы вы оказались в одиночестве на острове или в лесу, то:</a:t>
            </a:r>
          </a:p>
          <a:p>
            <a:r>
              <a:rPr lang="ru-RU" sz="2400" dirty="0"/>
              <a:t>а) почувствовали бы полную свободу;</a:t>
            </a:r>
          </a:p>
          <a:p>
            <a:r>
              <a:rPr lang="ru-RU" sz="2400" dirty="0"/>
              <a:t>б) занялись бы поиском выхода или каким-нибудь делом;</a:t>
            </a:r>
          </a:p>
          <a:p>
            <a:r>
              <a:rPr lang="ru-RU" sz="2400" dirty="0"/>
              <a:t>в) ощутили бы тоску, неприкаянность, страх.</a:t>
            </a:r>
          </a:p>
          <a:p>
            <a:endParaRPr lang="ru-RU" sz="2400" dirty="0"/>
          </a:p>
          <a:p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</a:rPr>
              <a:t>5. В свое свободное время вы любите:</a:t>
            </a:r>
          </a:p>
          <a:p>
            <a:r>
              <a:rPr lang="ru-RU" sz="2400" dirty="0"/>
              <a:t>а) читать, посещать библиотеку, шахматную секцию, зоопарк, лес, ловить   рыбу, мечтать;</a:t>
            </a:r>
          </a:p>
          <a:p>
            <a:r>
              <a:rPr lang="ru-RU" sz="2400" dirty="0"/>
              <a:t>б) рисовать, читать, заниматься спортом, музыкой, шитьем или вязанием, ходить в походы, разговаривать по телефону, смотреть телевизор;</a:t>
            </a:r>
          </a:p>
          <a:p>
            <a:r>
              <a:rPr lang="ru-RU" sz="2400" dirty="0"/>
              <a:t>в) заниматься спортом, танцами, играть в ансамбле, петь в хоре, участвовать в спектаклях и концертах, путешествовать с друзьями, ходить с компанией в кино.</a:t>
            </a:r>
          </a:p>
          <a:p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864507" y="9272071"/>
            <a:ext cx="90284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«а»- 1 балл,    «б»- 2 балла,   «в»-3 балла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64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217274" cy="99922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86312" y="558009"/>
            <a:ext cx="100353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Как </a:t>
            </a:r>
            <a:r>
              <a:rPr lang="ru-RU" sz="4800" dirty="0">
                <a:solidFill>
                  <a:srgbClr val="FF0000"/>
                </a:solidFill>
              </a:rPr>
              <a:t>правильно выбирать профессию?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14185" y="2675067"/>
            <a:ext cx="924862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«ХОЧУ» - необходимо учитывать интересы </a:t>
            </a:r>
          </a:p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                и наклонности, часто определяющие</a:t>
            </a:r>
          </a:p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                профессии.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55" y="4526987"/>
            <a:ext cx="1138279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«МОГУ»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- необходимо учитывать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способности, </a:t>
            </a:r>
            <a:endParaRPr lang="ru-RU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                 индивидуально-психологические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особенности, </a:t>
            </a:r>
            <a:endParaRPr lang="ru-RU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                 состояние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здоровья.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14185" y="6636506"/>
            <a:ext cx="8335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«НАДО» -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учет потребностей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рынка труда</a:t>
            </a:r>
          </a:p>
        </p:txBody>
      </p:sp>
    </p:spTree>
    <p:extLst>
      <p:ext uri="{BB962C8B-B14F-4D97-AF65-F5344CB8AC3E}">
        <p14:creationId xmlns:p14="http://schemas.microsoft.com/office/powerpoint/2010/main" val="369747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76928" y="4825209"/>
            <a:ext cx="2254143" cy="255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«НАДО» - потребности рынка труда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37" y="-43105"/>
            <a:ext cx="13217274" cy="99922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21003" y="323850"/>
            <a:ext cx="73659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Малоизвестные профессии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557" y="1154847"/>
            <a:ext cx="7979424" cy="53222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76928" y="6658842"/>
            <a:ext cx="6604000" cy="31085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Титестер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— это профессиональный дегустатор чая, способный оценить вкусовые и ароматические качества напитка, а также описать его запах, состав, в некоторых случаях даже определить, в каком уголке мира был собран тот или иной вид чая.</a:t>
            </a:r>
          </a:p>
        </p:txBody>
      </p:sp>
    </p:spTree>
    <p:extLst>
      <p:ext uri="{BB962C8B-B14F-4D97-AF65-F5344CB8AC3E}">
        <p14:creationId xmlns:p14="http://schemas.microsoft.com/office/powerpoint/2010/main" val="42999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2000" y="4743584"/>
            <a:ext cx="6604000" cy="41883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Постижеры — это мастера по изготовлению париков, усов, бакенбард, шиньонов из натуральных и искусственных волос.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208000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74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208000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08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72CE3-2526-4A24-9785-13659BFDC6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flipV="1">
            <a:off x="-9049924" y="5230204"/>
            <a:ext cx="391346" cy="11536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8476D2-F7E6-462E-8436-461522B838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9049924" y="10713155"/>
            <a:ext cx="391348" cy="501413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6035"/>
            <a:ext cx="13390996" cy="101220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75449" y="0"/>
            <a:ext cx="50400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Столяры и плотники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63" y="2838450"/>
            <a:ext cx="12976634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2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3208000" cy="99898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1130" y="571500"/>
            <a:ext cx="23902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Инженер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3076" name="Picture 4" descr="https://i.ytimg.com/vi/oTB4mV4RfDc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33" y="2236373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95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83808"/>
            <a:ext cx="13208001" cy="998980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105400" y="810756"/>
            <a:ext cx="19099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Доктор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350" y="2474761"/>
            <a:ext cx="4397643" cy="556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2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9" y="-43105"/>
            <a:ext cx="13211177" cy="9992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59732" y="568686"/>
            <a:ext cx="22204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Рабочий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s://st3.depositphotos.com/5480066/15600/v/950/depositphotos_156001214-stock-illustration-construction-worker-with-jigsa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61" y="1949918"/>
            <a:ext cx="9744075" cy="649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89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9" y="-43105"/>
            <a:ext cx="13211177" cy="9992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00600" y="568214"/>
            <a:ext cx="24869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Кондуктор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" y="1739502"/>
            <a:ext cx="10287000" cy="774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6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7" y="0"/>
            <a:ext cx="13211177" cy="9992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86300" y="694906"/>
            <a:ext cx="2819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Шофер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5124" name="Picture 4" descr="https://sun9-3.userapi.com/impg/uCYgSFygwMKbpuifUItlI0PdOw_GB4sVICcq6Q/hHypADn9_cg.jpg?size=583x604&amp;quality=96&amp;sign=3b55856d60cdc70ea706bfadfa09b28f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25" y="1911603"/>
            <a:ext cx="7254875" cy="751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5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37" y="-43105"/>
            <a:ext cx="13217274" cy="9992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10200" y="361950"/>
            <a:ext cx="17039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Летчик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6146" name="Picture 2" descr="https://thumbs.dreamstime.com/b/%D0%BF%D0%B8-%D0%BE%D1%82-%D0%B8-%D1%81%D1%82%D1%8E%D0%B0%D1%80-%D0%B5%D1%81%D1%81%D0%B0-%D0%B2-%D1%84%D0%BE%D1%80%D0%BC%D0%B5-%D0%BD%D0%B0-%D0%B0%D0%B2%D0%B8%D0%B0%D0%BF%D0%BE%D1%80%D1%82%D0%B5-739676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5" y="1905000"/>
            <a:ext cx="7620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24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37" y="-43105"/>
            <a:ext cx="13217274" cy="99922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00" y="1390650"/>
            <a:ext cx="7620000" cy="82677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38750" y="289052"/>
            <a:ext cx="1987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Матрос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50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286</Words>
  <Application>Microsoft Office PowerPoint</Application>
  <PresentationFormat>Произвольный</PresentationFormat>
  <Paragraphs>81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79178</dc:creator>
  <cp:lastModifiedBy>Светлана Пашкевич</cp:lastModifiedBy>
  <cp:revision>18</cp:revision>
  <dcterms:created xsi:type="dcterms:W3CDTF">2019-10-17T17:16:15Z</dcterms:created>
  <dcterms:modified xsi:type="dcterms:W3CDTF">2022-01-29T14:23:08Z</dcterms:modified>
</cp:coreProperties>
</file>