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5" r:id="rId25"/>
    <p:sldId id="286" r:id="rId26"/>
  </p:sldIdLst>
  <p:sldSz cx="9144000" cy="6858000" type="screen4x3"/>
  <p:notesSz cx="9144000" cy="6858000"/>
  <p:defaultTextStyle>
    <a:lvl1pPr marL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Calibri"/>
      </a:defRPr>
    </a:lvl1pPr>
    <a:lvl2pPr marL="457200" indent="4572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Calibri"/>
      </a:defRPr>
    </a:lvl2pPr>
    <a:lvl3pPr marL="914400" indent="9144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Calibri"/>
      </a:defRPr>
    </a:lvl3pPr>
    <a:lvl4pPr marL="1371600" indent="13716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Calibri"/>
      </a:defRPr>
    </a:lvl4pPr>
    <a:lvl5pPr marL="1828800" indent="18288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Calibri"/>
      </a:defRPr>
    </a:lvl5pPr>
    <a:lvl6pPr>
      <a:defRPr lang="ru-RU" sz="1800"/>
    </a:lvl6pPr>
    <a:lvl7pPr>
      <a:defRPr lang="ru-RU" sz="1800"/>
    </a:lvl7pPr>
    <a:lvl8pPr>
      <a:defRPr lang="ru-RU" sz="1800"/>
    </a:lvl8pPr>
    <a:lvl9pPr>
      <a:defRPr lang="ru-RU" sz="1800"/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userDrawn="1">
  <p:cSld name="Title Slid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 bwMode="auto">
          <a:xfrm>
            <a:off x="1631031" y="1340767"/>
            <a:ext cx="5965303" cy="3744415"/>
          </a:xfrm>
          <a:prstGeom prst="rect">
            <a:avLst/>
          </a:prstGeom>
          <a:noFill/>
          <a:ln w="22225">
            <a:solidFill>
              <a:schemeClr val="bg1">
                <a:alpha val="84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 bwMode="auto">
          <a:xfrm>
            <a:off x="1763687" y="1484784"/>
            <a:ext cx="5688631" cy="3456383"/>
          </a:xfrm>
          <a:prstGeom prst="rect">
            <a:avLst/>
          </a:prstGeom>
          <a:solidFill>
            <a:schemeClr val="bg1">
              <a:alpha val="81000"/>
            </a:schemeClr>
          </a:solidFill>
          <a:ln w="22225">
            <a:solidFill>
              <a:schemeClr val="bg1">
                <a:alpha val="84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2123727" y="2132855"/>
            <a:ext cx="4968551" cy="1080119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123727" y="3284983"/>
            <a:ext cx="4968551" cy="122413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3" name="Прямоугольник 12"/>
          <p:cNvSpPr/>
          <p:nvPr userDrawn="1"/>
        </p:nvSpPr>
        <p:spPr bwMode="auto">
          <a:xfrm>
            <a:off x="1475656" y="1188367"/>
            <a:ext cx="6264695" cy="4049215"/>
          </a:xfrm>
          <a:prstGeom prst="rect">
            <a:avLst/>
          </a:prstGeom>
          <a:noFill/>
          <a:ln w="22225">
            <a:solidFill>
              <a:schemeClr val="bg1">
                <a:alpha val="84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/>
              <a:buChar char="•"/>
              <a:defRPr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 bwMode="auto">
          <a:xfrm>
            <a:off x="4648199" y="1600201"/>
            <a:ext cx="4038599" cy="4525962"/>
          </a:xfrm>
        </p:spPr>
        <p:txBody>
          <a:bodyPr/>
          <a:lstStyle>
            <a:lvl1pPr marL="85725" indent="0">
              <a:defRPr sz="2400"/>
            </a:lvl1pPr>
            <a:lvl2pPr marL="85725" indent="0">
              <a:defRPr sz="1600"/>
            </a:lvl2pPr>
            <a:lvl3pPr marL="85725" indent="0">
              <a:defRPr sz="1600"/>
            </a:lvl3pPr>
            <a:lvl4pPr marL="85725" indent="0">
              <a:defRPr sz="1600"/>
            </a:lvl4pPr>
            <a:lvl5pPr marL="85725" indent="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 </a:t>
            </a:r>
            <a:r>
              <a:rPr lang="ru-RU"/>
              <a:t>Образец текста</a:t>
            </a:r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 bwMode="auto">
          <a:xfrm>
            <a:off x="365760" y="1600200"/>
            <a:ext cx="4041648" cy="4526279"/>
          </a:xfrm>
        </p:spPr>
        <p:txBody>
          <a:bodyPr/>
          <a:lstStyle>
            <a:lvl1pPr marL="0" indent="0" algn="l">
              <a:defRPr/>
            </a:lvl1pPr>
            <a:lvl2pPr marL="0" indent="0" algn="l">
              <a:defRPr/>
            </a:lvl2pPr>
            <a:lvl3pPr marL="0" indent="0" algn="l">
              <a:defRPr/>
            </a:lvl3pPr>
            <a:lvl4pPr marL="0" indent="0" algn="l">
              <a:defRPr/>
            </a:lvl4pPr>
            <a:lvl5pPr marL="0" indent="0" algn="l">
              <a:defRPr/>
            </a:lvl5pPr>
          </a:lstStyle>
          <a:p>
            <a:pPr lvl="0">
              <a:defRPr/>
            </a:pPr>
            <a:r>
              <a:rPr lang="en-US"/>
              <a:t> </a:t>
            </a: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3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4767" y="1441375"/>
            <a:ext cx="4040187" cy="653007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585767" y="1448779"/>
            <a:ext cx="4126692" cy="645603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 bwMode="auto">
          <a:xfrm>
            <a:off x="4617005" y="2276865"/>
            <a:ext cx="4097226" cy="384917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Content Placeholder 12"/>
          <p:cNvSpPr>
            <a:spLocks noGrp="1"/>
          </p:cNvSpPr>
          <p:nvPr>
            <p:ph sz="quarter" idx="15"/>
          </p:nvPr>
        </p:nvSpPr>
        <p:spPr bwMode="auto">
          <a:xfrm>
            <a:off x="386535" y="2258870"/>
            <a:ext cx="4097226" cy="384917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055602" y="1412777"/>
            <a:ext cx="5060328" cy="3795246"/>
          </a:xfrm>
          <a:prstGeom prst="rect">
            <a:avLst/>
          </a:prstGeom>
          <a:blipFill>
            <a:blip r:embed="rId2">
              <a:alphaModFix amt="36000"/>
            </a:blip>
            <a:stretch/>
          </a:blipFill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 anchorCtr="1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679575" y="5373215"/>
            <a:ext cx="5711823" cy="97043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cxnSp>
        <p:nvCxnSpPr>
          <p:cNvPr id="8" name="Straight Connector 9"/>
          <p:cNvCxnSpPr>
            <a:cxnSpLocks/>
          </p:cNvCxnSpPr>
          <p:nvPr userDrawn="1"/>
        </p:nvCxnSpPr>
        <p:spPr bwMode="auto">
          <a:xfrm>
            <a:off x="13766" y="943135"/>
            <a:ext cx="9144000" cy="1587"/>
          </a:xfrm>
          <a:prstGeom prst="line">
            <a:avLst/>
          </a:prstGeom>
          <a:ln w="15875" cmpd="tri">
            <a:solidFill>
              <a:schemeClr val="tx1"/>
            </a:solidFill>
            <a:prstDash val="sysDot"/>
            <a:headEnd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9"/>
          <p:cNvCxnSpPr>
            <a:cxnSpLocks/>
          </p:cNvCxnSpPr>
          <p:nvPr userDrawn="1"/>
        </p:nvCxnSpPr>
        <p:spPr bwMode="auto">
          <a:xfrm>
            <a:off x="13766" y="979139"/>
            <a:ext cx="9144000" cy="1587"/>
          </a:xfrm>
          <a:prstGeom prst="line">
            <a:avLst/>
          </a:prstGeom>
          <a:ln w="15875" cmpd="tri">
            <a:solidFill>
              <a:schemeClr val="tx1"/>
            </a:solidFill>
            <a:prstDash val="sysDot"/>
            <a:headEnd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457200" y="188640"/>
            <a:ext cx="8229600" cy="86409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8640"/>
            <a:ext cx="8229600" cy="86409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01.11.2022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  <p:cxnSp>
        <p:nvCxnSpPr>
          <p:cNvPr id="4" name="Straight Connector 9"/>
          <p:cNvCxnSpPr>
            <a:cxnSpLocks/>
          </p:cNvCxnSpPr>
          <p:nvPr/>
        </p:nvCxnSpPr>
        <p:spPr bwMode="auto">
          <a:xfrm>
            <a:off x="0" y="1196751"/>
            <a:ext cx="9144000" cy="1587"/>
          </a:xfrm>
          <a:prstGeom prst="line">
            <a:avLst/>
          </a:prstGeom>
          <a:ln w="15875" cmpd="tri">
            <a:solidFill>
              <a:schemeClr val="bg1"/>
            </a:solidFill>
            <a:prstDash val="sysDot"/>
            <a:headEnd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>
        <a:lnSpc>
          <a:spcPts val="5799"/>
        </a:lnSpc>
        <a:spcBef>
          <a:spcPts val="0"/>
        </a:spcBef>
        <a:buNone/>
        <a:defRPr sz="40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361949" indent="-361949" algn="l" defTabSz="914400">
        <a:spcBef>
          <a:spcPts val="0"/>
        </a:spcBef>
        <a:buFont typeface="Arial"/>
        <a:buChar char="•"/>
        <a:defRPr sz="24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1pPr>
      <a:lvl2pPr marL="895349" indent="-361949" algn="l" defTabSz="914400">
        <a:spcBef>
          <a:spcPts val="0"/>
        </a:spcBef>
        <a:buFont typeface="Courier New"/>
        <a:buChar char="o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2pPr>
      <a:lvl3pPr marL="1162049" indent="-361949" algn="l" defTabSz="914400">
        <a:spcBef>
          <a:spcPts val="0"/>
        </a:spcBef>
        <a:buFont typeface="Arial"/>
        <a:buChar char="•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3pPr>
      <a:lvl4pPr marL="1438274" indent="-361949" algn="l" defTabSz="914400">
        <a:spcBef>
          <a:spcPts val="0"/>
        </a:spcBef>
        <a:buFont typeface="Courier New"/>
        <a:buChar char="o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4pPr>
      <a:lvl5pPr marL="1790699" indent="-361949" algn="l" defTabSz="914400">
        <a:spcBef>
          <a:spcPts val="0"/>
        </a:spcBef>
        <a:buFont typeface="Arial"/>
        <a:buChar char="•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1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-fotki.yandex.ru/get/4510/novprospekt.7/0_46e39_19d06ba1_L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5940425" y="-1035050"/>
            <a:ext cx="4762500" cy="4257675"/>
          </a:xfrm>
          <a:prstGeom prst="rect">
            <a:avLst/>
          </a:prstGeom>
          <a:noFill/>
        </p:spPr>
      </p:pic>
      <p:pic>
        <p:nvPicPr>
          <p:cNvPr id="2051" name="Прямоугольник 4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700336" y="908050"/>
            <a:ext cx="3816350" cy="1573212"/>
          </a:xfrm>
          <a:prstGeom prst="rect">
            <a:avLst/>
          </a:prstGeom>
          <a:noFill/>
        </p:spPr>
      </p:pic>
      <p:pic>
        <p:nvPicPr>
          <p:cNvPr id="2052" name="Picture 4" descr="C:\Users\Samsung\Google Диск\добро\написать\два года\new\картинки осень\654206036.jpg"/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617537" y="2205036"/>
            <a:ext cx="7704137" cy="4537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Прямоугольник 6"/>
          <p:cNvSpPr>
            <a:spLocks noGrp="1" noChangeShapeType="1"/>
          </p:cNvSpPr>
          <p:nvPr/>
        </p:nvSpPr>
        <p:spPr bwMode="auto">
          <a:xfrm>
            <a:off x="250824" y="188911"/>
            <a:ext cx="6121435" cy="33531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>
            <a:lvl1pPr marL="171450" indent="-171450" algn="l" defTabSz="91440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har char="•"/>
              <a:defRPr sz="2100" b="0" i="0">
                <a:solidFill>
                  <a:schemeClr val="dk1"/>
                </a:solidFill>
                <a:latin typeface="Calibri"/>
              </a:defRPr>
            </a:lvl1pPr>
            <a:lvl2pPr marL="514350" indent="-171450" algn="l" defTabSz="9144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har char="•"/>
              <a:defRPr sz="1800" b="0" i="0">
                <a:solidFill>
                  <a:schemeClr val="dk1"/>
                </a:solidFill>
                <a:latin typeface="Calibri"/>
              </a:defRPr>
            </a:lvl2pPr>
            <a:lvl3pPr marL="857250" indent="-171450" algn="l" defTabSz="9144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har char="•"/>
              <a:defRPr sz="1500" b="0" i="0">
                <a:solidFill>
                  <a:schemeClr val="dk1"/>
                </a:solidFill>
                <a:latin typeface="Calibri"/>
              </a:defRPr>
            </a:lvl3pPr>
            <a:lvl4pPr marL="1200150" indent="-171450" algn="l" defTabSz="9144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har char="•"/>
              <a:defRPr sz="1300" b="0" i="0">
                <a:solidFill>
                  <a:schemeClr val="dk1"/>
                </a:solidFill>
                <a:latin typeface="Calibri"/>
              </a:defRPr>
            </a:lvl4pPr>
            <a:lvl5pPr marL="1543050" indent="-171450" algn="l" defTabSz="9144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har char="•"/>
              <a:defRPr sz="1300" b="0" i="0">
                <a:solidFill>
                  <a:schemeClr val="dk1"/>
                </a:solidFill>
                <a:latin typeface="Calibri"/>
              </a:defRPr>
            </a:lvl5pPr>
            <a:lvl6pPr defTabSz="914400">
              <a:defRPr lang="ru-RU" sz="1800"/>
            </a:lvl6pPr>
            <a:lvl7pPr defTabSz="914400">
              <a:defRPr lang="ru-RU" sz="1800"/>
            </a:lvl7pPr>
            <a:lvl8pPr defTabSz="914400">
              <a:defRPr lang="ru-RU" sz="1800"/>
            </a:lvl8pPr>
            <a:lvl9pPr defTabSz="914400">
              <a:defRPr lang="ru-RU" sz="1800"/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>
                <a:solidFill>
                  <a:srgbClr val="BCBCBC"/>
                </a:solidFill>
              </a:rPr>
              <a:t>Для.</a:t>
            </a:r>
            <a:endParaRPr/>
          </a:p>
        </p:txBody>
      </p:sp>
      <p:pic>
        <p:nvPicPr>
          <p:cNvPr id="2054" name="Picture 2" descr="http://img-fotki.yandex.ru/get/4510/novprospekt.7/0_46e39_19d06ba1_L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-1022349" y="-434181"/>
            <a:ext cx="4762500" cy="425767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116385" y="5398182"/>
            <a:ext cx="3020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Подготовила: воспитатель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Калмыкова Ольга Ивановна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468312" y="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Порывы ветра срывают с деревьев желтые, багряные и лиловые листья, которые устилают землю пестрым ковром. </a:t>
            </a:r>
            <a:endParaRPr sz="2000"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315" name="Содержимое 2"/>
          <p:cNvSpPr>
            <a:spLocks noGrp="1" noChangeShapeType="1"/>
          </p:cNvSpPr>
          <p:nvPr>
            <p:ph/>
          </p:nvPr>
        </p:nvSpPr>
        <p:spPr bwMode="auto">
          <a:xfrm>
            <a:off x="628650" y="1825625"/>
            <a:ext cx="7886700" cy="4351337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/>
          </a:p>
        </p:txBody>
      </p:sp>
      <p:pic>
        <p:nvPicPr>
          <p:cNvPr id="13316" name="Picture 2" descr="C:\Users\Samsung\Google Диск\добро\написать\два года\new\картинки осень\38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89087" y="1546259"/>
            <a:ext cx="7365825" cy="4910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539750" y="-17145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Начинается пора листопада. Листья осыпаются с деревьев и покрывают все вокруг.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4339" name="Picture 2" descr="C:\Users\Samsung\Google Диск\добро\написать\два года\new\картинки осень\4e76e24926adt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907704" y="1484784"/>
            <a:ext cx="4608512" cy="507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468312" y="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Постепенно деревья теряют все свои листья, их ветки остаются совсем голыми. Наступает поздняя осень.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5363" name="Picture 2" descr="C:\Users\Samsung\Google Диск\добро\написать\два года\new\картинки осень\948c2d6a14eet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251520" y="1556792"/>
            <a:ext cx="3794223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3" descr="C:\Users\Samsung\Google Диск\добро\написать\два года\new\картинки осень\позд осены1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4499992" y="1556792"/>
            <a:ext cx="4197920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628650" y="1659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Приглядись –  все листья с деревьев осыпались, небо затянуто серыми тучами. Такая природа бывает поздней осенью.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6387" name="Содержимое 2"/>
          <p:cNvSpPr>
            <a:spLocks noGrp="1" noChangeShapeType="1"/>
          </p:cNvSpPr>
          <p:nvPr>
            <p:ph/>
          </p:nvPr>
        </p:nvSpPr>
        <p:spPr bwMode="auto">
          <a:xfrm>
            <a:off x="628650" y="1825625"/>
            <a:ext cx="7886700" cy="4351337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/>
          </a:p>
        </p:txBody>
      </p:sp>
      <p:pic>
        <p:nvPicPr>
          <p:cNvPr id="16388" name="Picture 3" descr="C:\Users\Samsung\Google Диск\добро\написать\два года\new\картинки осень\позд осен 1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928415" y="1813780"/>
            <a:ext cx="7586935" cy="4711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692149" y="116632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Осенью небо часто бывает пасмурным, покрывается хмурыми тучами.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8435" name="Picture 2" descr="C:\Users\Samsung\Google Диск\добро\написать\два года\new\картинки осень\пасмур11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187624" y="1533091"/>
            <a:ext cx="7183263" cy="4992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568531" y="145228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Поздней осенью становится еще холоднее. По ночам бывают заморозки - на листьях и траве появляется иней: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9459" name="Содержимое 2"/>
          <p:cNvSpPr>
            <a:spLocks noGrp="1" noChangeShapeType="1"/>
          </p:cNvSpPr>
          <p:nvPr>
            <p:ph/>
          </p:nvPr>
        </p:nvSpPr>
        <p:spPr bwMode="auto">
          <a:xfrm>
            <a:off x="628650" y="1825625"/>
            <a:ext cx="7886700" cy="4351337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/>
          </a:p>
        </p:txBody>
      </p:sp>
      <p:pic>
        <p:nvPicPr>
          <p:cNvPr id="19460" name="Picture 3" descr="C:\Users\Samsung\Google Диск\добро\написать\два года\new\картинки осень\zamoroz16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4572000" y="1472357"/>
            <a:ext cx="4278679" cy="4818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Picture 4" descr="C:\Users\Samsung\Google Диск\добро\написать\два года\new\картинки осень\zamoroz6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97055" y="1470790"/>
            <a:ext cx="4003469" cy="4818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601216" y="18864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От холода замерзают лужи: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0483" name="Picture 2" descr="C:\Users\Samsung\Google Диск\добро\написать\два года\new\картинки осень\zamoroz9a_XL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44398" y="1772816"/>
            <a:ext cx="3898965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3" descr="C:\Users\Samsung\Google Диск\добро\написать\два года\new\картинки осень\zamorozss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4716016" y="1772816"/>
            <a:ext cx="427872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395536" y="1"/>
            <a:ext cx="8119814" cy="1340768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Осенью многие птицы улетают на юг – в теплые страны. Они улетают потому, что осенью и зимой очень холодно, птицам нечего есть – исчезают насекомые и растения - трава и листья деревьев.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1507" name="Picture 2" descr="C:\Users\Samsung\Google Диск\добро\написать\два года\new\картинки осень\птицы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251520" y="1653930"/>
            <a:ext cx="4464496" cy="4871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3" descr="C:\Users\Samsung\Google Диск\добро\написать\два года\new\картинки осень\8b9e4fa0629et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4932040" y="1653929"/>
            <a:ext cx="3964309" cy="4871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539750" y="188912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dirty="0"/>
              <a:t>Осенью звери начинают готовиться к зиме.</a:t>
            </a:r>
            <a:endParaRPr dirty="0"/>
          </a:p>
        </p:txBody>
      </p:sp>
      <p:pic>
        <p:nvPicPr>
          <p:cNvPr id="22531" name="Picture 2" descr="C:\Users\Samsung\Google Диск\добро\написать\два года\new\картинки осень\звери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258887" y="1125537"/>
            <a:ext cx="7051674" cy="55514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467544" y="13534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lvl="0"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Осенью звери начинают готовиться к зиме</a:t>
            </a:r>
            <a:r>
              <a:rPr lang="ru-RU" sz="2000" b="1" dirty="0" smtClean="0">
                <a:solidFill>
                  <a:srgbClr val="FFFF00"/>
                </a:solidFill>
              </a:rPr>
              <a:t>. Животные, как </a:t>
            </a:r>
            <a:r>
              <a:rPr lang="ru-RU" sz="2000" b="1" dirty="0">
                <a:solidFill>
                  <a:srgbClr val="FFFF00"/>
                </a:solidFill>
              </a:rPr>
              <a:t>и люди начинают «утепляться» – их шерсть становится гуще и пушистее. С такой густой и пушистой шерстью они точно не замерзнут зимой!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3555" name="Picture 3" descr="C:\Users\Samsung\Google Диск\добро\написать\два года\new\картинки осень\звери93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/>
        </p:blipFill>
        <p:spPr bwMode="auto">
          <a:xfrm>
            <a:off x="4716016" y="1349349"/>
            <a:ext cx="4129239" cy="3096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2" descr="C:\Users\Samsung\Google Диск\добро\написать\два года\new\картинки осень\звери0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82475" y="1348759"/>
            <a:ext cx="4127976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4" descr="C:\Users\Samsung\Google Диск\добро\написать\два года\new\картинки осень\звери730bd.jpg"/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2142707" y="4306888"/>
            <a:ext cx="4301501" cy="24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628649" y="158749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>
                <a:solidFill>
                  <a:srgbClr val="FFFF00"/>
                </a:solidFill>
                <a:latin typeface="Cooper Black"/>
                <a:ea typeface="Cooper Black"/>
                <a:cs typeface="Cooper Black"/>
              </a:rPr>
              <a:t>Посмотри на эту картинку. Какая необычная природа! Какие разноцветные листья – красные, желтые, оранжевые! Почему все такое пестрое? Это значит наступила осень! Давай познакомимся с этим временем года получше!</a:t>
            </a:r>
            <a:endParaRPr b="1">
              <a:solidFill>
                <a:srgbClr val="FFFF00"/>
              </a:solidFill>
              <a:latin typeface="Cooper Black"/>
              <a:ea typeface="Cooper Black"/>
              <a:cs typeface="Cooper Black"/>
            </a:endParaRPr>
          </a:p>
        </p:txBody>
      </p:sp>
      <p:pic>
        <p:nvPicPr>
          <p:cNvPr id="3075" name="Picture 2" descr="C:\Users\Samsung\Google Диск\добро\написать\два года\new\картинки осень\michigan_hiawatha_national_forest_1280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258887" y="1484312"/>
            <a:ext cx="6357937" cy="508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611560" y="188640"/>
            <a:ext cx="7975798" cy="108012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Многие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звери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меняют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окрас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своей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шерсти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: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посмотри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–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этот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зайчик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летом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был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серый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– в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такой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шубке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ему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легко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было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прятаться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от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лисиц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и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волков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на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фоне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травки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и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деревьев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. А к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концу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осени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зайчик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стал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белым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–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для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того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,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чтобы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быть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менее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заметным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на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белом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снегу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 </a:t>
            </a:r>
            <a:r>
              <a:rPr sz="2000" b="1" dirty="0" err="1">
                <a:solidFill>
                  <a:srgbClr val="FFFF00"/>
                </a:solidFill>
                <a:latin typeface="Berlin Sans FB Demi" panose="020E0802020502020306" pitchFamily="34" charset="0"/>
              </a:rPr>
              <a:t>зимой</a:t>
            </a:r>
            <a:r>
              <a:rPr sz="2000" b="1" dirty="0">
                <a:solidFill>
                  <a:srgbClr val="FFFF00"/>
                </a:solidFill>
                <a:latin typeface="Berlin Sans FB Demi" panose="020E0802020502020306" pitchFamily="34" charset="0"/>
              </a:rPr>
              <a:t>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4579" name="Picture 2" descr="C:\Users\Samsung\Google Диск\добро\написать\два года\new\картинки осень\звери land-Canada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4788024" y="1859528"/>
            <a:ext cx="4162425" cy="372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3" descr="C:\Users\Samsung\Google Диск\добро\написать\два года\new\картинки осень\звери u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39944" y="1859527"/>
            <a:ext cx="4432056" cy="3729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395536" y="7937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lvl="0"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Осенью звери стараются сделать побольше запасов еды на зиму. Ведь зимой добыть еду не так уж просто! Они складывают грибы, ягоды, корешки и орехи в норки и дупла.</a:t>
            </a:r>
            <a:endParaRPr sz="2000"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5603" name="Picture 2" descr="C:\Users\Samsung\Google Диск\добро\написать\два года\new\картинки осень\звери 0_XL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79512" y="1700808"/>
            <a:ext cx="4401033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img-fotki.yandex.ru/get/3709/pant-alexander.8/0_14d12_c4cbaa0_XL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4860033" y="1700808"/>
            <a:ext cx="417646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2051720" y="116632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Осенью созревают много овощей и фруктов.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7651" name="Picture 2" descr="C:\Users\Samsung\Google Диск\добро\написать\два года\new\картинки осень\урожайeni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187623" y="1395841"/>
            <a:ext cx="6965775" cy="5222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2339752" y="0"/>
            <a:ext cx="6175598" cy="1690687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Люди собирают урожай. 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8675" name="Picture 3" descr="C:\Users\Samsung\Google Диск\добро\написать\два года\new\картинки осень\33814918a249t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/>
        </p:blipFill>
        <p:spPr bwMode="auto">
          <a:xfrm>
            <a:off x="5004048" y="1556792"/>
            <a:ext cx="3816424" cy="4639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2" descr="C:\Users\Samsung\Google Диск\добро\написать\два года\new\картинки осень\урожай1_XL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79512" y="2780928"/>
            <a:ext cx="4523964" cy="3414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896195" y="-460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Давай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sz="2000" b="1" dirty="0">
                <a:solidFill>
                  <a:srgbClr val="FFFF00"/>
                </a:solidFill>
              </a:rPr>
              <a:t>вспомним все признаки осени снова. </a:t>
            </a:r>
            <a:r>
              <a:rPr lang="ru-RU" sz="2000" b="1" dirty="0" smtClean="0">
                <a:solidFill>
                  <a:srgbClr val="FFFF00"/>
                </a:solidFill>
              </a:rPr>
              <a:t>Назови </a:t>
            </a:r>
            <a:r>
              <a:rPr lang="ru-RU" sz="2000" b="1" dirty="0">
                <a:solidFill>
                  <a:srgbClr val="FFFF00"/>
                </a:solidFill>
              </a:rPr>
              <a:t>каждый из них: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1747" name="Picture 2" descr="C:\Users\Samsung\Google Диск\добро\написать\два года\new\картинки осень\1245185886_nature_seasons_autumn_autumn_leaves_016261_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/>
        </p:blipFill>
        <p:spPr bwMode="auto">
          <a:xfrm>
            <a:off x="179512" y="1340768"/>
            <a:ext cx="2771440" cy="235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3" descr="C:\Users\Samsung\Google Диск\добро\написать\два года\new\картинки осень\ac7e4aab98d5ce14d69ac77a51c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038318" y="1340768"/>
            <a:ext cx="2762446" cy="235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4" descr="C:\Users\Samsung\Google Диск\добро\написать\два года\new\картинки осень\4e76e24926adt.jpg"/>
          <p:cNvPicPr>
            <a:picLocks noGrp="1" noChangeAspect="1"/>
          </p:cNvPicPr>
          <p:nvPr/>
        </p:nvPicPr>
        <p:blipFill>
          <a:blip r:embed="rId4"/>
          <a:srcRect l="3879" t="14662" r="11031" b="10331"/>
          <a:stretch/>
        </p:blipFill>
        <p:spPr bwMode="auto">
          <a:xfrm>
            <a:off x="5975350" y="1988840"/>
            <a:ext cx="3025997" cy="387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5" descr="C:\Users\Samsung\Google Диск\добро\написать\два года\new\картинки осень\птицы.jpg"/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55569" y="4076698"/>
            <a:ext cx="2808163" cy="2275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1" name="Picture 6" descr="C:\Users\Samsung\Google Диск\добро\написать\два года\new\картинки осень\урожай.jpg"/>
          <p:cNvPicPr>
            <a:picLocks noGrp="1" noChangeAspect="1"/>
          </p:cNvPicPr>
          <p:nvPr/>
        </p:nvPicPr>
        <p:blipFill>
          <a:blip r:embed="rId6"/>
          <a:stretch/>
        </p:blipFill>
        <p:spPr bwMode="auto">
          <a:xfrm>
            <a:off x="2950952" y="4075558"/>
            <a:ext cx="2762448" cy="2276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2267744" y="25410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 очень красивое время года! 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2771" name="Picture 3" descr="C:\Users\Samsung\Google Диск\добро\написать\два года\new\картинки осень\3be7f15e6c4dt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/>
        </p:blipFill>
        <p:spPr bwMode="auto">
          <a:xfrm>
            <a:off x="5580112" y="1484312"/>
            <a:ext cx="3384376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2" descr="C:\Users\Samsung\Google Диск\добро\написать\два года\new\картинки осень\deti_osen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23528" y="1881187"/>
            <a:ext cx="4957762" cy="3732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555380" y="145317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>
                <a:solidFill>
                  <a:srgbClr val="FFFF00"/>
                </a:solidFill>
                <a:latin typeface="Cooper Black"/>
                <a:ea typeface="Cooper Black"/>
                <a:cs typeface="Cooper Black"/>
              </a:rPr>
              <a:t>Осенью листья на деревьях начинают менять свой цвет. Из зеленых они превращаются в красные, желтые, багряные. Посмотри какой разноцветный лес бывает осенью!</a:t>
            </a:r>
            <a:endParaRPr b="1">
              <a:solidFill>
                <a:srgbClr val="FFFF00"/>
              </a:solidFill>
              <a:latin typeface="Cooper Black"/>
              <a:ea typeface="Cooper Black"/>
              <a:cs typeface="Cooper Black"/>
            </a:endParaRPr>
          </a:p>
        </p:txBody>
      </p:sp>
      <p:pic>
        <p:nvPicPr>
          <p:cNvPr id="4099" name="Picture 2" descr="C:\Users\Samsung\Google Диск\добро\написать\два года\new\картинки осень\пасмур11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971550" y="1557337"/>
            <a:ext cx="6913562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395536" y="41285"/>
            <a:ext cx="7886700" cy="1325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Листья меняют свой цвет потому, что с наступлением осени солнышко светит все меньше, и им не хватает солнечного цвета, чтобы оставаться зелеными.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5123" name="Picture 2" descr="http://www.greenmama.ru/dn_images/01/66/18/70/1298018025solnishko_4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611187" y="1341437"/>
            <a:ext cx="1712912" cy="1724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6" descr="http://www.clker.com/cliparts/2/2/e/3/1228428511169123817sivvus_weather_symbols_3.svg.hi.pn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0" y="2185581"/>
            <a:ext cx="2160587" cy="1322387"/>
          </a:xfrm>
          <a:prstGeom prst="rect">
            <a:avLst/>
          </a:prstGeom>
          <a:noFill/>
        </p:spPr>
      </p:pic>
      <p:pic>
        <p:nvPicPr>
          <p:cNvPr id="5125" name="Picture 8" descr="http://img-fotki.yandex.ru/get/5113/111874181.4e/0_8c134_7b03fa1c_XL"/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2700336" y="1268412"/>
            <a:ext cx="5472112" cy="53228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468312" y="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Осенью на улице начинает холодать. Люди одеваются теплее чем летом – в теплые шапки, пальто и куртки, переобуваются в ботинки и сапоги.</a:t>
            </a:r>
            <a:endParaRPr b="1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6147" name="Picture 3" descr="C:\Users\Samsung\Google Диск\добро\написать\два года\new\картинки осень\948c2d6a14eet.jpg"/>
          <p:cNvPicPr>
            <a:picLocks noGrp="1" noChangeAspect="1"/>
          </p:cNvPicPr>
          <p:nvPr>
            <p:ph/>
          </p:nvPr>
        </p:nvPicPr>
        <p:blipFill>
          <a:blip r:embed="rId2"/>
          <a:stretch/>
        </p:blipFill>
        <p:spPr bwMode="auto">
          <a:xfrm>
            <a:off x="4716016" y="1556792"/>
            <a:ext cx="3981896" cy="4923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2" descr="C:\Users\Samsung\Google Диск\добро\написать\два года\new\картинки осень\4e76e24926adt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23528" y="1556792"/>
            <a:ext cx="4032448" cy="4923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468312" y="188912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Постепенно дни становятся короче, а ночи длиннее. Вечером быстро начинает темнеть. Часто к концу прогулки на улице уже совсем темно.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7171" name="Picture 2" descr="C:\Users\Samsung\Google Диск\добро\написать\два года\new\картинки осень\308_134747250984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611560" y="1331912"/>
            <a:ext cx="7947025" cy="5335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539552" y="2541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Вместе с холодами осенью начинаются дожди. Все чаще моросит осенний дождик</a:t>
            </a:r>
            <a:r>
              <a:rPr lang="ru-RU" sz="2000" dirty="0"/>
              <a:t>. </a:t>
            </a:r>
            <a:endParaRPr dirty="0"/>
          </a:p>
        </p:txBody>
      </p:sp>
      <p:pic>
        <p:nvPicPr>
          <p:cNvPr id="8195" name="Picture 6" descr="http://animashki2010.ucoz.ru/_ph/17/2/705653647.gif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978496" y="1222579"/>
            <a:ext cx="7351712" cy="561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19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539750" y="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Люди ходят под зонтиками, на улице много луж.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9220" name="Содержимое 2"/>
          <p:cNvSpPr>
            <a:spLocks noGrp="1" noChangeShapeType="1"/>
          </p:cNvSpPr>
          <p:nvPr>
            <p:ph/>
          </p:nvPr>
        </p:nvSpPr>
        <p:spPr bwMode="auto">
          <a:xfrm>
            <a:off x="628650" y="1825625"/>
            <a:ext cx="7886700" cy="4351337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 dirty="0"/>
          </a:p>
        </p:txBody>
      </p:sp>
      <p:pic>
        <p:nvPicPr>
          <p:cNvPr id="9221" name="Picture 2" descr="C:\Users\Samsung\Google Диск\добро\написать\два года\new\картинки осень\времена-года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539750" y="1797615"/>
            <a:ext cx="3389760" cy="4660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4" descr="http://photos.lifeisphoto.ru/104/0/1044141.jpg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4259220" y="2926639"/>
            <a:ext cx="3904047" cy="3390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468312" y="0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1pPr>
            <a:lvl2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2pPr>
            <a:lvl3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3pPr>
            <a:lvl4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4pPr>
            <a:lvl5pPr mar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>
                <a:solidFill>
                  <a:schemeClr val="dk1"/>
                </a:solidFill>
                <a:latin typeface="Calibri Ligh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FFFF00"/>
                </a:solidFill>
              </a:rPr>
              <a:t>По утрам стелются туманы.</a:t>
            </a:r>
            <a:endParaRPr b="1" dirty="0"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0244" name="Picture 2" descr="C:\Users\Samsung\Google Диск\добро\написать\два года\new\картинки осень\туман1.jpg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3337" y="3140968"/>
            <a:ext cx="5215066" cy="3259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Samsung\Google Диск\добро\написать\два года\new\картинки осень\туман594.jpg"/>
          <p:cNvPicPr>
            <a:picLocks noGrp="1" noChangeAspect="1"/>
          </p:cNvPicPr>
          <p:nvPr>
            <p:ph/>
          </p:nvPr>
        </p:nvPicPr>
        <p:blipFill>
          <a:blip r:embed="rId3"/>
          <a:stretch/>
        </p:blipFill>
        <p:spPr bwMode="auto">
          <a:xfrm>
            <a:off x="4583112" y="1268760"/>
            <a:ext cx="4433632" cy="332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Safari">
  <a:themeElements>
    <a:clrScheme name="Safari">
      <a:dk1>
        <a:sysClr val="windowText" lastClr="000000"/>
      </a:dk1>
      <a:lt1>
        <a:sysClr val="window" lastClr="FFFFFF"/>
      </a:lt1>
      <a:dk2>
        <a:srgbClr val="583109"/>
      </a:dk2>
      <a:lt2>
        <a:srgbClr val="76420D"/>
      </a:lt2>
      <a:accent1>
        <a:srgbClr val="76420D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753D3D"/>
      </a:folHlink>
    </a:clrScheme>
    <a:fontScheme name="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Исполнитель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469</Words>
  <Application>Microsoft Office PowerPoint</Application>
  <DocSecurity>0</DocSecurity>
  <PresentationFormat>Экран (4:3)</PresentationFormat>
  <Paragraphs>27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Arial</vt:lpstr>
      <vt:lpstr>Berlin Sans FB Demi</vt:lpstr>
      <vt:lpstr>Britannic Bold</vt:lpstr>
      <vt:lpstr>Calibri</vt:lpstr>
      <vt:lpstr>Calibri Light</vt:lpstr>
      <vt:lpstr>Cooper Black</vt:lpstr>
      <vt:lpstr>Courier New</vt:lpstr>
      <vt:lpstr>Times New Roman</vt:lpstr>
      <vt:lpstr>Safari</vt:lpstr>
      <vt:lpstr>Презентация PowerPoint</vt:lpstr>
      <vt:lpstr>Посмотри на эту картинку. Какая необычная природа! Какие разноцветные листья – красные, желтые, оранжевые! Почему все такое пестрое? Это значит наступила осень! Давай познакомимся с этим временем года получше!</vt:lpstr>
      <vt:lpstr>Осенью листья на деревьях начинают менять свой цвет. Из зеленых они превращаются в красные, желтые, багряные. Посмотри какой разноцветный лес бывает осенью!</vt:lpstr>
      <vt:lpstr>Листья меняют свой цвет потому, что с наступлением осени солнышко светит все меньше, и им не хватает солнечного цвета, чтобы оставаться зелеными.</vt:lpstr>
      <vt:lpstr>Осенью на улице начинает холодать. Люди одеваются теплее чем летом – в теплые шапки, пальто и куртки, переобуваются в ботинки и сапоги.</vt:lpstr>
      <vt:lpstr>Постепенно дни становятся короче, а ночи длиннее. Вечером быстро начинает темнеть. Часто к концу прогулки на улице уже совсем темно.</vt:lpstr>
      <vt:lpstr>Вместе с холодами осенью начинаются дожди. Все чаще моросит осенний дождик. </vt:lpstr>
      <vt:lpstr>Люди ходят под зонтиками, на улице много луж.</vt:lpstr>
      <vt:lpstr>По утрам стелются туманы.</vt:lpstr>
      <vt:lpstr>Порывы ветра срывают с деревьев желтые, багряные и лиловые листья, которые устилают землю пестрым ковром. </vt:lpstr>
      <vt:lpstr>Начинается пора листопада. Листья осыпаются с деревьев и покрывают все вокруг.</vt:lpstr>
      <vt:lpstr>Постепенно деревья теряют все свои листья, их ветки остаются совсем голыми. Наступает поздняя осень.</vt:lpstr>
      <vt:lpstr>Приглядись –  все листья с деревьев осыпались, небо затянуто серыми тучами. Такая природа бывает поздней осенью.</vt:lpstr>
      <vt:lpstr>Осенью небо часто бывает пасмурным, покрывается хмурыми тучами.</vt:lpstr>
      <vt:lpstr>Поздней осенью становится еще холоднее. По ночам бывают заморозки - на листьях и траве появляется иней:</vt:lpstr>
      <vt:lpstr>От холода замерзают лужи:</vt:lpstr>
      <vt:lpstr>Осенью многие птицы улетают на юг – в теплые страны. Они улетают потому, что осенью и зимой очень холодно, птицам нечего есть – исчезают насекомые и растения - трава и листья деревьев.</vt:lpstr>
      <vt:lpstr>Осенью звери начинают готовиться к зиме.</vt:lpstr>
      <vt:lpstr>Осенью звери начинают готовиться к зиме. Животные, как и люди начинают «утепляться» – их шерсть становится гуще и пушистее. С такой густой и пушистой шерстью они точно не замерзнут зимой!</vt:lpstr>
      <vt:lpstr>Многие звери меняют окрас своей шерсти: посмотри – этот зайчик летом был серый – в такой шубке ему легко было прятаться от лисиц и волков на фоне травки и деревьев. А к концу осени зайчик стал белым – для того, чтобы быть менее заметным на белом снегу зимой.</vt:lpstr>
      <vt:lpstr>Осенью звери стараются сделать побольше запасов еды на зиму. Ведь зимой добыть еду не так уж просто! Они складывают грибы, ягоды, корешки и орехи в норки и дупла.</vt:lpstr>
      <vt:lpstr>Осенью созревают много овощей и фруктов.</vt:lpstr>
      <vt:lpstr>Люди собирают урожай. </vt:lpstr>
      <vt:lpstr>Давай вспомним все признаки осени снова. Назови каждый из них:</vt:lpstr>
      <vt:lpstr>Осень очень красивое время года!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Ольга</cp:lastModifiedBy>
  <cp:revision>7</cp:revision>
  <dcterms:modified xsi:type="dcterms:W3CDTF">2022-11-01T15:41:06Z</dcterms:modified>
  <cp:category/>
  <dc:identifier/>
  <cp:contentStatus/>
  <dc:language/>
  <cp:version/>
</cp:coreProperties>
</file>