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81" r:id="rId3"/>
    <p:sldId id="269" r:id="rId4"/>
    <p:sldId id="270" r:id="rId5"/>
    <p:sldId id="271" r:id="rId6"/>
    <p:sldId id="272" r:id="rId7"/>
    <p:sldId id="274" r:id="rId8"/>
    <p:sldId id="268" r:id="rId9"/>
    <p:sldId id="275" r:id="rId10"/>
    <p:sldId id="276" r:id="rId11"/>
    <p:sldId id="277" r:id="rId12"/>
    <p:sldId id="278" r:id="rId13"/>
    <p:sldId id="279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20688"/>
            <a:ext cx="8496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аявка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оценку: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5»-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более баллов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«4»-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</a:t>
            </a:r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8-12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апланируйте</a:t>
            </a:r>
            <a:r>
              <a:rPr lang="ru-RU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какую оценку вы хотите получить, поставьте ее в тетради на </a:t>
            </a:r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полях.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08520" y="476673"/>
            <a:ext cx="9433048" cy="577172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онятия, которыми мы оперировали на данном уроке, подведите под философские категории карточки №5 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13086368"/>
              </p:ext>
            </p:extLst>
          </p:nvPr>
        </p:nvGraphicFramePr>
        <p:xfrm>
          <a:off x="107505" y="2136438"/>
          <a:ext cx="8928992" cy="984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5564"/>
                <a:gridCol w="2976714"/>
                <a:gridCol w="2976714"/>
              </a:tblGrid>
              <a:tr h="2418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единичное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  <a:tr h="24188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Квадратное уравнение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+ 5x2 – 1 = 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  <a:tr h="3767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неполное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x2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16 = 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11560" y="659110"/>
            <a:ext cx="79208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Понятия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которые использовали на уроке можно подвести под категорию общее- особенное-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единичное и причина- следствие:</a:t>
            </a:r>
            <a:endParaRPr lang="ru-RU" altLang="ru-RU" sz="2800" dirty="0"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054761"/>
            <a:ext cx="6885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2 балла за каждую пару 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категорий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524827"/>
              </p:ext>
            </p:extLst>
          </p:nvPr>
        </p:nvGraphicFramePr>
        <p:xfrm>
          <a:off x="107506" y="3284987"/>
          <a:ext cx="8928992" cy="999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5564"/>
                <a:gridCol w="2976714"/>
                <a:gridCol w="2976714"/>
              </a:tblGrid>
              <a:tr h="272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единичное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  <a:tr h="272507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Квадратное уравнение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приведенное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x2 – 16 = 0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  <a:tr h="391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неприведенное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  <a:tc>
                  <a:txBody>
                    <a:bodyPr/>
                    <a:lstStyle/>
                    <a:p>
                      <a:pPr marL="0" marR="0" lvl="0" indent="228600" algn="l" defTabSz="914400" rtl="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 + 5x2 – 1 = 0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86" marR="56186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453689"/>
              </p:ext>
            </p:extLst>
          </p:nvPr>
        </p:nvGraphicFramePr>
        <p:xfrm>
          <a:off x="107505" y="4447872"/>
          <a:ext cx="8928993" cy="1606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331"/>
                <a:gridCol w="2976331"/>
                <a:gridCol w="2976331"/>
              </a:tblGrid>
              <a:tr h="4493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следствие</a:t>
                      </a:r>
                      <a:endParaRPr lang="ru-RU" dirty="0"/>
                    </a:p>
                  </a:txBody>
                  <a:tcPr/>
                </a:tc>
              </a:tr>
              <a:tr h="385842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Число корней</a:t>
                      </a:r>
                      <a:r>
                        <a:rPr lang="ru-RU" baseline="0" dirty="0" smtClean="0"/>
                        <a:t> уравнения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если </a:t>
                      </a:r>
                      <a:r>
                        <a:rPr lang="en-US" dirty="0" smtClean="0"/>
                        <a:t>D </a:t>
                      </a:r>
                      <a:r>
                        <a:rPr lang="ru-RU" dirty="0" smtClean="0"/>
                        <a:t>больше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корня</a:t>
                      </a:r>
                      <a:endParaRPr lang="ru-RU" dirty="0"/>
                    </a:p>
                  </a:txBody>
                  <a:tcPr/>
                </a:tc>
              </a:tr>
              <a:tr h="38584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если </a:t>
                      </a:r>
                      <a:r>
                        <a:rPr lang="en-US" dirty="0" smtClean="0"/>
                        <a:t>D</a:t>
                      </a:r>
                      <a:r>
                        <a:rPr lang="ru-RU" dirty="0" smtClean="0"/>
                        <a:t> =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корень</a:t>
                      </a:r>
                      <a:endParaRPr lang="ru-RU" dirty="0"/>
                    </a:p>
                  </a:txBody>
                  <a:tcPr/>
                </a:tc>
              </a:tr>
              <a:tr h="38584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если </a:t>
                      </a:r>
                      <a:r>
                        <a:rPr lang="en-US" dirty="0" smtClean="0"/>
                        <a:t>D</a:t>
                      </a:r>
                      <a:r>
                        <a:rPr lang="ru-RU" dirty="0" smtClean="0"/>
                        <a:t> меньше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 корней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8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178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достигнутых целей урока.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темой мы сегодня работали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6400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мы цели урока или нет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1 баллу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ответ</a:t>
            </a:r>
          </a:p>
        </p:txBody>
      </p:sp>
    </p:spTree>
    <p:extLst>
      <p:ext uri="{BB962C8B-B14F-4D97-AF65-F5344CB8AC3E}">
        <p14:creationId xmlns:p14="http://schemas.microsoft.com/office/powerpoint/2010/main" val="225505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618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Самооценка. Рефлексия самооценки.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04203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Подсчитайте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набранных баллов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400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с заявкой на оценку и определите, на какую оценку вы можете претендовать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400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полученную оценку с той, которую вы планировали вначале урока.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почему некоторым ребятам удалось получить оценку выше запланированной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7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618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№№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 по 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балла, задача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баллов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придумать задачу к уравнению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ее решить.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64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ctr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7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20688"/>
            <a:ext cx="849694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b="1" i="1" dirty="0"/>
              <a:t>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Разбейте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и укажите критерий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3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1 = 0;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16 = 0;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2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+ 4 = 0.</a:t>
            </a: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1 баллу</a:t>
            </a:r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верно выделенные группы,</a:t>
            </a:r>
          </a:p>
          <a:p>
            <a:r>
              <a:rPr lang="ru-RU" sz="32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1 баллу</a:t>
            </a:r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верно выделенный критерий </a:t>
            </a:r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деления.</a:t>
            </a:r>
            <a:endParaRPr lang="ru-RU" sz="32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0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9036496" cy="612215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уравнение под буквой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3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+ 5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1 = 0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неприведенным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квадратным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уравнением?</a:t>
            </a:r>
          </a:p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уравнения под буквами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16 =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2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 г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i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+ 4 =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приведенными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квадратными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уравнениями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64008" indent="0">
              <a:buNone/>
            </a:pPr>
            <a:endParaRPr lang="ru-RU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Ответ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в форме умозаключения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" indent="0"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балла за формулирование умозаключения</a:t>
            </a:r>
          </a:p>
        </p:txBody>
      </p:sp>
    </p:spTree>
    <p:extLst>
      <p:ext uri="{BB962C8B-B14F-4D97-AF65-F5344CB8AC3E}">
        <p14:creationId xmlns:p14="http://schemas.microsoft.com/office/powerpoint/2010/main" val="32551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spc="5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br>
              <a:rPr lang="ru-RU" sz="4400" b="1" spc="5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ctr">
              <a:buNone/>
            </a:pPr>
            <a:r>
              <a:rPr lang="ru-RU" sz="3200" b="1" spc="50" dirty="0" smtClean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spc="5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Квадратные уравнения</a:t>
            </a:r>
            <a:r>
              <a:rPr lang="ru-RU" sz="3200" b="1" spc="50" dirty="0" smtClean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b="1" spc="5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50" dirty="0" smtClean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(повторение темы) </a:t>
            </a:r>
            <a:endParaRPr lang="ru-RU" sz="3200" b="1" spc="50" dirty="0">
              <a:ln w="12700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6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0458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1 баллу за каждую версию цели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уравнений.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по данной теме.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решения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36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267494"/>
            <a:ext cx="10297144" cy="78524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effectLst/>
              </a:rPr>
              <a:t>Задание 2</a:t>
            </a:r>
            <a:r>
              <a:rPr lang="ru-RU" sz="2400" b="1" i="1" dirty="0" smtClean="0">
                <a:effectLst/>
              </a:rPr>
              <a:t>.</a:t>
            </a:r>
            <a:r>
              <a:rPr lang="ru-RU" sz="3200" b="1" i="1" dirty="0" smtClean="0">
                <a:effectLst/>
              </a:rPr>
              <a:t> </a:t>
            </a: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</a:t>
            </a: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«Ярмарка понятий»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5688632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адратное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уравнение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приведенное квадратное уравнение</a:t>
            </a:r>
          </a:p>
          <a:p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неприведенное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квадратное уравнение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Квадратный трехчлен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квадратное уравнение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квадратное уравнение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квадратного уравнения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дискриминант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" indent="0">
              <a:buNone/>
            </a:pPr>
            <a:endParaRPr lang="ru-RU" dirty="0" smtClean="0"/>
          </a:p>
          <a:p>
            <a:pPr marL="64008" indent="0">
              <a:buNone/>
            </a:pPr>
            <a:r>
              <a:rPr lang="ru-RU" dirty="0" smtClean="0"/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понятия, сформулируйте к ним вопросы-понятия. Ответы выразите в форме определения понятий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в-п по 1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баллу,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– по 2 балла за каждое определение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понятия) </a:t>
            </a:r>
          </a:p>
          <a:p>
            <a:pPr marL="64008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азовите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родовой и видовой признаки понятий: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квадратное уравнение, </a:t>
            </a:r>
            <a:r>
              <a:rPr lang="ru-RU" i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баллу за выделение в определениях понятий родового и видовых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признаков)</a:t>
            </a:r>
            <a:endParaRPr lang="ru-RU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7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07504" y="1003283"/>
            <a:ext cx="1316271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lang="ru-RU" sz="4400" b="1" i="1" dirty="0"/>
              <a:t> </a:t>
            </a: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Решите уравнения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275855" y="2564903"/>
            <a:ext cx="99943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275855" y="2793503"/>
            <a:ext cx="99943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275855" y="3022103"/>
            <a:ext cx="99943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0038" y="5031159"/>
            <a:ext cx="873645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1 баллу верно 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решенное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уравнение (макс. </a:t>
            </a:r>
            <a:r>
              <a:rPr lang="ru-RU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балла).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060848"/>
            <a:ext cx="3545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</a:rPr>
              <a:t>2</a:t>
            </a:r>
            <a:r>
              <a:rPr lang="en-US" sz="3600" i="1" dirty="0">
                <a:latin typeface="Times New Roman" panose="02020603050405020304" pitchFamily="18" charset="0"/>
              </a:rPr>
              <a:t>x</a:t>
            </a:r>
            <a:r>
              <a:rPr lang="en-US" sz="3600" baseline="30000" dirty="0">
                <a:latin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</a:rPr>
              <a:t> – 5</a:t>
            </a:r>
            <a:r>
              <a:rPr lang="en-US" sz="3600" i="1" dirty="0">
                <a:latin typeface="Times New Roman" panose="02020603050405020304" pitchFamily="18" charset="0"/>
              </a:rPr>
              <a:t>x</a:t>
            </a:r>
            <a:r>
              <a:rPr lang="en-US" sz="3600" dirty="0">
                <a:latin typeface="Times New Roman" panose="02020603050405020304" pitchFamily="18" charset="0"/>
              </a:rPr>
              <a:t> + 6 = 0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2925546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i="1" dirty="0">
                <a:latin typeface="Times New Roman" panose="02020603050405020304" pitchFamily="18" charset="0"/>
              </a:rPr>
              <a:t>x</a:t>
            </a:r>
            <a:r>
              <a:rPr lang="en-US" sz="3600" baseline="30000" dirty="0">
                <a:latin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</a:rPr>
              <a:t> – 5</a:t>
            </a:r>
            <a:r>
              <a:rPr lang="en-US" sz="3600" i="1" dirty="0">
                <a:latin typeface="Times New Roman" panose="02020603050405020304" pitchFamily="18" charset="0"/>
              </a:rPr>
              <a:t>x</a:t>
            </a:r>
            <a:r>
              <a:rPr lang="en-US" sz="3600" dirty="0">
                <a:latin typeface="Times New Roman" panose="02020603050405020304" pitchFamily="18" charset="0"/>
              </a:rPr>
              <a:t> + 6 = 0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3968" y="3211234"/>
            <a:ext cx="36060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i="1" dirty="0" smtClean="0">
              <a:latin typeface="Times New Roman" panose="02020603050405020304" pitchFamily="18" charset="0"/>
            </a:endParaRPr>
          </a:p>
          <a:p>
            <a:r>
              <a:rPr lang="en-US" sz="3600" i="1" dirty="0" smtClean="0">
                <a:latin typeface="Times New Roman" panose="02020603050405020304" pitchFamily="18" charset="0"/>
              </a:rPr>
              <a:t>x</a:t>
            </a:r>
            <a:r>
              <a:rPr lang="en-US" sz="3600" baseline="30000" dirty="0" smtClean="0">
                <a:latin typeface="Times New Roman" panose="02020603050405020304" pitchFamily="18" charset="0"/>
              </a:rPr>
              <a:t>2</a:t>
            </a:r>
            <a:r>
              <a:rPr lang="en-US" sz="3600" dirty="0" smtClean="0">
                <a:latin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</a:rPr>
              <a:t>– 12</a:t>
            </a:r>
            <a:r>
              <a:rPr lang="en-US" sz="3600" i="1" dirty="0">
                <a:latin typeface="Times New Roman" panose="02020603050405020304" pitchFamily="18" charset="0"/>
              </a:rPr>
              <a:t>x </a:t>
            </a:r>
            <a:r>
              <a:rPr lang="en-US" sz="3600" dirty="0">
                <a:latin typeface="Times New Roman" panose="02020603050405020304" pitchFamily="18" charset="0"/>
              </a:rPr>
              <a:t>+ 36 = 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0869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1762320"/>
            <a:ext cx="2376264" cy="118962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Два корня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131840" y="3699782"/>
            <a:ext cx="2528016" cy="11180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корень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419872" y="5235401"/>
            <a:ext cx="2592288" cy="113144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Корней нет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46016" y="3387583"/>
                <a:ext cx="213391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2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m:t>2)</m:t>
                      </m:r>
                      <m:r>
                        <m:rPr>
                          <m:nor/>
                        </m:rPr>
                        <a:rPr lang="ru-RU" sz="2800" i="1"/>
                        <m:t> </m:t>
                      </m:r>
                      <m:r>
                        <m:rPr>
                          <m:nor/>
                        </m:rPr>
                        <a:rPr lang="ru-RU" sz="28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ru-RU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2 + 5 = 0</m:t>
                      </m:r>
                    </m:oMath>
                  </m:oMathPara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16" y="3387583"/>
                <a:ext cx="2133918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6012160" y="5805264"/>
            <a:ext cx="3485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+ 10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+ 25 = 0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236926" y="1850268"/>
            <a:ext cx="1560784" cy="3118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436097" y="2001104"/>
            <a:ext cx="1471016" cy="19081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670026" y="4365104"/>
            <a:ext cx="2286350" cy="154590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4" idx="2"/>
          </p:cNvCxnSpPr>
          <p:nvPr/>
        </p:nvCxnSpPr>
        <p:spPr>
          <a:xfrm>
            <a:off x="1835696" y="4046481"/>
            <a:ext cx="1584176" cy="175464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7" idx="0"/>
          </p:cNvCxnSpPr>
          <p:nvPr/>
        </p:nvCxnSpPr>
        <p:spPr>
          <a:xfrm flipV="1">
            <a:off x="2308895" y="2421970"/>
            <a:ext cx="1265287" cy="322742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-99491" y="794822"/>
            <a:ext cx="2775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1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5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5649396"/>
            <a:ext cx="2530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5)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4 = 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94463" y="543996"/>
            <a:ext cx="28700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+ 4х + 4 = 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185222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Задание 4. Соедините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стрелками уравнение и фигуру с правильным количеством корней. </a:t>
            </a:r>
          </a:p>
          <a:p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(по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баллу (макс</a:t>
            </a:r>
            <a:r>
              <a:rPr lang="ru-RU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5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баллов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))</a:t>
            </a:r>
          </a:p>
          <a:p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72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 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задачу №25.27 стр.156 </a:t>
            </a:r>
            <a:br>
              <a:rPr lang="ru-RU" sz="31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</a:t>
            </a:r>
            <a:r>
              <a:rPr lang="ru-RU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баллов (макс. 3 балла)</a:t>
            </a:r>
            <a:r>
              <a:rPr lang="ru-RU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altLang="ru-RU" sz="180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altLang="ru-RU" sz="180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1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309353"/>
            <a:ext cx="8784976" cy="4939047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двух последовательных натуральных чисел на 271 больше их суммы. Найдите эти числа. </a:t>
            </a:r>
          </a:p>
          <a:p>
            <a:pPr marL="64008" indent="0">
              <a:buNone/>
            </a:pPr>
            <a:r>
              <a:rPr lang="ru-RU" alt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</a:t>
            </a:r>
            <a:r>
              <a:rPr lang="ru-RU" alt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– первое число, тогда (х+1) – второе </a:t>
            </a:r>
            <a:r>
              <a:rPr lang="ru-RU" alt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число... 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44545543"/>
              </p:ext>
            </p:extLst>
          </p:nvPr>
        </p:nvGraphicFramePr>
        <p:xfrm>
          <a:off x="107506" y="2563280"/>
          <a:ext cx="9036495" cy="410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2775"/>
                <a:gridCol w="1153664"/>
                <a:gridCol w="3307171"/>
                <a:gridCol w="2652885"/>
              </a:tblGrid>
              <a:tr h="3806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Числа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Произведение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чисел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чисел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</a:tr>
              <a:tr h="3557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Первое число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х(х+1)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+ (х+1)= 2х + 1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</a:tr>
              <a:tr h="3573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Второе число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 + 1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</a:tr>
              <a:tr h="3012351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Произведение этих чисел на 271 больше их суммы. Составим уравнение: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х(х+1) – (2х + 1)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271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20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х – 2х – 1 – 271 = 0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20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-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 – 272 = 0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 = 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= 17 и  - 16 (не удовлетворяет условию задачи).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Итак, первое число равно 17, тогда второе 17 + 1 = 18.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Ответ: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 18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22" marR="6072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91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446</TotalTime>
  <Words>715</Words>
  <Application>Microsoft Office PowerPoint</Application>
  <PresentationFormat>Экран (4:3)</PresentationFormat>
  <Paragraphs>134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Verdana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Тема урока: </vt:lpstr>
      <vt:lpstr>Цель урока: (по 1 баллу за каждую версию цели)  </vt:lpstr>
      <vt:lpstr>Задание 2. Дидактическая игра «Ярмарка понятий»</vt:lpstr>
      <vt:lpstr>Презентация PowerPoint</vt:lpstr>
      <vt:lpstr>Презентация PowerPoint</vt:lpstr>
      <vt:lpstr>Задание 5. Решить задачу №25.27 стр.156  (1-3 баллов (макс. 3 балла)                                 </vt:lpstr>
      <vt:lpstr>Презентация PowerPoint</vt:lpstr>
      <vt:lpstr>Определение достигнутых целей урока. </vt:lpstr>
      <vt:lpstr>Самооценка. Рефлексия самооценки. </vt:lpstr>
      <vt:lpstr>Домашнее задание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36</cp:revision>
  <dcterms:modified xsi:type="dcterms:W3CDTF">2019-04-03T07:14:53Z</dcterms:modified>
</cp:coreProperties>
</file>