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810" y="-3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E07EF-4210-4290-8359-162DA1800236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E7C2C6B-DF89-4B9B-93D3-E02E187A0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E07EF-4210-4290-8359-162DA1800236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2C6B-DF89-4B9B-93D3-E02E187A0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E07EF-4210-4290-8359-162DA1800236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2C6B-DF89-4B9B-93D3-E02E187A0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E07EF-4210-4290-8359-162DA1800236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E7C2C6B-DF89-4B9B-93D3-E02E187A0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E07EF-4210-4290-8359-162DA1800236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2C6B-DF89-4B9B-93D3-E02E187A00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E07EF-4210-4290-8359-162DA1800236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2C6B-DF89-4B9B-93D3-E02E187A0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E07EF-4210-4290-8359-162DA1800236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E7C2C6B-DF89-4B9B-93D3-E02E187A00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E07EF-4210-4290-8359-162DA1800236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2C6B-DF89-4B9B-93D3-E02E187A0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E07EF-4210-4290-8359-162DA1800236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2C6B-DF89-4B9B-93D3-E02E187A0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E07EF-4210-4290-8359-162DA1800236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2C6B-DF89-4B9B-93D3-E02E187A0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E07EF-4210-4290-8359-162DA1800236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2C6B-DF89-4B9B-93D3-E02E187A00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E6E07EF-4210-4290-8359-162DA1800236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E7C2C6B-DF89-4B9B-93D3-E02E187A00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785926"/>
            <a:ext cx="8458200" cy="1222375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§ 7. Длина окружности. Площадь круга</a:t>
            </a:r>
            <a:br>
              <a:rPr lang="ru-RU" sz="5400" dirty="0" smtClean="0"/>
            </a:b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Для любой окружности отношение длины окружности </a:t>
            </a:r>
            <a:r>
              <a:rPr lang="en-US" i="1" dirty="0" smtClean="0"/>
              <a:t>C </a:t>
            </a:r>
            <a:r>
              <a:rPr lang="ru-RU" dirty="0" smtClean="0"/>
              <a:t>к диаметру</a:t>
            </a:r>
            <a:r>
              <a:rPr lang="en-US" dirty="0" smtClean="0"/>
              <a:t> </a:t>
            </a:r>
            <a:r>
              <a:rPr lang="en-US" i="1" dirty="0" smtClean="0"/>
              <a:t>2R</a:t>
            </a:r>
            <a:r>
              <a:rPr lang="ru-RU" dirty="0" smtClean="0"/>
              <a:t> есть одно и тоже число. Это число принято называть число </a:t>
            </a:r>
            <a:r>
              <a:rPr lang="el-GR" dirty="0" smtClean="0"/>
              <a:t>π</a:t>
            </a:r>
            <a:r>
              <a:rPr lang="ru-RU" dirty="0" smtClean="0"/>
              <a:t>.</a:t>
            </a:r>
            <a:endParaRPr lang="en-US" dirty="0" smtClean="0"/>
          </a:p>
          <a:p>
            <a:pPr>
              <a:buNone/>
            </a:pPr>
            <a:r>
              <a:rPr lang="el-GR" dirty="0" smtClean="0"/>
              <a:t>Π</a:t>
            </a:r>
            <a:r>
              <a:rPr lang="ru-RU" dirty="0" smtClean="0"/>
              <a:t>≈</a:t>
            </a:r>
            <a:r>
              <a:rPr lang="en-US" dirty="0" smtClean="0"/>
              <a:t>3,1415926535897932384626433832795…</a:t>
            </a:r>
          </a:p>
          <a:p>
            <a:pPr>
              <a:buNone/>
            </a:pPr>
            <a:r>
              <a:rPr lang="ru-RU" dirty="0" smtClean="0"/>
              <a:t>Для вычислений, округляем </a:t>
            </a:r>
            <a:r>
              <a:rPr lang="el-GR" dirty="0" smtClean="0"/>
              <a:t>Π</a:t>
            </a:r>
            <a:r>
              <a:rPr lang="ru-RU" dirty="0" smtClean="0"/>
              <a:t>≈3,14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r>
              <a:rPr lang="ru-RU" dirty="0" smtClean="0"/>
              <a:t>Число </a:t>
            </a:r>
            <a:r>
              <a:rPr lang="el-GR" dirty="0" smtClean="0"/>
              <a:t>π</a:t>
            </a:r>
            <a:r>
              <a:rPr lang="ru-RU" dirty="0" smtClean="0"/>
              <a:t> (пи)</a:t>
            </a:r>
            <a:endParaRPr lang="ru-RU" dirty="0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4429132"/>
            <a:ext cx="2928958" cy="22230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Длина окружности</a:t>
            </a:r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500174"/>
            <a:ext cx="2928958" cy="2223061"/>
          </a:xfrm>
          <a:prstGeom prst="rect">
            <a:avLst/>
          </a:prstGeom>
          <a:noFill/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785926"/>
            <a:ext cx="4532150" cy="1643074"/>
          </a:xfrm>
          <a:prstGeom prst="rect">
            <a:avLst/>
          </a:prstGeom>
          <a:noFill/>
        </p:spPr>
      </p:pic>
      <p:sp>
        <p:nvSpPr>
          <p:cNvPr id="7" name="Стрелка вправо 6"/>
          <p:cNvSpPr/>
          <p:nvPr/>
        </p:nvSpPr>
        <p:spPr>
          <a:xfrm>
            <a:off x="3428992" y="2500306"/>
            <a:ext cx="785818" cy="428628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14810" y="1571612"/>
            <a:ext cx="4714908" cy="214314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071538" y="3714752"/>
            <a:ext cx="2880000" cy="288000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500694" y="4071942"/>
            <a:ext cx="273485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Длина </a:t>
            </a:r>
          </a:p>
          <a:p>
            <a:r>
              <a:rPr lang="ru-RU" sz="4000" dirty="0" smtClean="0"/>
              <a:t>окружности</a:t>
            </a:r>
            <a:endParaRPr lang="ru-RU" sz="4000" dirty="0"/>
          </a:p>
        </p:txBody>
      </p:sp>
      <p:cxnSp>
        <p:nvCxnSpPr>
          <p:cNvPr id="15" name="Прямая со стрелкой 14"/>
          <p:cNvCxnSpPr>
            <a:stCxn id="13" idx="1"/>
          </p:cNvCxnSpPr>
          <p:nvPr/>
        </p:nvCxnSpPr>
        <p:spPr>
          <a:xfrm rot="10800000">
            <a:off x="3786182" y="4500570"/>
            <a:ext cx="1714512" cy="233092"/>
          </a:xfrm>
          <a:prstGeom prst="straightConnector1">
            <a:avLst/>
          </a:prstGeom>
          <a:ln w="762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10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Длина дуги окружности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072066" y="1071546"/>
            <a:ext cx="3960000" cy="396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>
            <a:off x="4000496" y="1428736"/>
            <a:ext cx="1357322" cy="571504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85918" y="1214422"/>
            <a:ext cx="2198807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dirty="0" smtClean="0"/>
              <a:t>окружность</a:t>
            </a:r>
            <a:endParaRPr lang="ru-RU" sz="32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>
            <a:off x="3786182" y="2928934"/>
            <a:ext cx="1357322" cy="571504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42910" y="2428868"/>
            <a:ext cx="3112519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dirty="0" smtClean="0"/>
              <a:t>Дуга окружности</a:t>
            </a:r>
            <a:endParaRPr lang="ru-RU" sz="3200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3357562"/>
            <a:ext cx="3002143" cy="178595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14282" y="3286124"/>
            <a:ext cx="3000396" cy="178595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14282" y="5286388"/>
            <a:ext cx="7187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R-</a:t>
            </a:r>
            <a:r>
              <a:rPr lang="ru-RU" sz="3600" dirty="0" smtClean="0"/>
              <a:t>радиус окружности,</a:t>
            </a:r>
          </a:p>
          <a:p>
            <a:r>
              <a:rPr lang="en-US" sz="3600" dirty="0" smtClean="0"/>
              <a:t>n</a:t>
            </a:r>
            <a:r>
              <a:rPr lang="ru-RU" sz="3600" dirty="0" smtClean="0"/>
              <a:t>- градусная мера дуги окружности</a:t>
            </a:r>
            <a:endParaRPr lang="ru-RU" sz="3600" dirty="0"/>
          </a:p>
        </p:txBody>
      </p:sp>
      <p:sp>
        <p:nvSpPr>
          <p:cNvPr id="29" name="TextBox 28"/>
          <p:cNvSpPr txBox="1"/>
          <p:nvPr/>
        </p:nvSpPr>
        <p:spPr>
          <a:xfrm>
            <a:off x="6429388" y="3000372"/>
            <a:ext cx="386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</a:t>
            </a:r>
            <a:r>
              <a:rPr lang="en-US" dirty="0" smtClean="0">
                <a:latin typeface="Times New Roman"/>
                <a:cs typeface="Times New Roman"/>
              </a:rPr>
              <a:t>⁰</a:t>
            </a:r>
            <a:endParaRPr lang="ru-RU" dirty="0"/>
          </a:p>
        </p:txBody>
      </p:sp>
      <p:sp>
        <p:nvSpPr>
          <p:cNvPr id="30" name="Пирог 29"/>
          <p:cNvSpPr/>
          <p:nvPr/>
        </p:nvSpPr>
        <p:spPr>
          <a:xfrm rot="12283961">
            <a:off x="5075902" y="1075382"/>
            <a:ext cx="3960000" cy="3960000"/>
          </a:xfrm>
          <a:prstGeom prst="pi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7" grpId="0" animBg="1"/>
      <p:bldP spid="14" grpId="0" animBg="1"/>
      <p:bldP spid="17" grpId="0" animBg="1"/>
      <p:bldP spid="18" grpId="0"/>
      <p:bldP spid="29" grpId="0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Площадь круга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R- </a:t>
            </a:r>
            <a:r>
              <a:rPr lang="ru-RU" dirty="0" smtClean="0"/>
              <a:t>радиус окружности</a:t>
            </a:r>
            <a:endParaRPr lang="en-US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184000" y="1357298"/>
            <a:ext cx="3960000" cy="3960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214554"/>
            <a:ext cx="4340458" cy="16430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2143116"/>
            <a:ext cx="4572032" cy="185738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Круговой сектор (</a:t>
            </a:r>
            <a:r>
              <a:rPr lang="ru-RU" dirty="0" err="1" smtClean="0"/>
              <a:t>сектор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184000" y="1357298"/>
            <a:ext cx="3960000" cy="3960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ирог 5"/>
          <p:cNvSpPr/>
          <p:nvPr/>
        </p:nvSpPr>
        <p:spPr>
          <a:xfrm rot="13949644">
            <a:off x="5153912" y="1367705"/>
            <a:ext cx="3960000" cy="3960000"/>
          </a:xfrm>
          <a:prstGeom prst="p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0232" y="1071546"/>
            <a:ext cx="31004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Круговой сектор</a:t>
            </a:r>
          </a:p>
          <a:p>
            <a:r>
              <a:rPr lang="ru-RU" sz="3200" dirty="0" smtClean="0"/>
              <a:t>(сектор) АОВ</a:t>
            </a:r>
            <a:endParaRPr lang="ru-RU" sz="32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285992"/>
            <a:ext cx="3532568" cy="1928826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7397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2214554"/>
            <a:ext cx="3643338" cy="19288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57158" y="4357694"/>
            <a:ext cx="478634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+mj-lt"/>
              </a:rPr>
              <a:t>Площадь кругового сектора:</a:t>
            </a:r>
          </a:p>
          <a:p>
            <a:r>
              <a:rPr lang="en-US" sz="3200" dirty="0" smtClean="0">
                <a:latin typeface="+mj-lt"/>
              </a:rPr>
              <a:t>R- </a:t>
            </a:r>
            <a:r>
              <a:rPr lang="ru-RU" sz="3200" dirty="0" smtClean="0">
                <a:latin typeface="+mj-lt"/>
              </a:rPr>
              <a:t>радиус круга,</a:t>
            </a:r>
          </a:p>
          <a:p>
            <a:r>
              <a:rPr lang="en-US" sz="3200" dirty="0">
                <a:latin typeface="+mj-lt"/>
                <a:cs typeface="Times New Roman"/>
              </a:rPr>
              <a:t>n</a:t>
            </a:r>
            <a:r>
              <a:rPr lang="en-US" sz="3200" dirty="0" smtClean="0">
                <a:latin typeface="+mj-lt"/>
                <a:cs typeface="Times New Roman"/>
              </a:rPr>
              <a:t>⁰- </a:t>
            </a:r>
            <a:r>
              <a:rPr lang="ru-RU" sz="3200" dirty="0" smtClean="0">
                <a:latin typeface="+mj-lt"/>
                <a:cs typeface="Times New Roman"/>
              </a:rPr>
              <a:t>градусная мера дуги</a:t>
            </a:r>
            <a:endParaRPr lang="ru-RU" sz="3200" dirty="0">
              <a:latin typeface="+mj-lt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rot="16200000" flipV="1">
            <a:off x="4607719" y="1893083"/>
            <a:ext cx="714380" cy="64294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643570" y="15716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286380" y="4500570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143768" y="3143248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11" grpId="0"/>
      <p:bldP spid="15" grpId="0" animBg="1"/>
      <p:bldP spid="16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Круговой сегмент (</a:t>
            </a:r>
            <a:r>
              <a:rPr lang="ru-RU" dirty="0" err="1" smtClean="0"/>
              <a:t>сегмент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АВ – круговой сегмент</a:t>
            </a:r>
          </a:p>
          <a:p>
            <a:pPr>
              <a:buNone/>
            </a:pPr>
            <a:r>
              <a:rPr lang="ru-RU" dirty="0" smtClean="0"/>
              <a:t>АВ – хорда, основание </a:t>
            </a:r>
          </a:p>
          <a:p>
            <a:pPr>
              <a:buNone/>
            </a:pPr>
            <a:r>
              <a:rPr lang="ru-RU" dirty="0" smtClean="0"/>
              <a:t>сегмента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429124" y="1428736"/>
            <a:ext cx="3960000" cy="3960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15074" y="1071546"/>
            <a:ext cx="308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286776" y="4000504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3429000"/>
            <a:ext cx="4125746" cy="1428760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71435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786" y="5286388"/>
            <a:ext cx="430682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 – </a:t>
            </a:r>
            <a:r>
              <a:rPr lang="ru-RU" sz="2400" dirty="0" smtClean="0"/>
              <a:t>радиус круга</a:t>
            </a:r>
          </a:p>
          <a:p>
            <a:r>
              <a:rPr lang="en-US" sz="2400" dirty="0" smtClean="0"/>
              <a:t>n- </a:t>
            </a:r>
            <a:r>
              <a:rPr lang="ru-RU" sz="2400" dirty="0" smtClean="0"/>
              <a:t>градусная мера дуги АВ</a:t>
            </a:r>
            <a:endParaRPr lang="en-US" sz="2400" dirty="0" smtClean="0"/>
          </a:p>
          <a:p>
            <a:r>
              <a:rPr lang="en-US" sz="2400" dirty="0" smtClean="0"/>
              <a:t>     - </a:t>
            </a:r>
            <a:r>
              <a:rPr lang="ru-RU" sz="2400" dirty="0" smtClean="0"/>
              <a:t>площадь треугольника АОВ</a:t>
            </a:r>
            <a:endParaRPr lang="en-US" sz="2400" dirty="0" smtClean="0"/>
          </a:p>
          <a:p>
            <a:endParaRPr lang="ru-RU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6072205"/>
            <a:ext cx="428628" cy="598087"/>
          </a:xfrm>
          <a:prstGeom prst="rect">
            <a:avLst/>
          </a:prstGeom>
          <a:noFill/>
        </p:spPr>
      </p:pic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Хорда 17"/>
          <p:cNvSpPr/>
          <p:nvPr/>
        </p:nvSpPr>
        <p:spPr>
          <a:xfrm>
            <a:off x="4429124" y="1428736"/>
            <a:ext cx="3960000" cy="4000528"/>
          </a:xfrm>
          <a:prstGeom prst="chord">
            <a:avLst>
              <a:gd name="adj1" fmla="val 1139975"/>
              <a:gd name="adj2" fmla="val 16207243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406" y="3429000"/>
            <a:ext cx="4286280" cy="16430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ирог 8"/>
          <p:cNvSpPr/>
          <p:nvPr/>
        </p:nvSpPr>
        <p:spPr>
          <a:xfrm>
            <a:off x="4429124" y="1428736"/>
            <a:ext cx="3960000" cy="4000528"/>
          </a:xfrm>
          <a:prstGeom prst="pie">
            <a:avLst>
              <a:gd name="adj1" fmla="val 1093491"/>
              <a:gd name="adj2" fmla="val 1620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00760" y="3286124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7" grpId="0"/>
      <p:bldP spid="8" grpId="0"/>
      <p:bldP spid="13" grpId="0"/>
      <p:bldP spid="18" grpId="0" animBg="1"/>
      <p:bldP spid="19" grpId="0" animBg="1"/>
      <p:bldP spid="9" grpId="0" animBg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Площадь полукруга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9340" y="2886939"/>
            <a:ext cx="4071966" cy="293687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R – </a:t>
            </a:r>
            <a:r>
              <a:rPr lang="ru-RU" sz="4000" dirty="0" smtClean="0"/>
              <a:t>радиус круга</a:t>
            </a:r>
            <a:endParaRPr lang="ru-RU" sz="4000" dirty="0"/>
          </a:p>
        </p:txBody>
      </p:sp>
      <p:sp>
        <p:nvSpPr>
          <p:cNvPr id="4" name="Овал 3"/>
          <p:cNvSpPr/>
          <p:nvPr/>
        </p:nvSpPr>
        <p:spPr>
          <a:xfrm>
            <a:off x="5000628" y="1643050"/>
            <a:ext cx="3960000" cy="3960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Хорда 4"/>
          <p:cNvSpPr/>
          <p:nvPr/>
        </p:nvSpPr>
        <p:spPr>
          <a:xfrm>
            <a:off x="5000628" y="1643050"/>
            <a:ext cx="3960000" cy="3960000"/>
          </a:xfrm>
          <a:prstGeom prst="chord">
            <a:avLst>
              <a:gd name="adj1" fmla="val 2700000"/>
              <a:gd name="adj2" fmla="val 143667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1285860"/>
            <a:ext cx="2204466" cy="157163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42844" y="1285860"/>
            <a:ext cx="2214578" cy="16430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На уроке: № 228, 230, 232, </a:t>
            </a:r>
            <a:r>
              <a:rPr lang="ru-RU" dirty="0" smtClean="0"/>
              <a:t>237, 239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Д/</a:t>
            </a:r>
            <a:r>
              <a:rPr lang="ru-RU" dirty="0" err="1" smtClean="0"/>
              <a:t>з</a:t>
            </a:r>
            <a:r>
              <a:rPr lang="ru-RU" dirty="0" smtClean="0"/>
              <a:t>: № 229, 231</a:t>
            </a:r>
            <a:r>
              <a:rPr lang="ru-RU" smtClean="0"/>
              <a:t>, </a:t>
            </a:r>
            <a:r>
              <a:rPr lang="ru-RU" smtClean="0"/>
              <a:t>233, 240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91</TotalTime>
  <Words>169</Words>
  <Application>Microsoft Office PowerPoint</Application>
  <PresentationFormat>Экран (4:3)</PresentationFormat>
  <Paragraphs>46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§ 7. Длина окружности. Площадь круга </vt:lpstr>
      <vt:lpstr>Число π (пи)</vt:lpstr>
      <vt:lpstr>Длина окружности</vt:lpstr>
      <vt:lpstr>Длина дуги окружности</vt:lpstr>
      <vt:lpstr>Площадь круга</vt:lpstr>
      <vt:lpstr>Круговой сектор (сектор)</vt:lpstr>
      <vt:lpstr>Круговой сегмент (сегмент)</vt:lpstr>
      <vt:lpstr>Площадь полукруга</vt:lpstr>
      <vt:lpstr>Задания: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 7. Длина окружности. Площадь круга</dc:title>
  <dc:creator>Fill0</dc:creator>
  <cp:lastModifiedBy>Fill0</cp:lastModifiedBy>
  <cp:revision>12</cp:revision>
  <dcterms:created xsi:type="dcterms:W3CDTF">2022-10-13T15:34:56Z</dcterms:created>
  <dcterms:modified xsi:type="dcterms:W3CDTF">2022-10-13T17:08:33Z</dcterms:modified>
</cp:coreProperties>
</file>