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77" r:id="rId2"/>
    <p:sldId id="274" r:id="rId3"/>
    <p:sldId id="263" r:id="rId4"/>
    <p:sldId id="260" r:id="rId5"/>
    <p:sldId id="273" r:id="rId6"/>
    <p:sldId id="258" r:id="rId7"/>
    <p:sldId id="275" r:id="rId8"/>
    <p:sldId id="272" r:id="rId9"/>
    <p:sldId id="259" r:id="rId10"/>
    <p:sldId id="256" r:id="rId11"/>
    <p:sldId id="271" r:id="rId12"/>
    <p:sldId id="257" r:id="rId13"/>
    <p:sldId id="269" r:id="rId14"/>
    <p:sldId id="268" r:id="rId15"/>
    <p:sldId id="261" r:id="rId16"/>
    <p:sldId id="266" r:id="rId17"/>
    <p:sldId id="267" r:id="rId18"/>
    <p:sldId id="276" r:id="rId19"/>
    <p:sldId id="270" r:id="rId20"/>
    <p:sldId id="262" r:id="rId21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D23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2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F1C1D-F397-48DD-BCCC-0A0C9DF04E6C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33A64-3F55-4AE5-BAAB-4E2CED862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7941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8620" y="3933056"/>
            <a:ext cx="75898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Подготовила:  учитель математики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МКОУ СОШ № 6 г. Острогожска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Прудченко Ирина Вячеславовна.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908720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Задания по теории вероятностей открытого банка заданий ФИПИ.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594928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 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5568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17"/>
          <a:stretch/>
        </p:blipFill>
        <p:spPr bwMode="auto">
          <a:xfrm>
            <a:off x="314504" y="3727702"/>
            <a:ext cx="8514993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58"/>
          <a:stretch/>
        </p:blipFill>
        <p:spPr bwMode="auto">
          <a:xfrm>
            <a:off x="179512" y="1357598"/>
            <a:ext cx="8705108" cy="112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Вероятность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произведения независимых событий равна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произведению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вероятностей этих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событий   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P(AB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= P(A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∙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P(B)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0284" y="2420888"/>
            <a:ext cx="8341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Вероятность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промаха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1-0,6=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0,4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Попадание и промах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независимые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события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0,6∙0,6∙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0,4∙0,4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=0,0576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5" y="5019273"/>
            <a:ext cx="7920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Вероятность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промаха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1-0,8=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0,2</a:t>
            </a: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0,8∙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0,2∙0,2∙0,2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=0,0064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5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94582"/>
            <a:ext cx="83089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16632"/>
            <a:ext cx="8950325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2852936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Попадание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0,5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Промах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0,5</a:t>
            </a:r>
          </a:p>
          <a:p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818726"/>
              </p:ext>
            </p:extLst>
          </p:nvPr>
        </p:nvGraphicFramePr>
        <p:xfrm>
          <a:off x="971600" y="3645024"/>
          <a:ext cx="6096000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1512168"/>
                <a:gridCol w="2016224"/>
                <a:gridCol w="206355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попадание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промах</a:t>
                      </a:r>
                    </a:p>
                    <a:p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попадание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∙</a:t>
                      </a:r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=0,25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0,5+0,25=0,75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0,75 ˃ 0,7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промах</a:t>
                      </a:r>
                    </a:p>
                    <a:p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промах</a:t>
                      </a:r>
                    </a:p>
                    <a:p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попадание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0,5∙0,5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∙</a:t>
                      </a:r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=0,125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64288" y="418101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выстрела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34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79"/>
          <a:stretch/>
        </p:blipFill>
        <p:spPr bwMode="auto">
          <a:xfrm>
            <a:off x="185504" y="1623840"/>
            <a:ext cx="8772991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780928"/>
            <a:ext cx="813690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– 1-я лампа перегорит в течение года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–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2-я лампа перегорит в течение года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– 3-я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лампа перегорит в течение года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Р(А)=Р(В)=Р(С)=0,8</a:t>
            </a:r>
          </a:p>
          <a:p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Эти события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независимые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0,8 ∙ 0,8 ∙ 0,8 = 0,512 – перегорели все три лампы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Событие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состоящее в том, что не перегорит хотя бы одна лампа,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противоположное.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Следовательно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его вероятность равна </a:t>
            </a: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−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0,512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0,488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88640"/>
            <a:ext cx="8950325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507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0" y="3068960"/>
            <a:ext cx="8280000" cy="14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87134" y="4941168"/>
            <a:ext cx="8121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События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несовместные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0,2 + 0,35 = 0,55.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32656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Вероятность появления одного из двух несовместных событий, безразлично какого, равна сумме вероятностей этих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событий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P (A + B) = P(A) + P(B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6866" y="2096090"/>
            <a:ext cx="8431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События называют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несовместными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если в одном и том же испытании появление одного из событий исключает появление других событий.</a:t>
            </a:r>
          </a:p>
        </p:txBody>
      </p:sp>
    </p:spTree>
    <p:extLst>
      <p:ext uri="{BB962C8B-B14F-4D97-AF65-F5344CB8AC3E}">
        <p14:creationId xmlns:p14="http://schemas.microsoft.com/office/powerpoint/2010/main" val="126319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0" y="1556792"/>
            <a:ext cx="8280000" cy="8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26429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Вероятность суммы двух несовместных событий равна сумме</a:t>
            </a:r>
          </a:p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вероятностей этих событий: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P(A + B) = P(A) + P(B) 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31999" y="2852936"/>
            <a:ext cx="8139581" cy="25904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63480" rIns="91440" bIns="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A -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учащийся решит ровно 9 задач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-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учащийся решит больше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События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 и В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несовместные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A + B - учащийся решит больше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задач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P(A + B) = P(A) + P(B)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0,75 = P(A) + 0,63,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откуда P(A) = 0,75 − 0,63 = 0,12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4984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6969125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628800"/>
            <a:ext cx="80648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Вероятность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сыграть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вничью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1-0,3-0,3=0,4</a:t>
            </a:r>
          </a:p>
          <a:p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утбольная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команда может выйти в следующий круг при следующих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несовместных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исходах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выиграла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первую игру и выиграла вторую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игру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(3+3)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Вероятность первого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исхода  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0,3∙0,3=0,09</a:t>
            </a:r>
          </a:p>
          <a:p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сыграла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вничью первую игру и выиграла вторую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игру 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(1+3)</a:t>
            </a:r>
          </a:p>
          <a:p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Вероятность второго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исхода    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0,4∙0,3=0,12</a:t>
            </a:r>
          </a:p>
          <a:p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выиграла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первую игру и сыграла вничью вторую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игру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(3+1)</a:t>
            </a:r>
          </a:p>
          <a:p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Вероятность третьего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исхода  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0,3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0,4=0,12</a:t>
            </a:r>
          </a:p>
          <a:p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Искомая вероятность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0,09+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0,12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0,12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0,33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648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92" b="42436"/>
          <a:stretch/>
        </p:blipFill>
        <p:spPr bwMode="auto">
          <a:xfrm>
            <a:off x="395536" y="260648"/>
            <a:ext cx="8349151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492896"/>
            <a:ext cx="820513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Ситуация, при которой батарейка будет забракована, может сложиться в результате следующих событий: </a:t>
            </a: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батарейка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неисправна и забракована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0,01∙0,96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батарейка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исправна, но по ошибке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забракована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(1-0,01)∙0,06=0,99∙0,06</a:t>
            </a:r>
          </a:p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События быть неисправной батарейкой или быть исправной образуют полную группу (они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несовместны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одно из них непременно происходит), поэтому можно применить формулу полной вероятности.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Получим: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0,01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0,96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0,99</a:t>
            </a:r>
            <a:r>
              <a:rPr lang="ru-RU" sz="2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0,06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=0,069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89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0" y="1679178"/>
            <a:ext cx="8280000" cy="1261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0347" y="2996952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кофе закончится в первом автомате,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-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кофе закончится во втором автомате.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A·B -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кофе закончится в обоих автоматах,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 + B = кофе закончится хотя бы в одном автомате.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условию P(A) = P(B) = 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0,1;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P(A·B) = 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0,03.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События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 и B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совместные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P(A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 + B) = P(A) + P(B) − P(A·B) = 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0,1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 + 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0,1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 − 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0,03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 = 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0,17.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Следовательно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вероятность противоположного события, состоящего в том, что кофе останется в обоих автоматах, равна 1 − 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0,17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 = 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0,83. </a:t>
            </a:r>
            <a:endParaRPr lang="ru-RU" sz="1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598" y="116632"/>
            <a:ext cx="85698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Вероятность появления хотя бы одного из двух совместных</a:t>
            </a:r>
          </a:p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событий равна сумме вероятностей этих событий без</a:t>
            </a:r>
          </a:p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вероятности их совместного появления:</a:t>
            </a:r>
          </a:p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P(A + B) = P(A) + P(B)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P(AB).</a:t>
            </a:r>
          </a:p>
        </p:txBody>
      </p:sp>
    </p:spTree>
    <p:extLst>
      <p:ext uri="{BB962C8B-B14F-4D97-AF65-F5344CB8AC3E}">
        <p14:creationId xmlns:p14="http://schemas.microsoft.com/office/powerpoint/2010/main" val="26705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4" y="764704"/>
            <a:ext cx="8278813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14"/>
          <a:stretch/>
        </p:blipFill>
        <p:spPr bwMode="auto">
          <a:xfrm>
            <a:off x="1547664" y="2348880"/>
            <a:ext cx="5760640" cy="3743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94625" y="3645024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0,07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291" y="4614520"/>
            <a:ext cx="143827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32080" y="4797152"/>
            <a:ext cx="1549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0,03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016" y="5798294"/>
            <a:ext cx="143827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725144"/>
            <a:ext cx="1511300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52853" y="3642855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0,83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52853" y="4725144"/>
            <a:ext cx="4431515" cy="779894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32080" y="3501008"/>
            <a:ext cx="1240120" cy="324036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33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229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7" t="30161" r="27730" b="23832"/>
          <a:stretch/>
        </p:blipFill>
        <p:spPr bwMode="auto">
          <a:xfrm>
            <a:off x="323528" y="1819499"/>
            <a:ext cx="8496944" cy="420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455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9" r="14608"/>
          <a:stretch/>
        </p:blipFill>
        <p:spPr bwMode="auto">
          <a:xfrm>
            <a:off x="604213" y="2420888"/>
            <a:ext cx="7935574" cy="1394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3815706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Открытый банк заданий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en-US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://fipi.ru/ege/otkrytyy-bank-zadaniy-ege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49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527"/>
          <a:stretch/>
        </p:blipFill>
        <p:spPr bwMode="auto">
          <a:xfrm>
            <a:off x="432000" y="476672"/>
            <a:ext cx="8280000" cy="856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1838" y="1916832"/>
            <a:ext cx="811968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Условию, что при двукратном броске игральной кости 6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очков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выпали ни разу, соответствует 25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исходов.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Событию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«сумма выпавших очков равна 8» соответствуют 3 из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них.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Значит, искомая вероятность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равна 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3/25=0,12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78" t="43477" r="30856" b="26835"/>
          <a:stretch/>
        </p:blipFill>
        <p:spPr bwMode="auto">
          <a:xfrm>
            <a:off x="2092569" y="3726610"/>
            <a:ext cx="5527592" cy="251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5776" y="4005064"/>
            <a:ext cx="4032448" cy="1800200"/>
          </a:xfrm>
          <a:prstGeom prst="rect">
            <a:avLst/>
          </a:prstGeom>
          <a:solidFill>
            <a:srgbClr val="E94D23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60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50" y="404664"/>
            <a:ext cx="8280000" cy="589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0"/>
          <a:stretch/>
        </p:blipFill>
        <p:spPr bwMode="auto">
          <a:xfrm>
            <a:off x="432000" y="3013825"/>
            <a:ext cx="8280000" cy="1049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" r="-64" b="69962"/>
          <a:stretch/>
        </p:blipFill>
        <p:spPr bwMode="auto">
          <a:xfrm>
            <a:off x="432000" y="1988840"/>
            <a:ext cx="8280000" cy="845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76"/>
          <a:stretch/>
        </p:blipFill>
        <p:spPr bwMode="auto">
          <a:xfrm>
            <a:off x="432000" y="4365086"/>
            <a:ext cx="8280000" cy="11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5661248"/>
            <a:ext cx="8242300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0" y="1052736"/>
            <a:ext cx="8280000" cy="86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48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00" y="332656"/>
            <a:ext cx="8280000" cy="104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9"/>
          <a:stretch/>
        </p:blipFill>
        <p:spPr bwMode="auto">
          <a:xfrm>
            <a:off x="417832" y="1407431"/>
            <a:ext cx="8280000" cy="68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96"/>
          <a:stretch/>
        </p:blipFill>
        <p:spPr bwMode="auto">
          <a:xfrm>
            <a:off x="397670" y="2276872"/>
            <a:ext cx="8280000" cy="68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48"/>
          <a:stretch/>
        </p:blipFill>
        <p:spPr bwMode="auto">
          <a:xfrm>
            <a:off x="432000" y="3284965"/>
            <a:ext cx="8280000" cy="1043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51" b="1155"/>
          <a:stretch/>
        </p:blipFill>
        <p:spPr bwMode="auto">
          <a:xfrm>
            <a:off x="432000" y="4581129"/>
            <a:ext cx="8280000" cy="144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961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4" y="332656"/>
            <a:ext cx="8278813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65" y="1556792"/>
            <a:ext cx="8280000" cy="1012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048000"/>
            <a:ext cx="6858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98" y="3048000"/>
            <a:ext cx="8278813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99" y="4581128"/>
            <a:ext cx="8278813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886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614"/>
          <a:stretch/>
        </p:blipFill>
        <p:spPr bwMode="auto">
          <a:xfrm>
            <a:off x="432000" y="127467"/>
            <a:ext cx="8280000" cy="635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95"/>
          <a:stretch/>
        </p:blipFill>
        <p:spPr bwMode="auto">
          <a:xfrm>
            <a:off x="432000" y="1844824"/>
            <a:ext cx="8280000" cy="70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0" y="3573016"/>
            <a:ext cx="8280000" cy="72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0" y="2708920"/>
            <a:ext cx="8280000" cy="74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38"/>
          <a:stretch/>
        </p:blipFill>
        <p:spPr bwMode="auto">
          <a:xfrm>
            <a:off x="432000" y="4581128"/>
            <a:ext cx="8280000" cy="687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0" y="980728"/>
            <a:ext cx="8280000" cy="68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64"/>
          <a:stretch/>
        </p:blipFill>
        <p:spPr bwMode="auto">
          <a:xfrm>
            <a:off x="432000" y="5517232"/>
            <a:ext cx="8280000" cy="664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7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060848"/>
            <a:ext cx="78956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 4. Вероятности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сложных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событий.</a:t>
            </a:r>
          </a:p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Теоремы о вероятностях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событий.</a:t>
            </a:r>
            <a:r>
              <a:rPr lang="ru-RU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3429000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Открытый банк заданий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https://fipi.ru/ege/otkrytyy-bank-zadaniy-ege</a:t>
            </a:r>
          </a:p>
        </p:txBody>
      </p:sp>
    </p:spTree>
    <p:extLst>
      <p:ext uri="{BB962C8B-B14F-4D97-AF65-F5344CB8AC3E}">
        <p14:creationId xmlns:p14="http://schemas.microsoft.com/office/powerpoint/2010/main" val="209465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3" y="1543179"/>
            <a:ext cx="8278813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24944"/>
            <a:ext cx="738346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2593" y="332656"/>
            <a:ext cx="82788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Сумма вероятностей противоположных событий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равна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P(A)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P(A)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767003" y="748154"/>
            <a:ext cx="216024" cy="0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985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80" y="2636912"/>
            <a:ext cx="8280000" cy="1258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9880" y="4227185"/>
            <a:ext cx="83910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Возможность выиграть первую и вторую партию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зависят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друг от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друга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0,5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 · 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0,32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 = 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0,16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06834"/>
            <a:ext cx="8950325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2000" y="1484784"/>
            <a:ext cx="828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случайных события называются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независимыми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если наступление одного из них не изменяет вероятность наступления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другого.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7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580</Words>
  <Application>Microsoft Office PowerPoint</Application>
  <PresentationFormat>Экран (4:3)</PresentationFormat>
  <Paragraphs>104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65</cp:revision>
  <cp:lastPrinted>2022-10-30T21:06:19Z</cp:lastPrinted>
  <dcterms:created xsi:type="dcterms:W3CDTF">2022-10-29T10:40:18Z</dcterms:created>
  <dcterms:modified xsi:type="dcterms:W3CDTF">2022-10-31T08:37:45Z</dcterms:modified>
</cp:coreProperties>
</file>