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Source Code Pro" panose="020B0604020202020204" charset="0"/>
      <p:regular r:id="rId18"/>
      <p:bold r:id="rId19"/>
    </p:embeddedFont>
    <p:embeddedFont>
      <p:font typeface="Amatic SC" panose="020B0604020202020204" charset="-79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0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989077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c6f5903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c6f59039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52017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4c9460bdac_5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4c9460bdac_5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585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4c9460bdac_5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4c9460bdac_5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699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4c9460bdac_5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4c9460bdac_5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1420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4b276b9c5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4b276b9c5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7234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4fc216ad5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4fc216ad5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9875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4c9460bdac_5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4c9460bdac_5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1696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c6f59039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c6f59039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7336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4b276b9c54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4b276b9c54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836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c6f59039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c6f59039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5321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c6f59039d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c6f59039d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1628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c6f59039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c6f59039d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5149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c9460bdac_5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c9460bdac_5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7342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c9460bdac_5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c9460bdac_5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5175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c9460bdac_5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c9460bdac_5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0397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title"/>
          </p:nvPr>
        </p:nvSpPr>
        <p:spPr>
          <a:xfrm>
            <a:off x="115325" y="-88050"/>
            <a:ext cx="8997600" cy="509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i="1" dirty="0">
                <a:solidFill>
                  <a:srgbClr val="20124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Особенности невербального общения в России и англоязычных странах</a:t>
            </a: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i="1" dirty="0">
                <a:solidFill>
                  <a:srgbClr val="20124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</a:t>
            </a:r>
            <a:r>
              <a:rPr lang="ru" sz="3600" i="1" dirty="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</a:t>
            </a:r>
            <a:r>
              <a:rPr lang="ru" sz="1400" dirty="0" smtClean="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Выполнила:Ермилова </a:t>
            </a:r>
            <a:r>
              <a:rPr lang="ru" sz="1400" dirty="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Н.В.,</a:t>
            </a:r>
            <a:endParaRPr sz="1400" dirty="0">
              <a:solidFill>
                <a:srgbClr val="07376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dirty="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</a:t>
            </a:r>
            <a:r>
              <a:rPr lang="ru" sz="1400" dirty="0" smtClean="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читель </a:t>
            </a:r>
            <a:r>
              <a:rPr lang="ru" sz="1400" dirty="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английского </a:t>
            </a:r>
            <a:r>
              <a:rPr lang="ru" sz="1400" dirty="0" smtClean="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языка</a:t>
            </a:r>
            <a:br>
              <a:rPr lang="ru" sz="1400" dirty="0" smtClean="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400" dirty="0" smtClean="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МАОУ «Лицей № 28»</a:t>
            </a:r>
            <a:endParaRPr sz="1400" dirty="0">
              <a:solidFill>
                <a:srgbClr val="07376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i="1" dirty="0">
                <a:solidFill>
                  <a:srgbClr val="20124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</a:t>
            </a:r>
            <a:endParaRPr sz="3600" i="1" dirty="0">
              <a:solidFill>
                <a:srgbClr val="20124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0" y="76875"/>
            <a:ext cx="4613100" cy="50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Скрещенные указательный и средний пальцы (средний сверху, остальные пальцы сжаты в кулак) выражают надежду на успех. </a:t>
            </a: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Утереть лоб тыльной стороной ладони — знак того, что окончилось какое-то неприятное, нелегкое дело</a:t>
            </a: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5" name="Google Shape;11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4900" y="76875"/>
            <a:ext cx="2775500" cy="253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2"/>
          <p:cNvPicPr preferRelativeResize="0"/>
          <p:nvPr/>
        </p:nvPicPr>
        <p:blipFill rotWithShape="1">
          <a:blip r:embed="rId4">
            <a:alphaModFix/>
          </a:blip>
          <a:srcRect l="1418" t="1755" r="1428" b="25707"/>
          <a:stretch/>
        </p:blipFill>
        <p:spPr>
          <a:xfrm>
            <a:off x="5404900" y="2785150"/>
            <a:ext cx="2829325" cy="228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>
            <a:spLocks noGrp="1"/>
          </p:cNvSpPr>
          <p:nvPr>
            <p:ph type="title"/>
          </p:nvPr>
        </p:nvSpPr>
        <p:spPr>
          <a:xfrm>
            <a:off x="0" y="76875"/>
            <a:ext cx="4613100" cy="50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Русские жесты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грозящий палец или покачивание перед носом указательным пальцем- американец не понимает этот жест.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сыт по горло - воспринимается в англоязычных странах как угроза.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2" name="Google Shape;122;p23"/>
          <p:cNvPicPr preferRelativeResize="0"/>
          <p:nvPr/>
        </p:nvPicPr>
        <p:blipFill rotWithShape="1">
          <a:blip r:embed="rId3">
            <a:alphaModFix/>
          </a:blip>
          <a:srcRect l="4168" t="42755" b="9817"/>
          <a:stretch/>
        </p:blipFill>
        <p:spPr>
          <a:xfrm>
            <a:off x="5162000" y="561250"/>
            <a:ext cx="3341300" cy="197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5000" y="2813925"/>
            <a:ext cx="3298301" cy="216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>
            <a:spLocks noGrp="1"/>
          </p:cNvSpPr>
          <p:nvPr>
            <p:ph type="title"/>
          </p:nvPr>
        </p:nvSpPr>
        <p:spPr>
          <a:xfrm>
            <a:off x="0" y="76875"/>
            <a:ext cx="4613100" cy="50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Одинаковые жесты в России и англоязычных странах.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палец у виска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фига (дуля) 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9" name="Google Shape;12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5500" y="152400"/>
            <a:ext cx="4226099" cy="2010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5500" y="2315216"/>
            <a:ext cx="4226101" cy="2371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>
            <a:spLocks noGrp="1"/>
          </p:cNvSpPr>
          <p:nvPr>
            <p:ph type="title"/>
          </p:nvPr>
        </p:nvSpPr>
        <p:spPr>
          <a:xfrm>
            <a:off x="238600" y="-129500"/>
            <a:ext cx="8529000" cy="5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8288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	</a:t>
            </a: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Результаты опроса</a:t>
            </a:r>
            <a:r>
              <a:rPr lang="ru" sz="3000"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6" name="Google Shape;136;p25"/>
          <p:cNvSpPr txBox="1">
            <a:spLocks noGrp="1"/>
          </p:cNvSpPr>
          <p:nvPr>
            <p:ph type="body" idx="1"/>
          </p:nvPr>
        </p:nvSpPr>
        <p:spPr>
          <a:xfrm>
            <a:off x="-28775" y="1050300"/>
            <a:ext cx="8228100" cy="385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r>
              <a:rPr lang="ru" sz="1400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94%  «О.К.», «все хорошо»  6 % «круг». </a:t>
            </a:r>
            <a:endParaRPr sz="1400"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40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</a:t>
            </a:r>
            <a:r>
              <a:rPr lang="ru" sz="1400" b="1">
                <a:solidFill>
                  <a:srgbClr val="0B5394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" sz="1400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73%  «здорово»,- «классно»; 27%  при голосовании (автостоп).</a:t>
            </a:r>
            <a:endParaRPr sz="1400"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</a:t>
            </a:r>
            <a:r>
              <a:rPr lang="ru" sz="1400" b="1">
                <a:solidFill>
                  <a:srgbClr val="0B539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400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50% «победа»,  27% «два», 13% «все хорошо»,10%  «мир» </a:t>
            </a:r>
            <a:endParaRPr sz="1400"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40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ru" sz="14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" sz="1400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66% «победа» ,20 % «рога», 10 % «замолчи», 4% не понимают значения жеста</a:t>
            </a:r>
            <a:endParaRPr sz="1400"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40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37" name="Google Shape;13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758" y="971150"/>
            <a:ext cx="614593" cy="59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8875" y="1862925"/>
            <a:ext cx="635474" cy="635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5"/>
          <p:cNvPicPr preferRelativeResize="0"/>
          <p:nvPr/>
        </p:nvPicPr>
        <p:blipFill rotWithShape="1">
          <a:blip r:embed="rId5">
            <a:alphaModFix/>
          </a:blip>
          <a:srcRect l="1579" r="-1579" b="29248"/>
          <a:stretch/>
        </p:blipFill>
        <p:spPr>
          <a:xfrm flipH="1">
            <a:off x="326125" y="2796775"/>
            <a:ext cx="680975" cy="63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6585" y="3651500"/>
            <a:ext cx="700055" cy="677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 txBox="1">
            <a:spLocks noGrp="1"/>
          </p:cNvSpPr>
          <p:nvPr>
            <p:ph type="title"/>
          </p:nvPr>
        </p:nvSpPr>
        <p:spPr>
          <a:xfrm>
            <a:off x="311700" y="65375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Особенности невербального общения 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России и англоязычных странах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6" name="Google Shape;146;p26"/>
          <p:cNvSpPr txBox="1">
            <a:spLocks noGrp="1"/>
          </p:cNvSpPr>
          <p:nvPr>
            <p:ph type="body" idx="1"/>
          </p:nvPr>
        </p:nvSpPr>
        <p:spPr>
          <a:xfrm>
            <a:off x="311700" y="939175"/>
            <a:ext cx="3999900" cy="40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" b="1" u="sng">
                <a:solidFill>
                  <a:srgbClr val="0B5394"/>
                </a:solidFill>
              </a:rPr>
              <a:t>Английский стиль коммуникации</a:t>
            </a:r>
            <a:endParaRPr b="1" u="sng">
              <a:solidFill>
                <a:srgbClr val="0B539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значительная пространственная дистанция;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бережное отношение к незыблемости личного пространства каждого из участников коммуникативного акта, его автономии, недопустимость его нарушения;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практически полное отсутствие тактильной коммуникации;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ограниченное и сдержанное использование мимики и жестов;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сдержанность в проявлении эмоций;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социальная улыбчивость.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47" name="Google Shape;147;p26"/>
          <p:cNvSpPr txBox="1">
            <a:spLocks noGrp="1"/>
          </p:cNvSpPr>
          <p:nvPr>
            <p:ph type="body" idx="2"/>
          </p:nvPr>
        </p:nvSpPr>
        <p:spPr>
          <a:xfrm>
            <a:off x="4832400" y="968525"/>
            <a:ext cx="39999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u="sng">
                <a:solidFill>
                  <a:srgbClr val="0B5394"/>
                </a:solidFill>
              </a:rPr>
              <a:t>Русский стиль коммуникации</a:t>
            </a:r>
            <a:endParaRPr b="1" u="sng">
              <a:solidFill>
                <a:srgbClr val="0B5394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достаточно близкая дистанция общения;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незначительное личное пространство и допустимость его нарушения;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использование тактильной коммуникации;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более активная жестикуляция;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более интенсивная и выразительная мимика;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открытое проявление эмоций;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бытовая неулыбчивость.</a:t>
            </a:r>
            <a:endParaRPr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Основные правила для успешной коммуникации. 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1"/>
          </p:nvPr>
        </p:nvSpPr>
        <p:spPr>
          <a:xfrm>
            <a:off x="276900" y="726400"/>
            <a:ext cx="8555400" cy="42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Соблюдайте дистанцию: не приближайтесь близко к собеседнику.</a:t>
            </a:r>
            <a:endParaRPr sz="1400"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Будьте внимательны не только к тем, кто находится в непосредственной близости, но и дальше, т. е., расширяйте радиус, при котором следует обращать внимание на окружающих.</a:t>
            </a:r>
            <a:endParaRPr sz="1400"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Будьте сдержанны в поведении.</a:t>
            </a:r>
            <a:endParaRPr sz="1400"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Ограничивайте жестикуляцию.</a:t>
            </a:r>
            <a:endParaRPr sz="1400"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Избегайте тактильных контактов.</a:t>
            </a:r>
            <a:endParaRPr sz="1400"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Не протягивайте руку для пожатия при каждой встрече.</a:t>
            </a:r>
            <a:endParaRPr sz="1400"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Контролируйте эмоции.</a:t>
            </a:r>
            <a:endParaRPr sz="1400"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Не перебивайте собеседника.</a:t>
            </a:r>
            <a:endParaRPr sz="1400"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Соблюдайте поочередность реплик.</a:t>
            </a:r>
            <a:endParaRPr sz="1400" b="1" i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1600"/>
              </a:spcAft>
              <a:buNone/>
            </a:pPr>
            <a:r>
              <a:rPr lang="ru" sz="1400" b="1" i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Демонстрируйте хорошее настроение – улыбайтесь!</a:t>
            </a:r>
            <a:endParaRPr b="1" i="1">
              <a:solidFill>
                <a:srgbClr val="0B5394"/>
              </a:solidFill>
            </a:endParaRPr>
          </a:p>
        </p:txBody>
      </p:sp>
      <p:pic>
        <p:nvPicPr>
          <p:cNvPr id="154" name="Google Shape;15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58775" y="2457164"/>
            <a:ext cx="3505875" cy="23339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186250" y="143275"/>
            <a:ext cx="8646000" cy="442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endParaRPr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b="1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b="1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Современного человека невозможно представить вне общества. </a:t>
            </a:r>
            <a:endParaRPr b="1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Любой человек стремится наладить отношения с окружающими, налаживает коммуникацию. Коммуникация - это передача информации от человека к человеку, вербальное и невербальное общение.</a:t>
            </a:r>
            <a:endParaRPr b="1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6775" y="0"/>
            <a:ext cx="6090450" cy="3656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405225" y="292850"/>
            <a:ext cx="8520600" cy="4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Цель работы:  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501075" y="892025"/>
            <a:ext cx="8328900" cy="390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Проанализировать и сравнить невербальные способы общения в русской культуре и в культуре англоязычных стран.</a:t>
            </a:r>
            <a:endParaRPr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Задачи: </a:t>
            </a:r>
            <a:endParaRPr sz="2400"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B5394"/>
              </a:buClr>
              <a:buSzPts val="1800"/>
              <a:buChar char="●"/>
            </a:pPr>
            <a:r>
              <a:rPr lang="ru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Изучить средства невербальной коммуникации как часть культуры и менталитета    британцев и американцев.</a:t>
            </a:r>
            <a:endParaRPr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Char char="●"/>
            </a:pPr>
            <a:r>
              <a:rPr lang="ru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Создать памятку основных правил для успешного общения с иностранцами.</a:t>
            </a:r>
            <a:endParaRPr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Char char="●"/>
            </a:pPr>
            <a:r>
              <a:rPr lang="ru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Создать мини-словарь распространённых жестов.</a:t>
            </a:r>
            <a:endParaRPr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1600"/>
              </a:spcAft>
              <a:buNone/>
            </a:pPr>
            <a:endParaRPr sz="24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title"/>
          </p:nvPr>
        </p:nvSpPr>
        <p:spPr>
          <a:xfrm>
            <a:off x="545875" y="246025"/>
            <a:ext cx="7434300" cy="43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Средства невербальной коммуникации: 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Times New Roman"/>
              <a:buChar char="●"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мимика 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Times New Roman"/>
              <a:buChar char="●"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жесты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Times New Roman"/>
              <a:buChar char="●"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позы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Times New Roman"/>
              <a:buChar char="●"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телодвижения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Times New Roman"/>
              <a:buChar char="●"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использование пространства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Times New Roman"/>
              <a:buChar char="●"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дистанция при разговоре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Times New Roman"/>
              <a:buChar char="●"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улыбка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Times New Roman"/>
              <a:buChar char="●"/>
            </a:pPr>
            <a:r>
              <a:rPr lang="ru" sz="24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взгляд</a:t>
            </a:r>
            <a:endParaRPr sz="24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-822650" y="1030250"/>
            <a:ext cx="44286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5" name="Google Shape;75;p16"/>
          <p:cNvCxnSpPr/>
          <p:nvPr/>
        </p:nvCxnSpPr>
        <p:spPr>
          <a:xfrm rot="10800000">
            <a:off x="1468350" y="522800"/>
            <a:ext cx="7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>
            <a:spLocks noGrp="1"/>
          </p:cNvSpPr>
          <p:nvPr>
            <p:ph type="subTitle" idx="1"/>
          </p:nvPr>
        </p:nvSpPr>
        <p:spPr>
          <a:xfrm>
            <a:off x="222950" y="415175"/>
            <a:ext cx="3282900" cy="377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Личное пространство</a:t>
            </a:r>
            <a:endParaRPr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Privacy- зона личной</a:t>
            </a:r>
            <a:r>
              <a:rPr lang="ru" b="1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автономии англичан. Они предпочитают стоять, сидеть, общаться на значительном расстоянии друг от друга.</a:t>
            </a:r>
            <a:endParaRPr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b="1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 русских, по сравнению с англичанами, личное пространство является минимальным и едва выходит за пределы тела.</a:t>
            </a:r>
            <a:endParaRPr b="1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b="1"/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5875" y="0"/>
            <a:ext cx="56381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0" y="304725"/>
            <a:ext cx="4613100" cy="483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Визуальный контакт в англоязычных странах :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прямой взгляд - внимание, заинтересованность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подмигивание - тебя слышат и понимают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7" name="Google Shape;8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3100" y="984100"/>
            <a:ext cx="2926875" cy="159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6325" y="3473575"/>
            <a:ext cx="3023425" cy="147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>
            <a:spLocks noGrp="1"/>
          </p:cNvSpPr>
          <p:nvPr>
            <p:ph type="title"/>
          </p:nvPr>
        </p:nvSpPr>
        <p:spPr>
          <a:xfrm>
            <a:off x="0" y="304725"/>
            <a:ext cx="4613100" cy="483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англоязычных странах :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рукопожатие только при знакомстве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улыбка - обязательный элемент общения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4" name="Google Shape;9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9825" y="304725"/>
            <a:ext cx="3429000" cy="2049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9"/>
          <p:cNvPicPr preferRelativeResize="0"/>
          <p:nvPr/>
        </p:nvPicPr>
        <p:blipFill rotWithShape="1">
          <a:blip r:embed="rId4">
            <a:alphaModFix/>
          </a:blip>
          <a:srcRect b="13621"/>
          <a:stretch/>
        </p:blipFill>
        <p:spPr>
          <a:xfrm>
            <a:off x="4789825" y="2990775"/>
            <a:ext cx="3510274" cy="184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>
            <a:spLocks noGrp="1"/>
          </p:cNvSpPr>
          <p:nvPr>
            <p:ph type="title"/>
          </p:nvPr>
        </p:nvSpPr>
        <p:spPr>
          <a:xfrm>
            <a:off x="0" y="76875"/>
            <a:ext cx="4613100" cy="50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Язык жестов (body language) в англоязычных странах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     Указательный и средний пальцы образуют латинскую букву “V” (начальная буква “V” —Victory, победа). 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Если рука повернута тыльной стороной к говорящему (ладонью к себе) , то в Америке этот жест означает победу или то, что какое-то дело, мероприятие прошло успешно.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Если рука повернута ладонью к                    говорящему, знак означает “замолчи”</a:t>
            </a:r>
            <a:endParaRPr sz="18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 rotWithShape="1">
          <a:blip r:embed="rId3">
            <a:alphaModFix/>
          </a:blip>
          <a:srcRect l="1579" r="-1579" b="29248"/>
          <a:stretch/>
        </p:blipFill>
        <p:spPr>
          <a:xfrm>
            <a:off x="4956475" y="1883650"/>
            <a:ext cx="2152575" cy="137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6475" y="3301250"/>
            <a:ext cx="2152575" cy="141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>
            <a:spLocks noGrp="1"/>
          </p:cNvSpPr>
          <p:nvPr>
            <p:ph type="title"/>
          </p:nvPr>
        </p:nvSpPr>
        <p:spPr>
          <a:xfrm>
            <a:off x="0" y="76875"/>
            <a:ext cx="4613100" cy="50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18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Указательный и большой палец соединены в кольцо -</a:t>
            </a: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«Ok или все в полном порядке, все хорошо!»</a:t>
            </a: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B539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Аналогией этому жесту может служить русский жест: «Во!»</a:t>
            </a:r>
            <a:endParaRPr sz="1800">
              <a:solidFill>
                <a:srgbClr val="0B539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8" name="Google Shape;10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1675" y="152400"/>
            <a:ext cx="2100200" cy="2027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0125" y="2690950"/>
            <a:ext cx="2100201" cy="19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658</Words>
  <Application>Microsoft Office PowerPoint</Application>
  <PresentationFormat>Экран (16:9)</PresentationFormat>
  <Paragraphs>197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Times New Roman</vt:lpstr>
      <vt:lpstr>Source Code Pro</vt:lpstr>
      <vt:lpstr>Amatic SC</vt:lpstr>
      <vt:lpstr>Beach Day</vt:lpstr>
      <vt:lpstr>   Особенности невербального общения в России и англоязычных странах                                                           Выполнила:Ермилова Н.В., учитель английского языка МАОУ «Лицей № 28»                                          </vt:lpstr>
      <vt:lpstr>Презентация PowerPoint</vt:lpstr>
      <vt:lpstr> Цель работы:  </vt:lpstr>
      <vt:lpstr>Средства невербальной коммуникации:   мимика  жесты позы телодвижения использование пространства дистанция при разговоре  улыбка взгляд</vt:lpstr>
      <vt:lpstr>Презентация PowerPoint</vt:lpstr>
      <vt:lpstr>Визуальный контакт в англоязычных странах :  прямой взгляд - внимание, заинтересованность      подмигивание - тебя слышат и понимают   </vt:lpstr>
      <vt:lpstr>В англоязычных странах :  рукопожатие только при знакомстве        улыбка - обязательный элемент общения   </vt:lpstr>
      <vt:lpstr>Язык жестов (body language) в англоязычных странах  1.      Указательный и средний пальцы образуют латинскую букву “V” (начальная буква “V” —Victory, победа).  Если рука повернута тыльной стороной к говорящему (ладонью к себе) , то в Америке этот жест означает победу или то, что какое-то дело, мероприятие прошло успешно. Если рука повернута ладонью к                    говорящему, знак означает “замолчи”    </vt:lpstr>
      <vt:lpstr>                       Указательный и большой палец соединены в кольцо -  «Ok или все в полном порядке, все хорошо!»    Аналогией этому жесту может служить русский жест: «Во!»      </vt:lpstr>
      <vt:lpstr> Скрещенные указательный и средний пальцы (средний сверху, остальные пальцы сжаты в кулак) выражают надежду на успех.         Утереть лоб тыльной стороной ладони — знак того, что окончилось какое-то неприятное, нелегкое дело          </vt:lpstr>
      <vt:lpstr>Русские жесты  грозящий палец или покачивание перед носом указательным пальцем- американец не понимает этот жест.        сыт по горло - воспринимается в англоязычных странах как угроза.                  </vt:lpstr>
      <vt:lpstr>Одинаковые жесты в России и англоязычных странах.  палец у виска        фига (дуля)                   </vt:lpstr>
      <vt:lpstr> Результаты опроса </vt:lpstr>
      <vt:lpstr>Особенности невербального общения  в России и англоязычных странах</vt:lpstr>
      <vt:lpstr>Основные правила для успешной коммуникации.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Особенности невербального общения в России и англоязычных странах                                                           Выполнила:Ермилова Н.В., учитель английского языка МАОУ «Лицей № 28»                                          </dc:title>
  <cp:lastModifiedBy>Лицей</cp:lastModifiedBy>
  <cp:revision>1</cp:revision>
  <dcterms:modified xsi:type="dcterms:W3CDTF">2022-11-01T15:04:21Z</dcterms:modified>
</cp:coreProperties>
</file>