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70" r:id="rId13"/>
    <p:sldId id="268" r:id="rId14"/>
    <p:sldId id="271" r:id="rId15"/>
    <p:sldId id="272" r:id="rId16"/>
    <p:sldId id="273" r:id="rId17"/>
    <p:sldId id="274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08" autoAdjust="0"/>
  </p:normalViewPr>
  <p:slideViewPr>
    <p:cSldViewPr showGuides="1">
      <p:cViewPr varScale="1">
        <p:scale>
          <a:sx n="53" d="100"/>
          <a:sy n="53" d="100"/>
        </p:scale>
        <p:origin x="835" y="4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752F3-096F-44CC-B0CB-451691956BEF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7BEB4-01CE-4DBB-BB37-BCB32F11B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15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2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7BEB4-01CE-4DBB-BB37-BCB32F11B7D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1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80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32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0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796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596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13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88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8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79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C7ACE-1B27-4512-B361-16F46DD72DFC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664E6-3F55-4FF6-B700-1C1EF36E8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tmp"/><Relationship Id="rId4" Type="http://schemas.openxmlformats.org/officeDocument/2006/relationships/image" Target="../media/image33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tmp"/><Relationship Id="rId4" Type="http://schemas.openxmlformats.org/officeDocument/2006/relationships/image" Target="../media/image35.tm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tmp"/><Relationship Id="rId4" Type="http://schemas.openxmlformats.org/officeDocument/2006/relationships/image" Target="../media/image43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mp"/><Relationship Id="rId7" Type="http://schemas.openxmlformats.org/officeDocument/2006/relationships/image" Target="../media/image5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tmp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mp"/><Relationship Id="rId5" Type="http://schemas.openxmlformats.org/officeDocument/2006/relationships/image" Target="../media/image4.tmp"/><Relationship Id="rId4" Type="http://schemas.openxmlformats.org/officeDocument/2006/relationships/image" Target="../media/image3.tm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tmp"/><Relationship Id="rId4" Type="http://schemas.openxmlformats.org/officeDocument/2006/relationships/image" Target="../media/image20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3552" y="908720"/>
            <a:ext cx="8064896" cy="4536504"/>
          </a:xfr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Промышленное, сельскохозяйственное, растительное и вторичное сырьё, полуфабрикаты.</a:t>
            </a:r>
          </a:p>
        </p:txBody>
      </p:sp>
    </p:spTree>
    <p:extLst>
      <p:ext uri="{BB962C8B-B14F-4D97-AF65-F5344CB8AC3E}">
        <p14:creationId xmlns:p14="http://schemas.microsoft.com/office/powerpoint/2010/main" val="397967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7608" y="332656"/>
            <a:ext cx="7056784" cy="151216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  животного происхождения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711624" y="1988842"/>
            <a:ext cx="6768752" cy="64807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/>
              <a:t>Мясо, рыба, молоко, кожа, шерсть.</a:t>
            </a: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640" y="3274286"/>
            <a:ext cx="2746176" cy="2640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171622"/>
            <a:ext cx="2833163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585" y="2798072"/>
            <a:ext cx="2781941" cy="174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74" y="4797152"/>
            <a:ext cx="2830160" cy="1766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763665" y="3429000"/>
            <a:ext cx="131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Кожа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61424" y="5495900"/>
            <a:ext cx="131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Шерсть</a:t>
            </a:r>
          </a:p>
        </p:txBody>
      </p:sp>
    </p:spTree>
    <p:extLst>
      <p:ext uri="{BB962C8B-B14F-4D97-AF65-F5344CB8AC3E}">
        <p14:creationId xmlns:p14="http://schemas.microsoft.com/office/powerpoint/2010/main" val="273505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3552" y="332656"/>
            <a:ext cx="7992888" cy="151216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Особенность </a:t>
            </a: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сельскохозяйственного сырья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026176" y="1954364"/>
            <a:ext cx="8102272" cy="9705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2800" b="1" dirty="0"/>
              <a:t>в том, что их не добывают, как многие виды промышленного сырья, а </a:t>
            </a:r>
            <a:r>
              <a:rPr lang="ru-RU" sz="3200" b="1" dirty="0"/>
              <a:t>производят</a:t>
            </a:r>
            <a:r>
              <a:rPr lang="ru-RU" sz="2800" b="1" dirty="0"/>
              <a:t>.  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494" y="3557652"/>
            <a:ext cx="4008038" cy="2679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153874" y="3085068"/>
            <a:ext cx="3767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Например, чтобы получить муку: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71880" y="3410700"/>
            <a:ext cx="4536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1 </a:t>
            </a:r>
            <a:r>
              <a:rPr lang="ru-RU" b="1" dirty="0"/>
              <a:t> Вспахать поле.</a:t>
            </a:r>
          </a:p>
          <a:p>
            <a:r>
              <a:rPr lang="ru-RU" sz="1600" b="1" dirty="0"/>
              <a:t>2</a:t>
            </a:r>
            <a:r>
              <a:rPr lang="ru-RU" b="1" dirty="0"/>
              <a:t>  Посеять семена.</a:t>
            </a:r>
          </a:p>
          <a:p>
            <a:r>
              <a:rPr lang="ru-RU" sz="1600" b="1" dirty="0"/>
              <a:t>3</a:t>
            </a:r>
            <a:r>
              <a:rPr lang="ru-RU" b="1" dirty="0"/>
              <a:t>  Вырастить растения.</a:t>
            </a:r>
          </a:p>
          <a:p>
            <a:r>
              <a:rPr lang="ru-RU" sz="1600" b="1" dirty="0"/>
              <a:t>4</a:t>
            </a:r>
            <a:r>
              <a:rPr lang="ru-RU" b="1" dirty="0"/>
              <a:t>  Скосить.</a:t>
            </a:r>
          </a:p>
          <a:p>
            <a:r>
              <a:rPr lang="ru-RU" sz="1600" b="1" dirty="0"/>
              <a:t>5</a:t>
            </a:r>
            <a:r>
              <a:rPr lang="ru-RU" b="1" dirty="0"/>
              <a:t>  Обмолотить.</a:t>
            </a:r>
          </a:p>
          <a:p>
            <a:r>
              <a:rPr lang="ru-RU" sz="1600" b="1" dirty="0"/>
              <a:t>6</a:t>
            </a:r>
            <a:r>
              <a:rPr lang="ru-RU" b="1" dirty="0"/>
              <a:t>  Отвезти зерно на элеватор.</a:t>
            </a:r>
          </a:p>
          <a:p>
            <a:r>
              <a:rPr lang="ru-RU" sz="1600" b="1" dirty="0"/>
              <a:t>7</a:t>
            </a:r>
            <a:r>
              <a:rPr lang="ru-RU" b="1" dirty="0"/>
              <a:t>  Высушить.</a:t>
            </a:r>
          </a:p>
          <a:p>
            <a:r>
              <a:rPr lang="ru-RU" sz="1600" b="1" dirty="0"/>
              <a:t>8</a:t>
            </a:r>
            <a:r>
              <a:rPr lang="ru-RU" b="1" dirty="0"/>
              <a:t>  Направить зерно на мукомольный комбинат.</a:t>
            </a:r>
          </a:p>
        </p:txBody>
      </p:sp>
    </p:spTree>
    <p:extLst>
      <p:ext uri="{BB962C8B-B14F-4D97-AF65-F5344CB8AC3E}">
        <p14:creationId xmlns:p14="http://schemas.microsoft.com/office/powerpoint/2010/main" val="4849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5520" y="332656"/>
            <a:ext cx="8640960" cy="1008112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Профессии и производство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071664" y="1469072"/>
            <a:ext cx="6048672" cy="12398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Заготовитель </a:t>
            </a:r>
          </a:p>
          <a:p>
            <a:pPr>
              <a:lnSpc>
                <a:spcPts val="3500"/>
              </a:lnSpc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продуктов и сырья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302560" y="2852936"/>
            <a:ext cx="7560840" cy="1008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7675">
              <a:lnSpc>
                <a:spcPts val="3000"/>
              </a:lnSpc>
            </a:pPr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Занимается производством и первичной обработкой продукции растениеводства,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4005065"/>
            <a:ext cx="4059059" cy="2640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4005064"/>
            <a:ext cx="3949338" cy="2640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323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5520" y="332656"/>
            <a:ext cx="8640960" cy="86409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3500"/>
              </a:lnSpc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Заготовитель продуктов и сырья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315580" y="1340768"/>
            <a:ext cx="7560840" cy="1008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7675">
              <a:lnSpc>
                <a:spcPts val="3000"/>
              </a:lnSpc>
            </a:pPr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Занимается производством и первичной обработкой продукции животноводства,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068960"/>
            <a:ext cx="4176464" cy="2953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9" y="3036848"/>
            <a:ext cx="4332831" cy="2985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049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5520" y="332656"/>
            <a:ext cx="8640960" cy="86409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3500"/>
              </a:lnSpc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Заготовитель продуктов и сырья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35560" y="1340768"/>
            <a:ext cx="7920880" cy="1008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7675">
              <a:lnSpc>
                <a:spcPts val="3000"/>
              </a:lnSpc>
            </a:pPr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Занимается хранением, переработкой, предпродажной подготовкой и реализацией.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872" y="2503553"/>
            <a:ext cx="2675662" cy="1992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74" y="2492896"/>
            <a:ext cx="2843986" cy="1992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872" y="4722122"/>
            <a:ext cx="2760310" cy="1953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928" y="4592590"/>
            <a:ext cx="2863344" cy="2058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74" y="4653136"/>
            <a:ext cx="2844958" cy="202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872" y="2671243"/>
            <a:ext cx="2854238" cy="1636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104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5520" y="3356992"/>
            <a:ext cx="8640960" cy="331236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47675">
              <a:lnSpc>
                <a:spcPts val="3000"/>
              </a:lnSpc>
              <a:spcBef>
                <a:spcPts val="0"/>
              </a:spcBef>
            </a:pPr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Заготовитель должен знать  правила закупки продуктов и сырья, определять их качественные признаки, заниматься сбором и сдачей вторичного сырья организациям,  соблюдать правила, порядок и сдачи дикорастущего лекарственно-растительного сырья и пищевых отходов, правила и нормы охраны труда, производственной  санитарии и противопожарной защиты.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84555"/>
            <a:ext cx="4230948" cy="2808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5" y="373651"/>
            <a:ext cx="3991283" cy="2808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766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 стрелкой 24"/>
          <p:cNvCxnSpPr>
            <a:stCxn id="23" idx="3"/>
          </p:cNvCxnSpPr>
          <p:nvPr/>
        </p:nvCxnSpPr>
        <p:spPr>
          <a:xfrm flipV="1">
            <a:off x="5275334" y="3948863"/>
            <a:ext cx="1684763" cy="1290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5800" y="332656"/>
            <a:ext cx="3600400" cy="936104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76004" y="2060848"/>
            <a:ext cx="3631964" cy="792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Первичное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34720" y="2062376"/>
            <a:ext cx="3631964" cy="790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Вторичное</a:t>
            </a:r>
          </a:p>
        </p:txBody>
      </p: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 flipH="1">
            <a:off x="4871864" y="1268760"/>
            <a:ext cx="1224136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>
            <a:off x="6096000" y="1268760"/>
            <a:ext cx="1080120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887" y="3074909"/>
            <a:ext cx="2511446" cy="177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Box 23"/>
          <p:cNvSpPr txBox="1"/>
          <p:nvPr/>
        </p:nvSpPr>
        <p:spPr>
          <a:xfrm>
            <a:off x="4367808" y="4393282"/>
            <a:ext cx="79208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РУДА</a:t>
            </a:r>
          </a:p>
        </p:txBody>
      </p:sp>
      <p:pic>
        <p:nvPicPr>
          <p:cNvPr id="27" name="Рисунок 26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3" y="3097867"/>
            <a:ext cx="2483309" cy="1744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328249" y="4401839"/>
            <a:ext cx="1113375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МЕТАЛЛ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5489546" y="5836569"/>
            <a:ext cx="1488205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316" y="5013177"/>
            <a:ext cx="2415280" cy="1611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290" y="5013177"/>
            <a:ext cx="2928643" cy="1646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2632374" y="6237312"/>
            <a:ext cx="151216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ЦЕЛЛЮЛОЗА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50090" y="6165790"/>
            <a:ext cx="1520265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МАКУЛАТУРА</a:t>
            </a:r>
          </a:p>
        </p:txBody>
      </p:sp>
    </p:spTree>
    <p:extLst>
      <p:ext uri="{BB962C8B-B14F-4D97-AF65-F5344CB8AC3E}">
        <p14:creationId xmlns:p14="http://schemas.microsoft.com/office/powerpoint/2010/main" val="135077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5680" y="332656"/>
            <a:ext cx="5760640" cy="936104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Полуфабрикат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901652" y="1412777"/>
            <a:ext cx="8352928" cy="13681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8163">
              <a:lnSpc>
                <a:spcPts val="3000"/>
              </a:lnSpc>
            </a:pPr>
            <a:r>
              <a:rPr lang="ru-RU" sz="2800" b="1" dirty="0"/>
              <a:t>Это предмет труда, который уже прошёл определённую переработку, но ещё не готов к окончательному применению или потреблению.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52" y="2962124"/>
            <a:ext cx="3605618" cy="3594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2952971"/>
            <a:ext cx="2232248" cy="1728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3" y="3101225"/>
            <a:ext cx="2159545" cy="1432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771" y="4865550"/>
            <a:ext cx="3176007" cy="1726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5007682"/>
            <a:ext cx="1251868" cy="1195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427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7548" y="2564904"/>
            <a:ext cx="8136904" cy="1008112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0381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3552" y="476672"/>
            <a:ext cx="8064896" cy="5472608"/>
          </a:xfr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— предмет труда, претерпевший незначительное воздействие человека и предназначенный для дальнейшей обработки. Сырьё является в первую очередь продуктом добывающей промышленности и сельского хозяйства.</a:t>
            </a:r>
          </a:p>
        </p:txBody>
      </p:sp>
    </p:spTree>
    <p:extLst>
      <p:ext uri="{BB962C8B-B14F-4D97-AF65-F5344CB8AC3E}">
        <p14:creationId xmlns:p14="http://schemas.microsoft.com/office/powerpoint/2010/main" val="40459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22413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Промышленное сырьё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76004" y="1700808"/>
            <a:ext cx="7848872" cy="72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/>
              <a:t>Сырьё на котором работают фабрики и заводы.</a:t>
            </a: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655210"/>
            <a:ext cx="3271924" cy="1920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5" y="4581128"/>
            <a:ext cx="3558275" cy="1994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9" y="2564905"/>
            <a:ext cx="3398119" cy="1803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959" y="2527061"/>
            <a:ext cx="3031037" cy="1803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799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22413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Промышленное сырьё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76004" y="2132856"/>
            <a:ext cx="3631964" cy="1008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Натуральное </a:t>
            </a:r>
          </a:p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334720" y="2134384"/>
            <a:ext cx="3631964" cy="1008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Искусственное</a:t>
            </a:r>
          </a:p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4871864" y="1556792"/>
            <a:ext cx="1224136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096000" y="1575380"/>
            <a:ext cx="1152129" cy="4854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3" y="5010939"/>
            <a:ext cx="2016223" cy="1297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535556"/>
            <a:ext cx="2016224" cy="1261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Angelika\Desktop\фыа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320649"/>
            <a:ext cx="2031206" cy="3380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Angelika\Desktop\топ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4" y="3675547"/>
            <a:ext cx="2046126" cy="2419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Рисунок 19" descr="Вырезка экрана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5" y="5019466"/>
            <a:ext cx="1992315" cy="1217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 descr="Вырезка экрана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713" y="3535555"/>
            <a:ext cx="2006626" cy="1300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1703512" y="328498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Глина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63752" y="442782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Вода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63752" y="573325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Песок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46552" y="4427820"/>
            <a:ext cx="961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Каучук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2727" y="5232575"/>
            <a:ext cx="961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Цемент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62442" y="3675547"/>
            <a:ext cx="139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Полиэтилен</a:t>
            </a:r>
          </a:p>
        </p:txBody>
      </p:sp>
    </p:spTree>
    <p:extLst>
      <p:ext uri="{BB962C8B-B14F-4D97-AF65-F5344CB8AC3E}">
        <p14:creationId xmlns:p14="http://schemas.microsoft.com/office/powerpoint/2010/main" val="311591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22413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Натуральное сырьё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19536" y="1700808"/>
            <a:ext cx="8352928" cy="1800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8163"/>
            <a:r>
              <a:rPr lang="ru-RU" sz="2800" b="1" dirty="0"/>
              <a:t>Материалы и вещества, существующие в природе и добытые человеком для непосредственного потребления или последующей переработки.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221" y="3736955"/>
            <a:ext cx="3279872" cy="1846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869161"/>
            <a:ext cx="2808312" cy="1676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3717032"/>
            <a:ext cx="2773571" cy="1842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904729" y="5190172"/>
            <a:ext cx="131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Уголь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7648" y="6176791"/>
            <a:ext cx="94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Газ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73952" y="3861048"/>
            <a:ext cx="94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Нефть</a:t>
            </a:r>
          </a:p>
        </p:txBody>
      </p:sp>
    </p:spTree>
    <p:extLst>
      <p:ext uri="{BB962C8B-B14F-4D97-AF65-F5344CB8AC3E}">
        <p14:creationId xmlns:p14="http://schemas.microsoft.com/office/powerpoint/2010/main" val="30657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26" y="3656084"/>
            <a:ext cx="2790991" cy="2333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407" y="4653136"/>
            <a:ext cx="2715398" cy="1987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008112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Искусственное сырьё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19536" y="1484785"/>
            <a:ext cx="8352928" cy="14401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8163"/>
            <a:r>
              <a:rPr lang="ru-RU" sz="2800" b="1" dirty="0"/>
              <a:t>Искусственные материалы делают на основе природных компонентов, прошедших специальную техническую обработку.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75521" y="5589240"/>
            <a:ext cx="197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Заменитель кожи</a:t>
            </a: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1" y="3833074"/>
            <a:ext cx="2989989" cy="1987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4677544" y="6271444"/>
            <a:ext cx="241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Синтетическая смола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4353" y="3851756"/>
            <a:ext cx="197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Пластмасс</a:t>
            </a:r>
          </a:p>
        </p:txBody>
      </p:sp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332" y="3068960"/>
            <a:ext cx="2394310" cy="138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207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51216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Сельскохозяйственное сырьё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5640" y="1988840"/>
            <a:ext cx="6408712" cy="8640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500"/>
              </a:lnSpc>
            </a:pPr>
            <a:r>
              <a:rPr lang="ru-RU" sz="2800" b="1" dirty="0"/>
              <a:t>Сырые материалы лесной, рыбной промышленности и заготовок.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3" y="5200600"/>
            <a:ext cx="3699019" cy="1466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973" y="3076441"/>
            <a:ext cx="2974176" cy="1852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4756648"/>
            <a:ext cx="3168352" cy="1912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766" y="2939444"/>
            <a:ext cx="2474883" cy="1641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28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51216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Сельскохозяйственное сырьё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76004" y="2420888"/>
            <a:ext cx="3631964" cy="12961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Растительное</a:t>
            </a:r>
          </a:p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34720" y="2422416"/>
            <a:ext cx="3631964" cy="12946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Сырьё</a:t>
            </a:r>
          </a:p>
          <a:p>
            <a:pPr>
              <a:lnSpc>
                <a:spcPts val="3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животного происхождения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871864" y="1844824"/>
            <a:ext cx="1224136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96000" y="1863412"/>
            <a:ext cx="1152129" cy="4854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29" y="4005063"/>
            <a:ext cx="3619871" cy="2430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58" y="4104448"/>
            <a:ext cx="3967998" cy="2231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783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1564" y="332656"/>
            <a:ext cx="7848872" cy="108012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900"/>
              </a:lnSpc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Растительное сырьё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919536" y="1556793"/>
            <a:ext cx="8352928" cy="12961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8163">
              <a:lnSpc>
                <a:spcPts val="3000"/>
              </a:lnSpc>
            </a:pPr>
            <a:r>
              <a:rPr lang="ru-RU" sz="2800" b="1" dirty="0"/>
              <a:t>Зерновые и технические культуры, древесина, дикорастущие пищевые, кормовые и лекарственные растения.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944" y="3131804"/>
            <a:ext cx="2316649" cy="1521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3324200"/>
            <a:ext cx="457266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4814056"/>
            <a:ext cx="2825397" cy="1855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725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339</Words>
  <Application>Microsoft Office PowerPoint</Application>
  <PresentationFormat>Широкоэкранный</PresentationFormat>
  <Paragraphs>75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Промышленное, сельскохозяйственное, растительное и вторичное сырьё, полуфабрикаты.</vt:lpstr>
      <vt:lpstr>Сырьё — предмет труда, претерпевший незначительное воздействие человека и предназначенный для дальнейшей обработки. Сырьё является в первую очередь продуктом добывающей промышленности и сельского хозяйства.</vt:lpstr>
      <vt:lpstr>Промышленное сырьё</vt:lpstr>
      <vt:lpstr>Промышленное сырьё</vt:lpstr>
      <vt:lpstr>Натуральное сырьё</vt:lpstr>
      <vt:lpstr>Искусственное сырьё</vt:lpstr>
      <vt:lpstr>Сельскохозяйственное сырьё</vt:lpstr>
      <vt:lpstr>Сельскохозяйственное сырьё</vt:lpstr>
      <vt:lpstr>Растительное сырьё</vt:lpstr>
      <vt:lpstr>Сырьё  животного происхождения</vt:lpstr>
      <vt:lpstr>Особенность сельскохозяйственного сырья</vt:lpstr>
      <vt:lpstr>Профессии и производство</vt:lpstr>
      <vt:lpstr>Заготовитель продуктов и сырья</vt:lpstr>
      <vt:lpstr>Заготовитель продуктов и сырья</vt:lpstr>
      <vt:lpstr>Заготовитель должен знать  правила закупки продуктов и сырья, определять их качественные признаки, заниматься сбором и сдачей вторичного сырья организациям,  соблюдать правила, порядок и сдачи дикорастущего лекарственно-растительного сырья и пищевых отходов, правила и нормы охраны труда, производственной  санитарии и противопожарной защиты.</vt:lpstr>
      <vt:lpstr>Сырьё</vt:lpstr>
      <vt:lpstr>Полуфабрикат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Промышленное, сельскохозяйственное и растительное сырьё.</dc:title>
  <dc:creator>Angelika</dc:creator>
  <cp:lastModifiedBy>user</cp:lastModifiedBy>
  <cp:revision>166</cp:revision>
  <dcterms:created xsi:type="dcterms:W3CDTF">2020-09-26T16:36:36Z</dcterms:created>
  <dcterms:modified xsi:type="dcterms:W3CDTF">2022-01-31T16:09:59Z</dcterms:modified>
</cp:coreProperties>
</file>