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66" r:id="rId3"/>
    <p:sldId id="273" r:id="rId4"/>
    <p:sldId id="294" r:id="rId5"/>
    <p:sldId id="284" r:id="rId6"/>
    <p:sldId id="283" r:id="rId7"/>
    <p:sldId id="295" r:id="rId8"/>
    <p:sldId id="267" r:id="rId9"/>
    <p:sldId id="268" r:id="rId10"/>
    <p:sldId id="261" r:id="rId11"/>
    <p:sldId id="262" r:id="rId12"/>
    <p:sldId id="263" r:id="rId13"/>
    <p:sldId id="259" r:id="rId14"/>
    <p:sldId id="264" r:id="rId15"/>
    <p:sldId id="258" r:id="rId16"/>
    <p:sldId id="257" r:id="rId17"/>
    <p:sldId id="269" r:id="rId18"/>
    <p:sldId id="272" r:id="rId19"/>
    <p:sldId id="271" r:id="rId20"/>
    <p:sldId id="260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9A1CE-7B67-4CAE-A3C7-533E1CC6B9D5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110-742C-4AFA-95E0-DFC257AD4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lyudmila\Desktop\3%20&#1082;&#1083;&#1072;&#1089;&#1089;\Forward_Sb_3_part_1\Unit_04\U04-ex1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yudmila\Desktop\3%20&#1082;&#1083;&#1072;&#1089;&#1089;\Forward_Sb_3_part_1\Unit_04\U04-ex3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lyudmila\Desktop\3%20&#1082;&#1083;&#1072;&#1089;&#1089;\Forward_Sb_3_part_1\Unit_04\U04-ex6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yudmila\Desktop\3%20&#1082;&#1083;&#1072;&#1089;&#1089;\Forward_Sb_3_part_1\Unit_04\U04-ex11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Forward 3 Unit4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12 c 25</a:t>
            </a:r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071934" y="1643050"/>
            <a:ext cx="4143404" cy="1714512"/>
          </a:xfrm>
          <a:prstGeom prst="wedgeRectCallout">
            <a:avLst>
              <a:gd name="adj1" fmla="val -21144"/>
              <a:gd name="adj2" fmla="val 9054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u="sng" dirty="0" smtClean="0">
                <a:solidFill>
                  <a:srgbClr val="00B0F0"/>
                </a:solidFill>
              </a:rPr>
              <a:t>Nikita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is</a:t>
            </a:r>
            <a:r>
              <a:rPr lang="en-US" sz="3200" b="1" dirty="0" smtClean="0"/>
              <a:t> my brother.</a:t>
            </a:r>
          </a:p>
          <a:p>
            <a:pPr algn="ctr"/>
            <a:r>
              <a:rPr lang="en-US" sz="3200" b="1" dirty="0" smtClean="0"/>
              <a:t> </a:t>
            </a:r>
            <a:r>
              <a:rPr lang="ru-RU" sz="3200" b="1" dirty="0" smtClean="0"/>
              <a:t>Никита – мой брат.</a:t>
            </a:r>
            <a:endParaRPr lang="ru-RU" sz="32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508104" y="2492896"/>
            <a:ext cx="28575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ая выноска 6"/>
          <p:cNvSpPr/>
          <p:nvPr/>
        </p:nvSpPr>
        <p:spPr>
          <a:xfrm>
            <a:off x="683568" y="3429000"/>
            <a:ext cx="3714776" cy="1500198"/>
          </a:xfrm>
          <a:prstGeom prst="wedgeRect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Кто твой брат?</a:t>
            </a:r>
          </a:p>
          <a:p>
            <a:pPr algn="ctr"/>
            <a:r>
              <a:rPr lang="en-US" sz="3200" b="1" u="sng" dirty="0" smtClean="0">
                <a:solidFill>
                  <a:srgbClr val="00B0F0"/>
                </a:solidFill>
              </a:rPr>
              <a:t>Who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is</a:t>
            </a:r>
            <a:r>
              <a:rPr lang="en-US" sz="3200" b="1" dirty="0" smtClean="0"/>
              <a:t> your brother?</a:t>
            </a:r>
            <a:endParaRPr lang="ru-RU" sz="3200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357422" y="4357694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57422" y="4429132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436096" y="242088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12 c 25</a:t>
            </a:r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3995936" y="1340768"/>
            <a:ext cx="4748538" cy="1714512"/>
          </a:xfrm>
          <a:prstGeom prst="wedgeRectCallout">
            <a:avLst>
              <a:gd name="adj1" fmla="val -21144"/>
              <a:gd name="adj2" fmla="val 9054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u="sng" dirty="0" smtClean="0">
                <a:solidFill>
                  <a:srgbClr val="00B0F0"/>
                </a:solidFill>
              </a:rPr>
              <a:t>Maxim</a:t>
            </a:r>
            <a:r>
              <a:rPr lang="en-US" sz="3200" b="1" dirty="0" smtClean="0"/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lives</a:t>
            </a:r>
            <a:r>
              <a:rPr lang="en-US" sz="3200" b="1" u="sng" dirty="0" smtClean="0"/>
              <a:t> </a:t>
            </a:r>
            <a:r>
              <a:rPr lang="en-US" sz="3200" b="1" dirty="0" smtClean="0"/>
              <a:t>in Vladimir.</a:t>
            </a:r>
          </a:p>
          <a:p>
            <a:pPr algn="ctr"/>
            <a:r>
              <a:rPr lang="en-US" sz="3200" b="1" dirty="0" smtClean="0"/>
              <a:t> </a:t>
            </a:r>
            <a:r>
              <a:rPr lang="ru-RU" sz="3200" b="1" dirty="0" smtClean="0"/>
              <a:t>Максим живет во Владимире.</a:t>
            </a:r>
            <a:endParaRPr lang="ru-RU" sz="3200" b="1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83568" y="3140968"/>
            <a:ext cx="4032448" cy="1872208"/>
          </a:xfrm>
          <a:prstGeom prst="wedgeRect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Кто </a:t>
            </a:r>
            <a:r>
              <a:rPr lang="ru-RU" sz="3200" b="1" dirty="0"/>
              <a:t>ж</a:t>
            </a:r>
            <a:r>
              <a:rPr lang="ru-RU" sz="3200" b="1" dirty="0" smtClean="0"/>
              <a:t>ивет во Владимире?</a:t>
            </a:r>
          </a:p>
          <a:p>
            <a:pPr algn="ctr"/>
            <a:r>
              <a:rPr lang="en-US" sz="3200" b="1" u="sng" dirty="0" smtClean="0">
                <a:solidFill>
                  <a:srgbClr val="00B0F0"/>
                </a:solidFill>
              </a:rPr>
              <a:t>Who</a:t>
            </a:r>
            <a:r>
              <a:rPr lang="en-US" sz="3200" b="1" dirty="0" smtClean="0"/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lives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</a:rPr>
              <a:t>in Vladimir</a:t>
            </a:r>
            <a:r>
              <a:rPr lang="en-US" sz="3200" b="1" dirty="0" smtClean="0"/>
              <a:t>?</a:t>
            </a:r>
            <a:endParaRPr lang="ru-RU" sz="32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52120" y="198884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63688" y="479715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12 c 25</a:t>
            </a:r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3491880" y="1340768"/>
            <a:ext cx="5252594" cy="1714512"/>
          </a:xfrm>
          <a:prstGeom prst="wedgeRectCallout">
            <a:avLst>
              <a:gd name="adj1" fmla="val -21144"/>
              <a:gd name="adj2" fmla="val 9054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u="sng" dirty="0" smtClean="0">
                <a:solidFill>
                  <a:srgbClr val="00B0F0"/>
                </a:solidFill>
              </a:rPr>
              <a:t>Moscow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is</a:t>
            </a:r>
            <a:r>
              <a:rPr lang="en-US" sz="3200" b="1" dirty="0" smtClean="0"/>
              <a:t> my </a:t>
            </a:r>
            <a:r>
              <a:rPr lang="en-US" sz="3200" b="1" dirty="0" err="1" smtClean="0"/>
              <a:t>favourite</a:t>
            </a:r>
            <a:r>
              <a:rPr lang="en-US" sz="3200" b="1" dirty="0" smtClean="0"/>
              <a:t> city.</a:t>
            </a:r>
          </a:p>
          <a:p>
            <a:pPr algn="ctr"/>
            <a:r>
              <a:rPr lang="en-US" sz="3200" b="1" dirty="0" smtClean="0"/>
              <a:t> </a:t>
            </a:r>
            <a:r>
              <a:rPr lang="ru-RU" sz="3200" b="1" dirty="0" smtClean="0"/>
              <a:t>Москва – мой любимый город.</a:t>
            </a:r>
            <a:endParaRPr lang="ru-RU" sz="3200" b="1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83568" y="3140968"/>
            <a:ext cx="4032448" cy="1872208"/>
          </a:xfrm>
          <a:prstGeom prst="wedgeRect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(</a:t>
            </a:r>
            <a:r>
              <a:rPr lang="ru-RU" sz="3200" b="1" dirty="0" smtClean="0"/>
              <a:t>Что</a:t>
            </a:r>
            <a:r>
              <a:rPr lang="en-US" sz="3200" b="1" dirty="0" smtClean="0"/>
              <a:t>)</a:t>
            </a:r>
            <a:r>
              <a:rPr lang="ru-RU" sz="3200" b="1" dirty="0" smtClean="0"/>
              <a:t>/Какой мой любимый город?</a:t>
            </a:r>
          </a:p>
          <a:p>
            <a:pPr algn="ctr"/>
            <a:r>
              <a:rPr lang="en-US" sz="3200" b="1" u="sng" dirty="0" smtClean="0">
                <a:solidFill>
                  <a:srgbClr val="00B0F0"/>
                </a:solidFill>
              </a:rPr>
              <a:t>What</a:t>
            </a:r>
            <a:r>
              <a:rPr lang="en-US" sz="3200" b="1" dirty="0" smtClean="0"/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is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</a:rPr>
              <a:t>my </a:t>
            </a:r>
            <a:r>
              <a:rPr lang="en-US" sz="3200" b="1" dirty="0" err="1" smtClean="0">
                <a:solidFill>
                  <a:schemeClr val="tx1"/>
                </a:solidFill>
              </a:rPr>
              <a:t>favourite</a:t>
            </a:r>
            <a:r>
              <a:rPr lang="en-US" sz="3200" b="1" dirty="0" smtClean="0">
                <a:solidFill>
                  <a:schemeClr val="tx1"/>
                </a:solidFill>
              </a:rPr>
              <a:t> city</a:t>
            </a:r>
            <a:r>
              <a:rPr lang="en-US" sz="3200" b="1" dirty="0" smtClean="0"/>
              <a:t>?</a:t>
            </a:r>
            <a:endParaRPr lang="ru-RU" sz="32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220072" y="1988840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979712" y="458112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220072" y="191683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864096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Ex.13 p.26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520981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733256"/>
            <a:ext cx="6453927" cy="96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051720" y="126876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apple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263691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bee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393305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knee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15719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cat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609329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fat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14 c 26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2614602" cy="14001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b="1" dirty="0" smtClean="0"/>
              <a:t>What – </a:t>
            </a:r>
            <a:r>
              <a:rPr lang="ru-RU" sz="4000" b="1" dirty="0" smtClean="0"/>
              <a:t>что</a:t>
            </a:r>
          </a:p>
          <a:p>
            <a:pPr>
              <a:buNone/>
            </a:pPr>
            <a:r>
              <a:rPr lang="en-US" sz="4000" b="1" dirty="0" smtClean="0"/>
              <a:t>Who - </a:t>
            </a:r>
            <a:r>
              <a:rPr lang="ru-RU" sz="4000" b="1" dirty="0" smtClean="0"/>
              <a:t>кто</a:t>
            </a:r>
            <a:endParaRPr lang="ru-RU" sz="4000" b="1" dirty="0"/>
          </a:p>
        </p:txBody>
      </p:sp>
      <p:pic>
        <p:nvPicPr>
          <p:cNvPr id="4" name="Рисунок 3" descr="AppleMusic_logo_1.jpg"/>
          <p:cNvPicPr>
            <a:picLocks noChangeAspect="1"/>
          </p:cNvPicPr>
          <p:nvPr/>
        </p:nvPicPr>
        <p:blipFill>
          <a:blip r:embed="rId2" cstate="print"/>
          <a:srcRect l="25000" t="3125" r="27500" b="25625"/>
          <a:stretch>
            <a:fillRect/>
          </a:stretch>
        </p:blipFill>
        <p:spPr>
          <a:xfrm>
            <a:off x="3143240" y="2143116"/>
            <a:ext cx="2071702" cy="2071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0100" y="4572008"/>
            <a:ext cx="7353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</a:rPr>
              <a:t>What</a:t>
            </a:r>
            <a:r>
              <a:rPr lang="en-US" sz="3200" b="1" dirty="0" smtClean="0"/>
              <a:t> </a:t>
            </a:r>
            <a:r>
              <a:rPr lang="en-US" sz="3200" b="1" u="sng" dirty="0" smtClean="0"/>
              <a:t>is</a:t>
            </a:r>
            <a:r>
              <a:rPr lang="en-US" sz="3200" b="1" dirty="0" smtClean="0"/>
              <a:t> green?         -     </a:t>
            </a:r>
            <a:r>
              <a:rPr lang="en-US" sz="3200" b="1" dirty="0" smtClean="0">
                <a:solidFill>
                  <a:srgbClr val="00B0F0"/>
                </a:solidFill>
              </a:rPr>
              <a:t>The apple </a:t>
            </a:r>
            <a:r>
              <a:rPr lang="en-US" sz="3200" b="1" u="sng" dirty="0" smtClean="0"/>
              <a:t>is</a:t>
            </a:r>
            <a:r>
              <a:rPr lang="en-US" sz="3200" b="1" dirty="0" smtClean="0"/>
              <a:t> green.</a:t>
            </a:r>
            <a:endParaRPr lang="ru-RU" sz="32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071670" y="5143512"/>
            <a:ext cx="28575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786578" y="5143512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Ex.14 p.26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324" y="2708920"/>
            <a:ext cx="86546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11560" y="443711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551723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551723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088" y="443711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Task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005" y="1628800"/>
            <a:ext cx="8913768" cy="415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3528" y="278092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What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1409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Who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50100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Who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What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22108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Who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458112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Who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49411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What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53012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Who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Ex.15 p.26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Who is Todd?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Todd is Cody’s brother.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he 5 years old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Who is from Australia?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Cody’s from Australia.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Does Nikita like dogs?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Yes.</a:t>
            </a:r>
          </a:p>
          <a:p>
            <a:pPr>
              <a:buFontTx/>
              <a:buChar char="-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Ex.1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p.2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1) Has Cody got a brother?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2) Does Vera live in England?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3) Are Jill and Ben from England? 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A) Yes, they are.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1556792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B) Yes, she has.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2132856"/>
            <a:ext cx="3491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C) No, she doesn’t.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17 c 27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1. </a:t>
            </a:r>
            <a:r>
              <a:rPr lang="en-US" dirty="0" smtClean="0"/>
              <a:t>       </a:t>
            </a:r>
            <a:r>
              <a:rPr lang="ru-RU" dirty="0" smtClean="0"/>
              <a:t> … </a:t>
            </a:r>
            <a:r>
              <a:rPr lang="en-US" dirty="0" smtClean="0"/>
              <a:t>Cody eleven years old?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9" y="2857496"/>
            <a:ext cx="828680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Is  …            Are …               Has …           Do …         Does …       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4005064"/>
            <a:ext cx="3499420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400" b="1" dirty="0" smtClean="0"/>
              <a:t>No, she is not</a:t>
            </a:r>
            <a:r>
              <a:rPr lang="en-US" sz="4400" dirty="0" smtClean="0"/>
              <a:t>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357686" y="4214818"/>
            <a:ext cx="1332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- </a:t>
            </a:r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162880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7638"/>
            <a:ext cx="882048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Book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p.2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ex.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65301305"/>
              </p:ext>
            </p:extLst>
          </p:nvPr>
        </p:nvGraphicFramePr>
        <p:xfrm>
          <a:off x="1907704" y="2852936"/>
          <a:ext cx="6096000" cy="3240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2848372"/>
            <a:ext cx="1730152" cy="48168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8000"/>
                </a:solidFill>
              </a:rPr>
              <a:t>body</a:t>
            </a: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79" y="2827603"/>
            <a:ext cx="727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box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857319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ball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2886457"/>
            <a:ext cx="805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four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444359"/>
            <a:ext cx="6433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fox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55658" y="3444359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hall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69359" y="3444359"/>
            <a:ext cx="1122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hobby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34927" y="3923184"/>
            <a:ext cx="1231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hockey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28183" y="3397205"/>
            <a:ext cx="1017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horse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61285" y="4000128"/>
            <a:ext cx="137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forward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91879" y="3967579"/>
            <a:ext cx="1130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model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34927" y="4490799"/>
            <a:ext cx="1214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orange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79631" y="4505592"/>
            <a:ext cx="1423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popcorn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275118" y="4515384"/>
            <a:ext cx="1423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popcorn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64088" y="5038604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port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73379" y="5053963"/>
            <a:ext cx="1118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rocket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12182" y="5661248"/>
            <a:ext cx="1321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8000"/>
                </a:solidFill>
                <a:latin typeface="Comic Sans MS" pitchFamily="66" charset="0"/>
              </a:rPr>
              <a:t>sausage</a:t>
            </a:r>
            <a:endParaRPr lang="ru-RU" sz="24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U04-ex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2606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1530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1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Ex.17 p.27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77880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71600" y="321297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717032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2210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479715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5373216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5949280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Home task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6832"/>
            <a:ext cx="9036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4400" dirty="0" smtClean="0"/>
              <a:t>c</a:t>
            </a:r>
            <a:r>
              <a:rPr lang="ru-RU" sz="4400" dirty="0" err="1" smtClean="0"/>
              <a:t>тр</a:t>
            </a:r>
            <a:r>
              <a:rPr lang="en-US" sz="4400" dirty="0" smtClean="0"/>
              <a:t>.2</a:t>
            </a:r>
            <a:r>
              <a:rPr lang="ru-RU" sz="4400" dirty="0"/>
              <a:t>4</a:t>
            </a:r>
            <a:r>
              <a:rPr lang="en-US" sz="4400" dirty="0"/>
              <a:t> </a:t>
            </a:r>
            <a:r>
              <a:rPr lang="ru-RU" sz="4400" dirty="0" err="1"/>
              <a:t>упр</a:t>
            </a:r>
            <a:r>
              <a:rPr lang="en-US" sz="4400" dirty="0"/>
              <a:t>.</a:t>
            </a:r>
            <a:r>
              <a:rPr lang="ru-RU" sz="4400" dirty="0" smtClean="0"/>
              <a:t>6</a:t>
            </a:r>
            <a:r>
              <a:rPr lang="en-US" sz="4400" dirty="0" smtClean="0"/>
              <a:t> </a:t>
            </a:r>
            <a:r>
              <a:rPr lang="ru-RU" sz="4400" dirty="0" smtClean="0"/>
              <a:t>письменно;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400" dirty="0" smtClean="0"/>
              <a:t>стр.25 упр.10</a:t>
            </a:r>
            <a:r>
              <a:rPr lang="en-US" sz="4400" dirty="0" smtClean="0"/>
              <a:t> </a:t>
            </a:r>
            <a:r>
              <a:rPr lang="ru-RU" sz="4400" dirty="0" smtClean="0"/>
              <a:t>письменно</a:t>
            </a:r>
          </a:p>
        </p:txBody>
      </p:sp>
    </p:spTree>
    <p:extLst>
      <p:ext uri="{BB962C8B-B14F-4D97-AF65-F5344CB8AC3E}">
        <p14:creationId xmlns:p14="http://schemas.microsoft.com/office/powerpoint/2010/main" xmlns="" val="426813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64" y="0"/>
            <a:ext cx="9110836" cy="403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06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Book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p.2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ex.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Woollongong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2. Darwin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3. Toowoomba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4. Brisbane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5. Adelaide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6. Melbourne</a:t>
            </a:r>
          </a:p>
          <a:p>
            <a:endParaRPr lang="ru-RU" dirty="0"/>
          </a:p>
        </p:txBody>
      </p:sp>
      <p:pic>
        <p:nvPicPr>
          <p:cNvPr id="4" name="U04-ex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236296" y="476672"/>
            <a:ext cx="1080120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70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4247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Book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p.2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ex.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352743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8000"/>
                </a:solidFill>
              </a:rPr>
              <a:t>[</a:t>
            </a:r>
            <a:r>
              <a:rPr lang="en-US" sz="4000" b="1" dirty="0" smtClean="0">
                <a:solidFill>
                  <a:srgbClr val="008000"/>
                </a:solidFill>
                <a:cs typeface="Times New Roman"/>
              </a:rPr>
              <a:t>ɒ</a:t>
            </a:r>
            <a:r>
              <a:rPr lang="en-US" sz="4000" b="1" dirty="0" smtClean="0">
                <a:solidFill>
                  <a:srgbClr val="008000"/>
                </a:solidFill>
              </a:rPr>
              <a:t>]</a:t>
            </a:r>
            <a:endParaRPr lang="ru-RU" sz="40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3214" y="3527430"/>
            <a:ext cx="931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8000"/>
                </a:solidFill>
              </a:rPr>
              <a:t>[</a:t>
            </a:r>
            <a:r>
              <a:rPr lang="el-GR" sz="4000" b="1" dirty="0" smtClean="0">
                <a:solidFill>
                  <a:srgbClr val="008000"/>
                </a:solidFill>
                <a:latin typeface="Calibri"/>
                <a:cs typeface="Calibri"/>
              </a:rPr>
              <a:t>ͻ</a:t>
            </a:r>
            <a:r>
              <a:rPr lang="en-US" sz="4000" b="1" dirty="0" smtClean="0">
                <a:solidFill>
                  <a:srgbClr val="008000"/>
                </a:solidFill>
                <a:latin typeface="Calibri"/>
                <a:cs typeface="Calibri"/>
              </a:rPr>
              <a:t>:</a:t>
            </a:r>
            <a:r>
              <a:rPr lang="en-US" sz="4000" b="1" dirty="0" smtClean="0">
                <a:solidFill>
                  <a:srgbClr val="008000"/>
                </a:solidFill>
              </a:rPr>
              <a:t>]</a:t>
            </a:r>
            <a:endParaRPr lang="ru-RU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10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7638"/>
            <a:ext cx="882048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Book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p.2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ex.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5301305"/>
              </p:ext>
            </p:extLst>
          </p:nvPr>
        </p:nvGraphicFramePr>
        <p:xfrm>
          <a:off x="1907704" y="2852936"/>
          <a:ext cx="6096000" cy="3240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2848372"/>
            <a:ext cx="1730152" cy="48168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8000"/>
                </a:solidFill>
              </a:rPr>
              <a:t>body</a:t>
            </a: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79" y="2827603"/>
            <a:ext cx="727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box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857319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ball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2886457"/>
            <a:ext cx="805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four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444359"/>
            <a:ext cx="6433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fox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55658" y="3444359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hall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69359" y="3444359"/>
            <a:ext cx="1122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hobby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34927" y="3923184"/>
            <a:ext cx="1231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hockey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28183" y="3397205"/>
            <a:ext cx="1017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horse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61285" y="4000128"/>
            <a:ext cx="137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forward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91879" y="3967579"/>
            <a:ext cx="1130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model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34927" y="4490799"/>
            <a:ext cx="1214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orange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79631" y="4505592"/>
            <a:ext cx="1423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popcorn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275118" y="4515384"/>
            <a:ext cx="1423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popcorn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64088" y="5038604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port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73379" y="5053963"/>
            <a:ext cx="1118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rocket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12182" y="5661248"/>
            <a:ext cx="1321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8000"/>
                </a:solidFill>
                <a:latin typeface="Comic Sans MS" pitchFamily="66" charset="0"/>
              </a:rPr>
              <a:t>sausage</a:t>
            </a:r>
            <a:endParaRPr lang="ru-RU" sz="24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22" name="U04-ex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96336" y="476672"/>
            <a:ext cx="79208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530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5278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/>
      <p:bldP spid="4" grpId="0"/>
      <p:bldP spid="6" grpId="0"/>
      <p:bldP spid="7" grpId="0"/>
      <p:bldP spid="9" grpId="0"/>
      <p:bldP spid="12" grpId="0"/>
      <p:bldP spid="15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10 c 25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3543296" cy="14001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b="1" dirty="0" smtClean="0"/>
              <a:t>True</a:t>
            </a:r>
            <a:r>
              <a:rPr lang="en-US" sz="4000" dirty="0" smtClean="0"/>
              <a:t> – </a:t>
            </a:r>
            <a:r>
              <a:rPr lang="ru-RU" sz="4000" dirty="0" smtClean="0"/>
              <a:t>верно</a:t>
            </a:r>
          </a:p>
          <a:p>
            <a:pPr>
              <a:buNone/>
            </a:pPr>
            <a:r>
              <a:rPr lang="en-US" sz="4000" b="1" dirty="0" smtClean="0"/>
              <a:t>False</a:t>
            </a:r>
            <a:r>
              <a:rPr lang="en-US" sz="4000" dirty="0" smtClean="0"/>
              <a:t> - </a:t>
            </a:r>
            <a:r>
              <a:rPr lang="ru-RU" sz="4000" dirty="0" smtClean="0"/>
              <a:t>неверно</a:t>
            </a:r>
            <a:endParaRPr lang="ru-RU" sz="4000" dirty="0"/>
          </a:p>
        </p:txBody>
      </p:sp>
      <p:pic>
        <p:nvPicPr>
          <p:cNvPr id="4" name="Рисунок 3" descr="website-by-yourself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8"/>
            <a:ext cx="1962800" cy="18942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1604" y="3071810"/>
            <a:ext cx="651351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dirty="0" smtClean="0"/>
              <a:t>Example: 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                1. </a:t>
            </a:r>
            <a:r>
              <a:rPr lang="en-US" sz="3600" b="1" dirty="0" smtClean="0"/>
              <a:t>Cody has got a sister.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72330" y="4429132"/>
            <a:ext cx="1459823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800" b="1" dirty="0" smtClean="0"/>
              <a:t>False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 11 c 25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Нисходящая интонация.</a:t>
            </a:r>
          </a:p>
          <a:p>
            <a:pPr>
              <a:buNone/>
            </a:pPr>
            <a:r>
              <a:rPr lang="en-US" dirty="0" smtClean="0"/>
              <a:t>             </a:t>
            </a:r>
            <a:r>
              <a:rPr lang="en-US" sz="5400" b="1" u="sng" dirty="0" smtClean="0">
                <a:solidFill>
                  <a:srgbClr val="0070C0"/>
                </a:solidFill>
              </a:rPr>
              <a:t>Who</a:t>
            </a:r>
            <a:r>
              <a:rPr lang="en-US" sz="5400" b="1" dirty="0" smtClean="0"/>
              <a:t> </a:t>
            </a:r>
          </a:p>
          <a:p>
            <a:pPr>
              <a:buNone/>
            </a:pPr>
            <a:r>
              <a:rPr lang="en-US" sz="5400" b="1" dirty="0" smtClean="0"/>
              <a:t>                   </a:t>
            </a:r>
            <a:r>
              <a:rPr lang="en-US" sz="5400" b="1" dirty="0" smtClean="0">
                <a:solidFill>
                  <a:srgbClr val="FF0000"/>
                </a:solidFill>
              </a:rPr>
              <a:t>lives</a:t>
            </a:r>
          </a:p>
          <a:p>
            <a:pPr>
              <a:buNone/>
            </a:pPr>
            <a:r>
              <a:rPr lang="en-US" sz="5400" b="1" dirty="0" smtClean="0"/>
              <a:t>                             </a:t>
            </a:r>
          </a:p>
          <a:p>
            <a:pPr>
              <a:buNone/>
            </a:pPr>
            <a:r>
              <a:rPr lang="en-US" sz="5400" b="1" dirty="0"/>
              <a:t> </a:t>
            </a:r>
            <a:r>
              <a:rPr lang="en-US" sz="5400" b="1" dirty="0" smtClean="0"/>
              <a:t>                                       in Moscow?</a:t>
            </a:r>
          </a:p>
          <a:p>
            <a:pPr>
              <a:buNone/>
            </a:pPr>
            <a:r>
              <a:rPr lang="en-US" sz="5400" b="1" dirty="0" smtClean="0"/>
              <a:t>       </a:t>
            </a:r>
          </a:p>
          <a:p>
            <a:pPr>
              <a:buNone/>
            </a:pPr>
            <a:r>
              <a:rPr lang="en-US" sz="5400" b="1" dirty="0" smtClean="0"/>
              <a:t> </a:t>
            </a:r>
            <a:r>
              <a:rPr lang="en-US" sz="4800" b="1" u="sng" dirty="0" smtClean="0">
                <a:solidFill>
                  <a:srgbClr val="0070C0"/>
                </a:solidFill>
              </a:rPr>
              <a:t>Vera</a:t>
            </a:r>
            <a:r>
              <a:rPr lang="en-US" sz="4800" b="1" dirty="0" smtClean="0"/>
              <a:t> </a:t>
            </a:r>
            <a:r>
              <a:rPr lang="en-US" sz="4800" b="1" dirty="0" smtClean="0">
                <a:solidFill>
                  <a:srgbClr val="FF0000"/>
                </a:solidFill>
              </a:rPr>
              <a:t>lives</a:t>
            </a:r>
            <a:r>
              <a:rPr lang="en-US" sz="4800" b="1" dirty="0" smtClean="0"/>
              <a:t> in Moscow.</a:t>
            </a:r>
            <a:endParaRPr lang="ru-RU" sz="4800" b="1" dirty="0" smtClean="0"/>
          </a:p>
          <a:p>
            <a:pPr>
              <a:buNone/>
            </a:pPr>
            <a:endParaRPr lang="en-US" sz="5400" b="1" dirty="0" smtClean="0"/>
          </a:p>
          <a:p>
            <a:pPr>
              <a:buNone/>
            </a:pPr>
            <a:r>
              <a:rPr lang="en-US" sz="5400" b="1" dirty="0" smtClean="0"/>
              <a:t>         </a:t>
            </a:r>
            <a:endParaRPr lang="ru-RU" sz="5400" b="1" dirty="0"/>
          </a:p>
        </p:txBody>
      </p:sp>
      <p:cxnSp>
        <p:nvCxnSpPr>
          <p:cNvPr id="5" name="Скругленная соединительная линия 4"/>
          <p:cNvCxnSpPr/>
          <p:nvPr/>
        </p:nvCxnSpPr>
        <p:spPr>
          <a:xfrm>
            <a:off x="3275856" y="1916832"/>
            <a:ext cx="1000132" cy="92869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кругленная соединительная линия 7"/>
          <p:cNvCxnSpPr/>
          <p:nvPr/>
        </p:nvCxnSpPr>
        <p:spPr>
          <a:xfrm rot="16200000" flipH="1">
            <a:off x="5904433" y="2384599"/>
            <a:ext cx="1214446" cy="1143008"/>
          </a:xfrm>
          <a:prstGeom prst="curvedConnector3">
            <a:avLst>
              <a:gd name="adj1" fmla="val 4551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267744" y="2636912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267744" y="270892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547664" y="4725144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47664" y="465313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U04-ex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Vera lives in Moscow.</a:t>
            </a:r>
            <a:endParaRPr lang="ru-RU" b="1" dirty="0" smtClean="0"/>
          </a:p>
          <a:p>
            <a:pPr>
              <a:buNone/>
            </a:pPr>
            <a:r>
              <a:rPr lang="en-US" b="1" dirty="0" smtClean="0"/>
              <a:t>Miss Fisher lives in England.</a:t>
            </a:r>
          </a:p>
          <a:p>
            <a:pPr>
              <a:buNone/>
            </a:pPr>
            <a:r>
              <a:rPr lang="en-US" b="1" dirty="0" smtClean="0"/>
              <a:t>Miss Fisher is a teacher.</a:t>
            </a:r>
          </a:p>
          <a:p>
            <a:pPr>
              <a:buNone/>
            </a:pPr>
            <a:r>
              <a:rPr lang="en-US" b="1" dirty="0" smtClean="0"/>
              <a:t>Vera is a pupil.</a:t>
            </a:r>
          </a:p>
          <a:p>
            <a:pPr>
              <a:buNone/>
            </a:pPr>
            <a:r>
              <a:rPr lang="en-US" b="1" dirty="0" smtClean="0"/>
              <a:t>The Kremlin tower is big.</a:t>
            </a:r>
          </a:p>
          <a:p>
            <a:pPr>
              <a:buNone/>
            </a:pPr>
            <a:r>
              <a:rPr lang="en-US" b="1" dirty="0" smtClean="0"/>
              <a:t>The Kremlin tower is old.</a:t>
            </a:r>
          </a:p>
          <a:p>
            <a:pPr>
              <a:buNone/>
            </a:pPr>
            <a:r>
              <a:rPr lang="en-US" b="1" dirty="0" smtClean="0"/>
              <a:t>           The flower is beautiful.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429</Words>
  <Application>Microsoft Office PowerPoint</Application>
  <PresentationFormat>Экран (4:3)</PresentationFormat>
  <Paragraphs>143</Paragraphs>
  <Slides>21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Forward 3 Unit4</vt:lpstr>
      <vt:lpstr>Слайд 2</vt:lpstr>
      <vt:lpstr>Слайд 3</vt:lpstr>
      <vt:lpstr>Book p.23 ex.3</vt:lpstr>
      <vt:lpstr>Book p.24 ex.5</vt:lpstr>
      <vt:lpstr>Слайд 6</vt:lpstr>
      <vt:lpstr>SB 10 c 25</vt:lpstr>
      <vt:lpstr>SB 11 c 25</vt:lpstr>
      <vt:lpstr>Проверь себя</vt:lpstr>
      <vt:lpstr>SB 12 c 25</vt:lpstr>
      <vt:lpstr>SB 12 c 25</vt:lpstr>
      <vt:lpstr>SB 12 c 25</vt:lpstr>
      <vt:lpstr>Ex.13 p.26</vt:lpstr>
      <vt:lpstr>SB 14 c 26</vt:lpstr>
      <vt:lpstr>Ex.14 p.26</vt:lpstr>
      <vt:lpstr>Task</vt:lpstr>
      <vt:lpstr>Ex.15 p.26</vt:lpstr>
      <vt:lpstr>Ex.16 p.27</vt:lpstr>
      <vt:lpstr>SB 17 c 27</vt:lpstr>
      <vt:lpstr>Ex.17 p.27</vt:lpstr>
      <vt:lpstr>Home task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lyudmila</dc:creator>
  <cp:lastModifiedBy>lyudmila</cp:lastModifiedBy>
  <cp:revision>24</cp:revision>
  <dcterms:created xsi:type="dcterms:W3CDTF">2021-10-04T17:48:57Z</dcterms:created>
  <dcterms:modified xsi:type="dcterms:W3CDTF">2022-11-01T16:08:57Z</dcterms:modified>
</cp:coreProperties>
</file>