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4" r:id="rId4"/>
    <p:sldId id="265" r:id="rId5"/>
    <p:sldId id="266" r:id="rId6"/>
    <p:sldId id="267" r:id="rId7"/>
    <p:sldId id="258" r:id="rId8"/>
    <p:sldId id="259" r:id="rId9"/>
    <p:sldId id="260" r:id="rId10"/>
    <p:sldId id="261" r:id="rId11"/>
    <p:sldId id="268"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02" y="-104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AE65F9EC-F7CF-4A16-A42C-DEF360C845E6}" type="datetimeFigureOut">
              <a:rPr lang="ru-RU" smtClean="0"/>
              <a:t>01.11.2022</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95709938-D7E6-4527-9DFD-029B2E2961AD}" type="slidenum">
              <a:rPr lang="ru-RU" smtClean="0"/>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AE65F9EC-F7CF-4A16-A42C-DEF360C845E6}" type="datetimeFigureOut">
              <a:rPr lang="ru-RU" smtClean="0"/>
              <a:t>01.11.2022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5709938-D7E6-4527-9DFD-029B2E2961AD}"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AE65F9EC-F7CF-4A16-A42C-DEF360C845E6}" type="datetimeFigureOut">
              <a:rPr lang="ru-RU" smtClean="0"/>
              <a:t>01.11.2022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5709938-D7E6-4527-9DFD-029B2E2961AD}"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AE65F9EC-F7CF-4A16-A42C-DEF360C845E6}" type="datetimeFigureOut">
              <a:rPr lang="ru-RU" smtClean="0"/>
              <a:t>01.11.2022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5709938-D7E6-4527-9DFD-029B2E2961AD}"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AE65F9EC-F7CF-4A16-A42C-DEF360C845E6}" type="datetimeFigureOut">
              <a:rPr lang="ru-RU" smtClean="0"/>
              <a:t>01.11.2022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5709938-D7E6-4527-9DFD-029B2E2961AD}" type="slidenum">
              <a:rPr lang="ru-RU" smtClean="0"/>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AE65F9EC-F7CF-4A16-A42C-DEF360C845E6}" type="datetimeFigureOut">
              <a:rPr lang="ru-RU" smtClean="0"/>
              <a:t>01.11.2022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5709938-D7E6-4527-9DFD-029B2E2961AD}"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AE65F9EC-F7CF-4A16-A42C-DEF360C845E6}" type="datetimeFigureOut">
              <a:rPr lang="ru-RU" smtClean="0"/>
              <a:t>01.11.2022</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95709938-D7E6-4527-9DFD-029B2E2961AD}"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AE65F9EC-F7CF-4A16-A42C-DEF360C845E6}" type="datetimeFigureOut">
              <a:rPr lang="ru-RU" smtClean="0"/>
              <a:t>01.11.2022</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95709938-D7E6-4527-9DFD-029B2E2961AD}"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AE65F9EC-F7CF-4A16-A42C-DEF360C845E6}" type="datetimeFigureOut">
              <a:rPr lang="ru-RU" smtClean="0"/>
              <a:t>01.11.2022</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95709938-D7E6-4527-9DFD-029B2E2961AD}" type="slidenum">
              <a:rPr lang="ru-RU" smtClean="0"/>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AE65F9EC-F7CF-4A16-A42C-DEF360C845E6}" type="datetimeFigureOut">
              <a:rPr lang="ru-RU" smtClean="0"/>
              <a:t>01.11.2022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5709938-D7E6-4527-9DFD-029B2E2961AD}"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AE65F9EC-F7CF-4A16-A42C-DEF360C845E6}" type="datetimeFigureOut">
              <a:rPr lang="ru-RU" smtClean="0"/>
              <a:t>01.11.2022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5709938-D7E6-4527-9DFD-029B2E2961AD}" type="slidenum">
              <a:rPr lang="ru-RU" smtClean="0"/>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AE65F9EC-F7CF-4A16-A42C-DEF360C845E6}" type="datetimeFigureOut">
              <a:rPr lang="ru-RU" smtClean="0"/>
              <a:t>01.11.2022</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95709938-D7E6-4527-9DFD-029B2E2961AD}" type="slidenum">
              <a:rPr lang="ru-RU" smtClean="0"/>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Учимся оценивать свое финансовое поведение</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712" y="1988840"/>
            <a:ext cx="6096000" cy="3990975"/>
          </a:xfrm>
          <a:prstGeom prst="rect">
            <a:avLst/>
          </a:prstGeom>
          <a:effectLst>
            <a:glow rad="127000">
              <a:schemeClr val="accent1">
                <a:alpha val="92000"/>
              </a:schemeClr>
            </a:glow>
            <a:softEdge rad="406400"/>
          </a:effectLst>
        </p:spPr>
      </p:pic>
    </p:spTree>
    <p:extLst>
      <p:ext uri="{BB962C8B-B14F-4D97-AF65-F5344CB8AC3E}">
        <p14:creationId xmlns:p14="http://schemas.microsoft.com/office/powerpoint/2010/main" val="20583815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a:t>Главная страница → Детям и молодёжи о финансах → Твой первый бюджет → Потребности и желания → Почему не всё, что говорят в рекламе, правда?</a:t>
            </a:r>
            <a:br>
              <a:rPr lang="ru-RU" dirty="0"/>
            </a:br>
            <a:r>
              <a:rPr lang="ru-RU" dirty="0"/>
              <a:t>Подготовьте сообщение на эту тему, приведя примеры из жизни.</a:t>
            </a:r>
          </a:p>
          <a:p>
            <a:r>
              <a:rPr lang="ru-RU" dirty="0"/>
              <a:t/>
            </a:r>
            <a:br>
              <a:rPr lang="ru-RU" dirty="0"/>
            </a:br>
            <a:endParaRPr lang="ru-RU" dirty="0"/>
          </a:p>
        </p:txBody>
      </p:sp>
    </p:spTree>
    <p:extLst>
      <p:ext uri="{BB962C8B-B14F-4D97-AF65-F5344CB8AC3E}">
        <p14:creationId xmlns:p14="http://schemas.microsoft.com/office/powerpoint/2010/main" val="2956568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Источники информации</a:t>
            </a:r>
            <a:endParaRPr lang="ru-RU" dirty="0"/>
          </a:p>
        </p:txBody>
      </p:sp>
      <p:sp>
        <p:nvSpPr>
          <p:cNvPr id="3" name="Объект 2"/>
          <p:cNvSpPr>
            <a:spLocks noGrp="1"/>
          </p:cNvSpPr>
          <p:nvPr>
            <p:ph idx="1"/>
          </p:nvPr>
        </p:nvSpPr>
        <p:spPr/>
        <p:txBody>
          <a:bodyPr>
            <a:normAutofit fontScale="92500" lnSpcReduction="20000"/>
          </a:bodyPr>
          <a:lstStyle/>
          <a:p>
            <a:r>
              <a:rPr lang="ru-RU" dirty="0" err="1"/>
              <a:t>Липсиц</a:t>
            </a:r>
            <a:r>
              <a:rPr lang="ru-RU" dirty="0"/>
              <a:t> И.В., Вигдорчик Е.А. Финансовая грамотность: материалы для учащихся 5–7 классов, Москва, ВАКО, 2018г.</a:t>
            </a:r>
          </a:p>
          <a:p>
            <a:r>
              <a:rPr lang="ru-RU" dirty="0" err="1"/>
              <a:t>Корлюгова</a:t>
            </a:r>
            <a:r>
              <a:rPr lang="ru-RU" dirty="0"/>
              <a:t> Ю.Н., </a:t>
            </a:r>
            <a:r>
              <a:rPr lang="ru-RU" dirty="0" err="1"/>
              <a:t>Половникова</a:t>
            </a:r>
            <a:r>
              <a:rPr lang="ru-RU" dirty="0"/>
              <a:t> А.В. Финансовая грамотность: Методические рекомендации для учителя. 5–7 классы, Москва, ВАКО, 2018г.</a:t>
            </a:r>
          </a:p>
          <a:p>
            <a:r>
              <a:rPr lang="ru-RU" dirty="0" err="1"/>
              <a:t>Корлюгова</a:t>
            </a:r>
            <a:r>
              <a:rPr lang="ru-RU" dirty="0"/>
              <a:t> Ю.Н., </a:t>
            </a:r>
            <a:r>
              <a:rPr lang="ru-RU" dirty="0" err="1"/>
              <a:t>Половникова</a:t>
            </a:r>
            <a:r>
              <a:rPr lang="ru-RU" dirty="0"/>
              <a:t> А.В., Финансовая грамотность: рабочая тетрадь. 5–7 классы, Москва, ВАКО, 2018г.</a:t>
            </a:r>
          </a:p>
          <a:p>
            <a:r>
              <a:rPr lang="ru-RU" dirty="0"/>
              <a:t>Интернет-ресурсы</a:t>
            </a:r>
          </a:p>
          <a:p>
            <a:endParaRPr lang="ru-RU" dirty="0"/>
          </a:p>
        </p:txBody>
      </p:sp>
    </p:spTree>
    <p:extLst>
      <p:ext uri="{BB962C8B-B14F-4D97-AF65-F5344CB8AC3E}">
        <p14:creationId xmlns:p14="http://schemas.microsoft.com/office/powerpoint/2010/main" val="11886086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752" y="4221088"/>
            <a:ext cx="5790456" cy="2583913"/>
          </a:xfrm>
          <a:prstGeom prst="rect">
            <a:avLst/>
          </a:prstGeom>
        </p:spPr>
      </p:pic>
      <p:sp>
        <p:nvSpPr>
          <p:cNvPr id="2" name="Заголовок 1"/>
          <p:cNvSpPr>
            <a:spLocks noGrp="1"/>
          </p:cNvSpPr>
          <p:nvPr>
            <p:ph type="title"/>
          </p:nvPr>
        </p:nvSpPr>
        <p:spPr/>
        <p:txBody>
          <a:bodyPr/>
          <a:lstStyle/>
          <a:p>
            <a:r>
              <a:rPr lang="ru-RU" dirty="0" smtClean="0"/>
              <a:t>Практическая работа</a:t>
            </a:r>
            <a:endParaRPr lang="ru-RU" dirty="0"/>
          </a:p>
        </p:txBody>
      </p:sp>
      <p:sp>
        <p:nvSpPr>
          <p:cNvPr id="3" name="Объект 2"/>
          <p:cNvSpPr>
            <a:spLocks noGrp="1"/>
          </p:cNvSpPr>
          <p:nvPr>
            <p:ph idx="1"/>
          </p:nvPr>
        </p:nvSpPr>
        <p:spPr>
          <a:xfrm>
            <a:off x="1331640" y="1447800"/>
            <a:ext cx="7602048" cy="3061320"/>
          </a:xfrm>
        </p:spPr>
        <p:txBody>
          <a:bodyPr>
            <a:normAutofit fontScale="85000" lnSpcReduction="20000"/>
          </a:bodyPr>
          <a:lstStyle/>
          <a:p>
            <a:pPr marL="82296" indent="0">
              <a:buNone/>
            </a:pPr>
            <a:r>
              <a:rPr lang="ru-RU" dirty="0"/>
              <a:t>Папа получил премию и предложил собрать семейный совет, чтобы решить, как лучше распорядиться деньгами. Мама сказала, что надо купить куртку Серёже, потому что старую он недавно порвал. Бабушка предложила сохранить деньги на чёрный день. Серёжа стал просить купить ему новый телефон. С кем из членов семьи вы согласны? Обоснуйте свою позицию.</a:t>
            </a:r>
          </a:p>
        </p:txBody>
      </p:sp>
    </p:spTree>
    <p:extLst>
      <p:ext uri="{BB962C8B-B14F-4D97-AF65-F5344CB8AC3E}">
        <p14:creationId xmlns:p14="http://schemas.microsoft.com/office/powerpoint/2010/main" val="7755269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Планшет или сапоги?</a:t>
            </a:r>
            <a:endParaRPr lang="ru-RU" dirty="0"/>
          </a:p>
        </p:txBody>
      </p:sp>
      <p:sp>
        <p:nvSpPr>
          <p:cNvPr id="3" name="Объект 2"/>
          <p:cNvSpPr>
            <a:spLocks noGrp="1"/>
          </p:cNvSpPr>
          <p:nvPr>
            <p:ph idx="1"/>
          </p:nvPr>
        </p:nvSpPr>
        <p:spPr>
          <a:xfrm>
            <a:off x="1187624" y="1447800"/>
            <a:ext cx="7746064" cy="2917304"/>
          </a:xfrm>
        </p:spPr>
        <p:txBody>
          <a:bodyPr>
            <a:normAutofit fontScale="85000" lnSpcReduction="20000"/>
          </a:bodyPr>
          <a:lstStyle/>
          <a:p>
            <a:r>
              <a:rPr lang="ru-RU" dirty="0"/>
              <a:t>Представьте, что вы давно мечтали о новом планшете. Родители откладывали деньги с зарплаты, чтобы подарить его на ваш день рождения. Но накануне этого события у мамы порвались сапоги, и ей понадобилось купить новые.</a:t>
            </a:r>
          </a:p>
          <a:p>
            <a:r>
              <a:rPr lang="ru-RU" dirty="0"/>
              <a:t>Какие финансовые решения можно предложить в данной ситуации?</a:t>
            </a:r>
          </a:p>
          <a:p>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5736" y="4234209"/>
            <a:ext cx="2001669" cy="2492896"/>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2188" y="4234209"/>
            <a:ext cx="2392822" cy="2291135"/>
          </a:xfrm>
          <a:prstGeom prst="rect">
            <a:avLst/>
          </a:prstGeom>
        </p:spPr>
      </p:pic>
    </p:spTree>
    <p:extLst>
      <p:ext uri="{BB962C8B-B14F-4D97-AF65-F5344CB8AC3E}">
        <p14:creationId xmlns:p14="http://schemas.microsoft.com/office/powerpoint/2010/main" val="10298317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87624" y="260648"/>
            <a:ext cx="7498080" cy="4800600"/>
          </a:xfrm>
        </p:spPr>
        <p:txBody>
          <a:bodyPr/>
          <a:lstStyle/>
          <a:p>
            <a:r>
              <a:rPr lang="ru-RU" dirty="0"/>
              <a:t>Представьте, что ваша семья решила приобрести новую стиральную машину. До нужной суммы не хватает 5 тыс. руб. Какие ваши финансово грамотные действия могут приблизить день покупки</a:t>
            </a:r>
            <a:r>
              <a:rPr lang="ru-RU" dirty="0" smtClean="0"/>
              <a:t>?</a:t>
            </a:r>
            <a:r>
              <a:rPr lang="ru-RU" dirty="0"/>
              <a:t/>
            </a:r>
            <a:br>
              <a:rPr lang="ru-RU" dirty="0"/>
            </a:b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1880" y="3212976"/>
            <a:ext cx="3334122" cy="3529204"/>
          </a:xfrm>
          <a:prstGeom prst="rect">
            <a:avLst/>
          </a:prstGeom>
        </p:spPr>
      </p:pic>
    </p:spTree>
    <p:extLst>
      <p:ext uri="{BB962C8B-B14F-4D97-AF65-F5344CB8AC3E}">
        <p14:creationId xmlns:p14="http://schemas.microsoft.com/office/powerpoint/2010/main" val="11097946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752" y="3110984"/>
            <a:ext cx="5553472" cy="3747016"/>
          </a:xfrm>
          <a:prstGeom prst="rect">
            <a:avLst/>
          </a:prstGeom>
        </p:spPr>
      </p:pic>
      <p:sp>
        <p:nvSpPr>
          <p:cNvPr id="3" name="Объект 2"/>
          <p:cNvSpPr>
            <a:spLocks noGrp="1"/>
          </p:cNvSpPr>
          <p:nvPr>
            <p:ph idx="1"/>
          </p:nvPr>
        </p:nvSpPr>
        <p:spPr>
          <a:xfrm>
            <a:off x="1259632" y="404664"/>
            <a:ext cx="7498080" cy="4800600"/>
          </a:xfrm>
        </p:spPr>
        <p:txBody>
          <a:bodyPr/>
          <a:lstStyle/>
          <a:p>
            <a:r>
              <a:rPr lang="ru-RU" dirty="0"/>
              <a:t>Представьте, что родители дали вам на карманные расходы 200 руб., а ещё 2 тыс. руб. находятся у вас в копилке. Необходимо принять решение, как провести выходные дни. Варианты решений представлены на </a:t>
            </a:r>
            <a:r>
              <a:rPr lang="ru-RU" dirty="0" smtClean="0"/>
              <a:t>схеме.</a:t>
            </a:r>
            <a:r>
              <a:rPr lang="ru-RU" dirty="0"/>
              <a:t/>
            </a:r>
            <a:br>
              <a:rPr lang="ru-RU" dirty="0"/>
            </a:br>
            <a:endParaRPr lang="ru-RU" dirty="0"/>
          </a:p>
        </p:txBody>
      </p:sp>
    </p:spTree>
    <p:extLst>
      <p:ext uri="{BB962C8B-B14F-4D97-AF65-F5344CB8AC3E}">
        <p14:creationId xmlns:p14="http://schemas.microsoft.com/office/powerpoint/2010/main" val="1298766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dirty="0"/>
              <a:t>Выберите один из представленных на схеме вариантов или придумайте свой с учётом имеющихся финансов. Определите, сколько денег будет потрачено и сколько останется. </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55776" y="1412776"/>
            <a:ext cx="4751195" cy="5152078"/>
          </a:xfrm>
        </p:spPr>
      </p:pic>
    </p:spTree>
    <p:extLst>
      <p:ext uri="{BB962C8B-B14F-4D97-AF65-F5344CB8AC3E}">
        <p14:creationId xmlns:p14="http://schemas.microsoft.com/office/powerpoint/2010/main" val="27338295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259632" y="188640"/>
            <a:ext cx="7498080" cy="4800600"/>
          </a:xfrm>
        </p:spPr>
        <p:txBody>
          <a:bodyPr/>
          <a:lstStyle/>
          <a:p>
            <a:pPr marL="82296" indent="0">
              <a:buNone/>
            </a:pPr>
            <a:r>
              <a:rPr lang="ru-RU" dirty="0" smtClean="0"/>
              <a:t>В вашем классе все обсуждают новый фильм. Вы его не смотрели , и в ваши планы не предусмотрены траты на поход в кино. Но в копилке есть нужная сумма. Как вы поступите?</a:t>
            </a:r>
            <a:endParaRPr lang="ru-RU" dirty="0"/>
          </a:p>
        </p:txBody>
      </p:sp>
      <p:pic>
        <p:nvPicPr>
          <p:cNvPr id="5" name="Рисунок 4"/>
          <p:cNvPicPr>
            <a:picLocks noChangeAspect="1"/>
          </p:cNvPicPr>
          <p:nvPr/>
        </p:nvPicPr>
        <p:blipFill>
          <a:blip r:embed="rId2">
            <a:extLst>
              <a:ext uri="{BEBA8EAE-BF5A-486C-A8C5-ECC9F3942E4B}">
                <a14:imgProps xmlns:a14="http://schemas.microsoft.com/office/drawing/2010/main">
                  <a14:imgLayer r:embed="rId3">
                    <a14:imgEffect>
                      <a14:saturation sat="105000"/>
                    </a14:imgEffect>
                  </a14:imgLayer>
                </a14:imgProps>
              </a:ext>
              <a:ext uri="{28A0092B-C50C-407E-A947-70E740481C1C}">
                <a14:useLocalDpi xmlns:a14="http://schemas.microsoft.com/office/drawing/2010/main" val="0"/>
              </a:ext>
            </a:extLst>
          </a:blip>
          <a:stretch>
            <a:fillRect/>
          </a:stretch>
        </p:blipFill>
        <p:spPr>
          <a:xfrm>
            <a:off x="1475656" y="3238993"/>
            <a:ext cx="7360379" cy="2096002"/>
          </a:xfrm>
          <a:prstGeom prst="rect">
            <a:avLst/>
          </a:prstGeom>
          <a:effectLst>
            <a:glow>
              <a:schemeClr val="accent1"/>
            </a:glow>
            <a:softEdge rad="609600"/>
          </a:effectLst>
        </p:spPr>
      </p:pic>
    </p:spTree>
    <p:extLst>
      <p:ext uri="{BB962C8B-B14F-4D97-AF65-F5344CB8AC3E}">
        <p14:creationId xmlns:p14="http://schemas.microsoft.com/office/powerpoint/2010/main" val="31830791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87624" y="404664"/>
            <a:ext cx="7509520" cy="1143000"/>
          </a:xfrm>
        </p:spPr>
        <p:txBody>
          <a:bodyPr/>
          <a:lstStyle/>
          <a:p>
            <a:r>
              <a:rPr lang="ru-RU" dirty="0" smtClean="0"/>
              <a:t>Вопросы для обсуждения:</a:t>
            </a:r>
            <a:endParaRPr lang="ru-RU" dirty="0"/>
          </a:p>
        </p:txBody>
      </p:sp>
      <p:sp>
        <p:nvSpPr>
          <p:cNvPr id="3" name="Объект 2"/>
          <p:cNvSpPr>
            <a:spLocks noGrp="1"/>
          </p:cNvSpPr>
          <p:nvPr>
            <p:ph idx="1"/>
          </p:nvPr>
        </p:nvSpPr>
        <p:spPr/>
        <p:txBody>
          <a:bodyPr>
            <a:normAutofit fontScale="85000" lnSpcReduction="20000"/>
          </a:bodyPr>
          <a:lstStyle/>
          <a:p>
            <a:r>
              <a:rPr lang="ru-RU" dirty="0" smtClean="0"/>
              <a:t>Сколько денег в неделю в среднем вы тратите?</a:t>
            </a:r>
          </a:p>
          <a:p>
            <a:r>
              <a:rPr lang="ru-RU" dirty="0" smtClean="0"/>
              <a:t>Какие из ваших расходов являются регулярными, а какие обязательными?</a:t>
            </a:r>
          </a:p>
          <a:p>
            <a:r>
              <a:rPr lang="ru-RU" dirty="0" smtClean="0"/>
              <a:t>На какие покупки вам удалось самостоятельно накопить деньги?</a:t>
            </a:r>
          </a:p>
          <a:p>
            <a:r>
              <a:rPr lang="ru-RU" dirty="0" smtClean="0"/>
              <a:t>Что влияет на ваш выбор покупки?</a:t>
            </a:r>
          </a:p>
          <a:p>
            <a:r>
              <a:rPr lang="ru-RU" dirty="0" smtClean="0"/>
              <a:t>Приведите примеры вашего экономного и бережливого отношения к карманным деньгам?</a:t>
            </a:r>
          </a:p>
          <a:p>
            <a:r>
              <a:rPr lang="ru-RU" dirty="0" smtClean="0"/>
              <a:t>Случалось ли вам покупать что-то ненужное под влиянием рекламы или мнения ваших друзей? Как этого можно избежать?</a:t>
            </a:r>
            <a:endParaRPr lang="ru-RU" dirty="0"/>
          </a:p>
        </p:txBody>
      </p:sp>
    </p:spTree>
    <p:extLst>
      <p:ext uri="{BB962C8B-B14F-4D97-AF65-F5344CB8AC3E}">
        <p14:creationId xmlns:p14="http://schemas.microsoft.com/office/powerpoint/2010/main" val="2594592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Домашнее задание</a:t>
            </a:r>
            <a:endParaRPr lang="ru-RU" dirty="0"/>
          </a:p>
        </p:txBody>
      </p:sp>
      <mc:AlternateContent xmlns:mc="http://schemas.openxmlformats.org/markup-compatibility/2006" xmlns:a14="http://schemas.microsoft.com/office/drawing/2010/main">
        <mc:Choice Requires="a14">
          <p:sp>
            <p:nvSpPr>
              <p:cNvPr id="3" name="Объект 2"/>
              <p:cNvSpPr>
                <a:spLocks noGrp="1"/>
              </p:cNvSpPr>
              <p:nvPr>
                <p:ph idx="1"/>
              </p:nvPr>
            </p:nvSpPr>
            <p:spPr/>
            <p:txBody>
              <a:bodyPr/>
              <a:lstStyle/>
              <a:p>
                <a:r>
                  <a:rPr lang="ru-RU" dirty="0"/>
                  <a:t>Зайдите на портал «</a:t>
                </a:r>
                <a:r>
                  <a:rPr lang="ru-RU" dirty="0" err="1"/>
                  <a:t>Вашифинансы.рф</a:t>
                </a:r>
                <a:r>
                  <a:rPr lang="ru-RU" dirty="0"/>
                  <a:t>» (http://вашифинансы.рф): Главная </a:t>
                </a:r>
                <a:r>
                  <a:rPr lang="ru-RU" dirty="0" smtClean="0"/>
                  <a:t>страница</a:t>
                </a:r>
                <a14:m>
                  <m:oMath xmlns:m="http://schemas.openxmlformats.org/officeDocument/2006/math">
                    <a:fld id="{5B7E628E-383A-494B-8094-8438DF91589D}" type="mathplaceholder">
                      <a:rPr lang="ru-RU" i="1" smtClean="0">
                        <a:latin typeface="Cambria Math"/>
                      </a:rPr>
                      <a:t>Место для формулы.</a:t>
                    </a:fld>
                  </m:oMath>
                </a14:m>
                <a:r>
                  <a:rPr lang="ru-RU" dirty="0" smtClean="0"/>
                  <a:t> Детям </a:t>
                </a:r>
                <a:r>
                  <a:rPr lang="ru-RU" dirty="0"/>
                  <a:t>и молодёжи о </a:t>
                </a:r>
                <a:r>
                  <a:rPr lang="ru-RU" dirty="0" smtClean="0"/>
                  <a:t>финансах</a:t>
                </a:r>
                <a:r>
                  <a:rPr lang="en-US"/>
                  <a:t>.</a:t>
                </a:r>
                <a:r>
                  <a:rPr lang="ru-RU" smtClean="0"/>
                  <a:t> </a:t>
                </a:r>
                <a:r>
                  <a:rPr lang="ru-RU" dirty="0"/>
                  <a:t>Твой первый </a:t>
                </a:r>
                <a:r>
                  <a:rPr lang="ru-RU" dirty="0" smtClean="0"/>
                  <a:t>бюджет</a:t>
                </a:r>
                <a:r>
                  <a:rPr lang="en-US" dirty="0"/>
                  <a:t>/</a:t>
                </a:r>
                <a:r>
                  <a:rPr lang="ru-RU" dirty="0" smtClean="0"/>
                  <a:t> </a:t>
                </a:r>
                <a:r>
                  <a:rPr lang="ru-RU" dirty="0"/>
                  <a:t>Потребности и </a:t>
                </a:r>
                <a:r>
                  <a:rPr lang="ru-RU" dirty="0" smtClean="0"/>
                  <a:t>желания</a:t>
                </a:r>
                <a:r>
                  <a:rPr lang="en-US" dirty="0" smtClean="0"/>
                  <a:t>.</a:t>
                </a:r>
                <a:r>
                  <a:rPr lang="ru-RU" dirty="0" smtClean="0"/>
                  <a:t> </a:t>
                </a:r>
                <a:r>
                  <a:rPr lang="ru-RU" dirty="0"/>
                  <a:t>Почему не всё, что говорят в рекламе, правда? Подготовьте сообщение на эту тему, приведя примеры из жизни.</a:t>
                </a:r>
              </a:p>
            </p:txBody>
          </p:sp>
        </mc:Choice>
        <mc:Fallback xmlns="">
          <p:sp>
            <p:nvSpPr>
              <p:cNvPr id="3" name="Объект 2"/>
              <p:cNvSpPr>
                <a:spLocks noGrp="1" noRot="1" noChangeAspect="1" noMove="1" noResize="1" noEditPoints="1" noAdjustHandles="1" noChangeArrowheads="1" noChangeShapeType="1" noTextEdit="1"/>
              </p:cNvSpPr>
              <p:nvPr>
                <p:ph idx="1"/>
              </p:nvPr>
            </p:nvSpPr>
            <p:spPr>
              <a:blipFill rotWithShape="1">
                <a:blip r:embed="rId2"/>
                <a:stretch>
                  <a:fillRect t="-1652" r="-3008"/>
                </a:stretch>
              </a:blipFill>
            </p:spPr>
            <p:txBody>
              <a:bodyPr/>
              <a:lstStyle/>
              <a:p>
                <a:r>
                  <a:rPr lang="ru-RU">
                    <a:noFill/>
                  </a:rPr>
                  <a:t> </a:t>
                </a:r>
              </a:p>
            </p:txBody>
          </p:sp>
        </mc:Fallback>
      </mc:AlternateContent>
    </p:spTree>
    <p:extLst>
      <p:ext uri="{BB962C8B-B14F-4D97-AF65-F5344CB8AC3E}">
        <p14:creationId xmlns:p14="http://schemas.microsoft.com/office/powerpoint/2010/main" val="140193856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117</TotalTime>
  <Words>429</Words>
  <Application>Microsoft Office PowerPoint</Application>
  <PresentationFormat>Экран (4:3)</PresentationFormat>
  <Paragraphs>26</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Солнцестояние</vt:lpstr>
      <vt:lpstr>Учимся оценивать свое финансовое поведение</vt:lpstr>
      <vt:lpstr>Практическая работа</vt:lpstr>
      <vt:lpstr>Планшет или сапоги?</vt:lpstr>
      <vt:lpstr>Презентация PowerPoint</vt:lpstr>
      <vt:lpstr>Презентация PowerPoint</vt:lpstr>
      <vt:lpstr>Выберите один из представленных на схеме вариантов или придумайте свой с учётом имеющихся финансов. Определите, сколько денег будет потрачено и сколько останется. </vt:lpstr>
      <vt:lpstr>Презентация PowerPoint</vt:lpstr>
      <vt:lpstr>Вопросы для обсуждения:</vt:lpstr>
      <vt:lpstr>Домашнее задание</vt:lpstr>
      <vt:lpstr>Презентация PowerPoint</vt:lpstr>
      <vt:lpstr>Источники информации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Учимся оценивать свое финансовое поведение</dc:title>
  <dc:creator>Stupeni</dc:creator>
  <cp:lastModifiedBy>Sveta</cp:lastModifiedBy>
  <cp:revision>11</cp:revision>
  <dcterms:created xsi:type="dcterms:W3CDTF">2022-09-28T12:59:55Z</dcterms:created>
  <dcterms:modified xsi:type="dcterms:W3CDTF">2022-11-01T16:01:56Z</dcterms:modified>
</cp:coreProperties>
</file>