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60" r:id="rId4"/>
    <p:sldId id="257" r:id="rId5"/>
    <p:sldId id="258" r:id="rId6"/>
    <p:sldId id="262" r:id="rId7"/>
    <p:sldId id="263" r:id="rId8"/>
    <p:sldId id="264" r:id="rId9"/>
    <p:sldId id="265" r:id="rId10"/>
    <p:sldId id="266" r:id="rId11"/>
    <p:sldId id="267" r:id="rId12"/>
    <p:sldId id="271" r:id="rId13"/>
    <p:sldId id="272" r:id="rId14"/>
    <p:sldId id="274" r:id="rId15"/>
    <p:sldId id="275" r:id="rId16"/>
    <p:sldId id="268" r:id="rId17"/>
    <p:sldId id="278"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147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01.11.2022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pPr/>
              <a:t>01.11.2022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01.11.2022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01.11.2022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01.11.2022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01.11.2022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01.11.2022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pPr/>
              <a:t>01.11.2022</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71600" y="1700808"/>
            <a:ext cx="7776864" cy="1477328"/>
          </a:xfrm>
          <a:prstGeom prst="rect">
            <a:avLst/>
          </a:prstGeom>
          <a:noFill/>
        </p:spPr>
        <p:txBody>
          <a:bodyPr wrap="square" rtlCol="0">
            <a:spAutoFit/>
          </a:bodyPr>
          <a:lstStyle/>
          <a:p>
            <a:endParaRPr lang="ru-RU" b="1" i="1" u="sng" dirty="0" smtClean="0">
              <a:solidFill>
                <a:srgbClr val="181818"/>
              </a:solidFill>
              <a:latin typeface="Monotype Corsiva" pitchFamily="66" charset="0"/>
            </a:endParaRPr>
          </a:p>
          <a:p>
            <a:endParaRPr lang="ru-RU" b="1" i="1" u="sng" dirty="0">
              <a:solidFill>
                <a:srgbClr val="181818"/>
              </a:solidFill>
              <a:latin typeface="Monotype Corsiva" pitchFamily="66" charset="0"/>
            </a:endParaRPr>
          </a:p>
          <a:p>
            <a:endParaRPr lang="ru-RU" b="1" i="1" u="sng" dirty="0" smtClean="0">
              <a:solidFill>
                <a:srgbClr val="181818"/>
              </a:solidFill>
              <a:latin typeface="Monotype Corsiva" pitchFamily="66" charset="0"/>
            </a:endParaRPr>
          </a:p>
          <a:p>
            <a:endParaRPr lang="ru-RU" b="1" i="1" u="sng" dirty="0">
              <a:solidFill>
                <a:srgbClr val="181818"/>
              </a:solidFill>
              <a:latin typeface="Monotype Corsiva" pitchFamily="66" charset="0"/>
            </a:endParaRPr>
          </a:p>
          <a:p>
            <a:endParaRPr lang="ru-RU" dirty="0">
              <a:latin typeface="Monotype Corsiva" pitchFamily="66" charset="0"/>
            </a:endParaRPr>
          </a:p>
        </p:txBody>
      </p:sp>
      <p:sp>
        <p:nvSpPr>
          <p:cNvPr id="6" name="Прямоугольник 5"/>
          <p:cNvSpPr/>
          <p:nvPr/>
        </p:nvSpPr>
        <p:spPr>
          <a:xfrm>
            <a:off x="971600" y="548680"/>
            <a:ext cx="7599444" cy="769441"/>
          </a:xfrm>
          <a:prstGeom prst="rect">
            <a:avLst/>
          </a:prstGeom>
        </p:spPr>
        <p:txBody>
          <a:bodyPr wrap="square">
            <a:spAutoFit/>
          </a:bodyPr>
          <a:lstStyle/>
          <a:p>
            <a:endParaRPr lang="ru-RU" sz="4400" dirty="0">
              <a:latin typeface="Monotype Corsiva" pitchFamily="66"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938" y="3051175"/>
            <a:ext cx="7602537"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539552" y="1318122"/>
            <a:ext cx="8208912" cy="2893100"/>
          </a:xfrm>
          <a:prstGeom prst="rect">
            <a:avLst/>
          </a:prstGeom>
        </p:spPr>
        <p:txBody>
          <a:bodyPr wrap="square">
            <a:spAutoFit/>
          </a:bodyPr>
          <a:lstStyle/>
          <a:p>
            <a:pPr algn="ctr"/>
            <a:r>
              <a:rPr lang="ru-RU" sz="3600" b="1" i="1" u="sng" dirty="0">
                <a:solidFill>
                  <a:schemeClr val="tx2"/>
                </a:solidFill>
              </a:rPr>
              <a:t>Тема  самообразования</a:t>
            </a:r>
            <a:r>
              <a:rPr lang="ru-RU" sz="3200" b="1" i="1" u="sng" dirty="0" smtClean="0">
                <a:solidFill>
                  <a:schemeClr val="tx2"/>
                </a:solidFill>
              </a:rPr>
              <a:t>:</a:t>
            </a:r>
          </a:p>
          <a:p>
            <a:pPr algn="ctr"/>
            <a:endParaRPr lang="ru-RU" sz="3200" b="1" i="1" u="sng" dirty="0" smtClean="0">
              <a:solidFill>
                <a:schemeClr val="tx2"/>
              </a:solidFill>
            </a:endParaRPr>
          </a:p>
          <a:p>
            <a:pPr algn="ctr"/>
            <a:r>
              <a:rPr lang="ru-RU" sz="3200" dirty="0" smtClean="0">
                <a:solidFill>
                  <a:schemeClr val="tx2"/>
                </a:solidFill>
                <a:latin typeface="Times New Roman" pitchFamily="18" charset="0"/>
                <a:cs typeface="Times New Roman" pitchFamily="18" charset="0"/>
              </a:rPr>
              <a:t>Системный </a:t>
            </a:r>
            <a:r>
              <a:rPr lang="ru-RU" sz="3200" dirty="0">
                <a:solidFill>
                  <a:schemeClr val="tx2"/>
                </a:solidFill>
                <a:latin typeface="Times New Roman" pitchFamily="18" charset="0"/>
                <a:cs typeface="Times New Roman" pitchFamily="18" charset="0"/>
              </a:rPr>
              <a:t>поход к образовательному  процессу   с детьми ОВЗ,  на занятиях адаптивной физической культуры.</a:t>
            </a:r>
          </a:p>
          <a:p>
            <a:r>
              <a:rPr lang="ru-RU" dirty="0">
                <a:solidFill>
                  <a:schemeClr val="tx2"/>
                </a:solidFill>
                <a:latin typeface="Times New Roman" pitchFamily="18" charset="0"/>
                <a:cs typeface="Times New Roman" pitchFamily="18" charset="0"/>
              </a:rPr>
              <a:t> </a:t>
            </a:r>
          </a:p>
        </p:txBody>
      </p:sp>
      <p:sp>
        <p:nvSpPr>
          <p:cNvPr id="8" name="TextBox 7"/>
          <p:cNvSpPr txBox="1"/>
          <p:nvPr/>
        </p:nvSpPr>
        <p:spPr>
          <a:xfrm>
            <a:off x="3419872" y="5445224"/>
            <a:ext cx="5328591" cy="1323439"/>
          </a:xfrm>
          <a:prstGeom prst="rect">
            <a:avLst/>
          </a:prstGeom>
          <a:noFill/>
        </p:spPr>
        <p:txBody>
          <a:bodyPr wrap="square" rtlCol="0">
            <a:spAutoFit/>
          </a:bodyPr>
          <a:lstStyle/>
          <a:p>
            <a:pPr algn="r">
              <a:spcBef>
                <a:spcPct val="50000"/>
              </a:spcBef>
            </a:pPr>
            <a:r>
              <a:rPr lang="ru-RU" sz="2000" dirty="0">
                <a:solidFill>
                  <a:schemeClr val="tx2"/>
                </a:solidFill>
              </a:rPr>
              <a:t>Разработала:</a:t>
            </a:r>
          </a:p>
          <a:p>
            <a:pPr algn="r">
              <a:spcBef>
                <a:spcPct val="50000"/>
              </a:spcBef>
            </a:pPr>
            <a:r>
              <a:rPr lang="ru-RU" sz="2000" dirty="0" err="1" smtClean="0">
                <a:solidFill>
                  <a:schemeClr val="tx2"/>
                </a:solidFill>
              </a:rPr>
              <a:t>Герик</a:t>
            </a:r>
            <a:r>
              <a:rPr lang="ru-RU" sz="2000" dirty="0" smtClean="0">
                <a:solidFill>
                  <a:schemeClr val="tx2"/>
                </a:solidFill>
              </a:rPr>
              <a:t> Татьяна Станиславовна,</a:t>
            </a:r>
            <a:endParaRPr lang="ru-RU" sz="2000" dirty="0">
              <a:solidFill>
                <a:schemeClr val="tx2"/>
              </a:solidFill>
            </a:endParaRPr>
          </a:p>
          <a:p>
            <a:pPr algn="r">
              <a:spcBef>
                <a:spcPct val="50000"/>
              </a:spcBef>
            </a:pPr>
            <a:r>
              <a:rPr lang="ru-RU" sz="2000" dirty="0">
                <a:solidFill>
                  <a:schemeClr val="tx2"/>
                </a:solidFill>
              </a:rPr>
              <a:t> учитель физической культуры</a:t>
            </a:r>
            <a:r>
              <a:rPr lang="ru-RU" sz="2000" dirty="0">
                <a:solidFill>
                  <a:srgbClr val="000000"/>
                </a:solidFill>
              </a:rPr>
              <a:t> </a:t>
            </a:r>
          </a:p>
        </p:txBody>
      </p:sp>
    </p:spTree>
    <p:extLst>
      <p:ext uri="{BB962C8B-B14F-4D97-AF65-F5344CB8AC3E}">
        <p14:creationId xmlns:p14="http://schemas.microsoft.com/office/powerpoint/2010/main" val="38589771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548680"/>
            <a:ext cx="8496944" cy="3077766"/>
          </a:xfrm>
          <a:prstGeom prst="rect">
            <a:avLst/>
          </a:prstGeom>
          <a:noFill/>
        </p:spPr>
        <p:txBody>
          <a:bodyPr wrap="square" rtlCol="0">
            <a:spAutoFit/>
          </a:bodyPr>
          <a:lstStyle/>
          <a:p>
            <a:r>
              <a:rPr lang="ru-RU" b="1" dirty="0">
                <a:solidFill>
                  <a:schemeClr val="tx2"/>
                </a:solidFill>
                <a:latin typeface="Times New Roman" pitchFamily="18" charset="0"/>
                <a:cs typeface="Times New Roman" pitchFamily="18" charset="0"/>
              </a:rPr>
              <a:t>Комплексы физических упражнений должны содержать не менее 20 упражнений в следующем соотношении: </a:t>
            </a:r>
            <a:endParaRPr lang="ru-RU" b="1" dirty="0" smtClean="0">
              <a:solidFill>
                <a:schemeClr val="tx2"/>
              </a:solidFill>
              <a:latin typeface="Times New Roman" pitchFamily="18" charset="0"/>
              <a:cs typeface="Times New Roman" pitchFamily="18" charset="0"/>
            </a:endParaRPr>
          </a:p>
          <a:p>
            <a:endParaRPr lang="ru-RU" b="1" dirty="0" smtClean="0">
              <a:solidFill>
                <a:schemeClr val="tx2"/>
              </a:solidFill>
              <a:latin typeface="Times New Roman" pitchFamily="18" charset="0"/>
              <a:cs typeface="Times New Roman" pitchFamily="18" charset="0"/>
            </a:endParaRPr>
          </a:p>
          <a:p>
            <a:pPr marL="285750" indent="-285750">
              <a:buFont typeface="Arial" pitchFamily="34" charset="0"/>
              <a:buChar char="•"/>
            </a:pPr>
            <a:r>
              <a:rPr lang="ru-RU" sz="2000" b="1" dirty="0">
                <a:solidFill>
                  <a:schemeClr val="tx2"/>
                </a:solidFill>
                <a:latin typeface="Times New Roman" pitchFamily="18" charset="0"/>
                <a:cs typeface="Times New Roman" pitchFamily="18" charset="0"/>
              </a:rPr>
              <a:t>общеразвивающие упражнения – 50 %; </a:t>
            </a:r>
            <a:endParaRPr lang="ru-RU" sz="2000" b="1" dirty="0" smtClean="0">
              <a:solidFill>
                <a:schemeClr val="tx2"/>
              </a:solidFill>
              <a:latin typeface="Times New Roman" pitchFamily="18" charset="0"/>
              <a:cs typeface="Times New Roman" pitchFamily="18" charset="0"/>
            </a:endParaRPr>
          </a:p>
          <a:p>
            <a:pPr marL="285750" indent="-285750">
              <a:buFont typeface="Arial" pitchFamily="34" charset="0"/>
              <a:buChar char="•"/>
            </a:pPr>
            <a:r>
              <a:rPr lang="ru-RU" sz="2000" b="1" dirty="0" smtClean="0">
                <a:solidFill>
                  <a:schemeClr val="tx2"/>
                </a:solidFill>
                <a:latin typeface="Times New Roman" pitchFamily="18" charset="0"/>
                <a:cs typeface="Times New Roman" pitchFamily="18" charset="0"/>
              </a:rPr>
              <a:t>Упражнения, </a:t>
            </a:r>
            <a:r>
              <a:rPr lang="ru-RU" sz="2000" b="1" dirty="0">
                <a:solidFill>
                  <a:schemeClr val="tx2"/>
                </a:solidFill>
                <a:latin typeface="Times New Roman" pitchFamily="18" charset="0"/>
                <a:cs typeface="Times New Roman" pitchFamily="18" charset="0"/>
              </a:rPr>
              <a:t>направленные на профилактику и коррекцию нарушений опорно-двигательного аппарата – 30 </a:t>
            </a:r>
            <a:r>
              <a:rPr lang="ru-RU" sz="2000" b="1" dirty="0" smtClean="0">
                <a:solidFill>
                  <a:schemeClr val="tx2"/>
                </a:solidFill>
                <a:latin typeface="Times New Roman" pitchFamily="18" charset="0"/>
                <a:cs typeface="Times New Roman" pitchFamily="18" charset="0"/>
              </a:rPr>
              <a:t>%;</a:t>
            </a:r>
          </a:p>
          <a:p>
            <a:pPr marL="285750" indent="-285750">
              <a:buFont typeface="Arial" pitchFamily="34" charset="0"/>
              <a:buChar char="•"/>
            </a:pPr>
            <a:r>
              <a:rPr lang="ru-RU" sz="2000" b="1" dirty="0" smtClean="0">
                <a:solidFill>
                  <a:schemeClr val="tx2"/>
                </a:solidFill>
              </a:rPr>
              <a:t>упражнения</a:t>
            </a:r>
            <a:r>
              <a:rPr lang="ru-RU" sz="2000" b="1" dirty="0">
                <a:solidFill>
                  <a:schemeClr val="tx2"/>
                </a:solidFill>
              </a:rPr>
              <a:t>, направленные на профилактику и коррекцию нарушений органов зрения – 10 %; </a:t>
            </a:r>
            <a:endParaRPr lang="ru-RU" sz="2000" b="1" dirty="0" smtClean="0">
              <a:solidFill>
                <a:schemeClr val="tx2"/>
              </a:solidFill>
            </a:endParaRPr>
          </a:p>
          <a:p>
            <a:pPr marL="285750" indent="-285750">
              <a:buFont typeface="Arial" pitchFamily="34" charset="0"/>
              <a:buChar char="•"/>
            </a:pPr>
            <a:r>
              <a:rPr lang="ru-RU" sz="2000" b="1" dirty="0" smtClean="0">
                <a:solidFill>
                  <a:schemeClr val="tx2"/>
                </a:solidFill>
              </a:rPr>
              <a:t>Дыхательные упражнения </a:t>
            </a:r>
            <a:r>
              <a:rPr lang="ru-RU" sz="2000" b="1" dirty="0">
                <a:solidFill>
                  <a:schemeClr val="tx2"/>
                </a:solidFill>
              </a:rPr>
              <a:t>– 10 %. </a:t>
            </a:r>
            <a:endParaRPr lang="ru-RU" sz="2000" b="1" dirty="0" smtClean="0">
              <a:solidFill>
                <a:schemeClr val="tx2"/>
              </a:solidFill>
            </a:endParaRPr>
          </a:p>
          <a:p>
            <a:pPr marL="285750" indent="-285750">
              <a:buFont typeface="Arial" pitchFamily="34" charset="0"/>
              <a:buChar char="•"/>
            </a:pPr>
            <a:endParaRPr lang="ru-RU" sz="2000" b="1" dirty="0">
              <a:solidFill>
                <a:schemeClr val="tx2"/>
              </a:solidFill>
              <a:latin typeface="Times New Roman" pitchFamily="18" charset="0"/>
              <a:cs typeface="Times New Roman" pitchFamily="18" charset="0"/>
            </a:endParaRPr>
          </a:p>
        </p:txBody>
      </p:sp>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360271" y="3717032"/>
            <a:ext cx="2448271" cy="2666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2766" b="3447"/>
          <a:stretch/>
        </p:blipFill>
        <p:spPr bwMode="auto">
          <a:xfrm>
            <a:off x="6024751" y="3717032"/>
            <a:ext cx="2346141" cy="26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2947" r="27221" b="23526"/>
          <a:stretch/>
        </p:blipFill>
        <p:spPr bwMode="auto">
          <a:xfrm>
            <a:off x="3059832" y="3717032"/>
            <a:ext cx="2672747" cy="26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9682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764704"/>
            <a:ext cx="8640960" cy="2308324"/>
          </a:xfrm>
          <a:prstGeom prst="rect">
            <a:avLst/>
          </a:prstGeom>
          <a:noFill/>
        </p:spPr>
        <p:txBody>
          <a:bodyPr wrap="square" rtlCol="0">
            <a:spAutoFit/>
          </a:bodyPr>
          <a:lstStyle/>
          <a:p>
            <a:r>
              <a:rPr lang="ru-RU" dirty="0">
                <a:solidFill>
                  <a:schemeClr val="tx2"/>
                </a:solidFill>
                <a:latin typeface="Times New Roman" pitchFamily="18" charset="0"/>
                <a:cs typeface="Times New Roman" pitchFamily="18" charset="0"/>
              </a:rPr>
              <a:t>Физическая нагрузка регулируется учителем соответствующим подбором упражнений, изменением исходных положений, числом повторений, последовательностью. В отличие от программы общеобразовательной школы в разделы вносят общеразвивающие упражнения, дыхательную гимнастику, т.к. они способствуют коррекции нарушения дыхания. </a:t>
            </a:r>
            <a:endParaRPr lang="ru-RU" dirty="0" smtClean="0">
              <a:solidFill>
                <a:schemeClr val="tx2"/>
              </a:solidFill>
              <a:latin typeface="Times New Roman" pitchFamily="18" charset="0"/>
              <a:cs typeface="Times New Roman" pitchFamily="18" charset="0"/>
            </a:endParaRPr>
          </a:p>
          <a:p>
            <a:pPr marL="342900" indent="-342900">
              <a:buFont typeface="Arial" pitchFamily="34" charset="0"/>
              <a:buChar char="•"/>
            </a:pPr>
            <a:r>
              <a:rPr lang="ru-RU" b="1" dirty="0" smtClean="0">
                <a:solidFill>
                  <a:schemeClr val="tx2"/>
                </a:solidFill>
                <a:latin typeface="Times New Roman" pitchFamily="18" charset="0"/>
                <a:cs typeface="Times New Roman" pitchFamily="18" charset="0"/>
              </a:rPr>
              <a:t>Упражнения </a:t>
            </a:r>
            <a:r>
              <a:rPr lang="ru-RU" b="1" dirty="0">
                <a:solidFill>
                  <a:schemeClr val="tx2"/>
                </a:solidFill>
                <a:latin typeface="Times New Roman" pitchFamily="18" charset="0"/>
                <a:cs typeface="Times New Roman" pitchFamily="18" charset="0"/>
              </a:rPr>
              <a:t>для укрепления кистей рук - способствуют успешному овладению  письмом. </a:t>
            </a:r>
            <a:endParaRPr lang="ru-RU" b="1" dirty="0" smtClean="0">
              <a:solidFill>
                <a:schemeClr val="tx2"/>
              </a:solidFill>
              <a:latin typeface="Times New Roman" pitchFamily="18" charset="0"/>
              <a:cs typeface="Times New Roman" pitchFamily="18" charset="0"/>
            </a:endParaRPr>
          </a:p>
          <a:p>
            <a:endParaRPr lang="ru-RU" dirty="0">
              <a:solidFill>
                <a:schemeClr val="tx2"/>
              </a:solidFill>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3140967"/>
            <a:ext cx="2376264" cy="3176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51560" y="3156960"/>
            <a:ext cx="2232248" cy="2984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l="19145" t="28641" r="26156" b="16124"/>
          <a:stretch>
            <a:fillRect/>
          </a:stretch>
        </p:blipFill>
        <p:spPr bwMode="auto">
          <a:xfrm>
            <a:off x="3286116" y="3143248"/>
            <a:ext cx="2400012" cy="32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3645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404664"/>
            <a:ext cx="7488832" cy="646331"/>
          </a:xfrm>
          <a:prstGeom prst="rect">
            <a:avLst/>
          </a:prstGeom>
        </p:spPr>
        <p:txBody>
          <a:bodyPr wrap="square">
            <a:spAutoFit/>
          </a:bodyPr>
          <a:lstStyle/>
          <a:p>
            <a:pPr marL="342900" indent="-342900">
              <a:buFont typeface="Arial" pitchFamily="34" charset="0"/>
              <a:buChar char="•"/>
            </a:pPr>
            <a:r>
              <a:rPr lang="ru-RU" b="1" dirty="0">
                <a:solidFill>
                  <a:schemeClr val="tx2"/>
                </a:solidFill>
                <a:latin typeface="Times New Roman" pitchFamily="18" charset="0"/>
                <a:cs typeface="Times New Roman" pitchFamily="18" charset="0"/>
              </a:rPr>
              <a:t>Упражнения для осанки - помогают ребенку правильно держать голову, свое тело сидя , стоя, при ходьбе и беге</a:t>
            </a:r>
          </a:p>
        </p:txBody>
      </p:sp>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2955" b="14339"/>
          <a:stretch/>
        </p:blipFill>
        <p:spPr bwMode="auto">
          <a:xfrm>
            <a:off x="3009118" y="2598675"/>
            <a:ext cx="3125764" cy="2620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31" t="28594" r="-1531"/>
          <a:stretch/>
        </p:blipFill>
        <p:spPr bwMode="auto">
          <a:xfrm>
            <a:off x="332535" y="1343174"/>
            <a:ext cx="2687662" cy="256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591" t="42756" r="4629" b="11536"/>
          <a:stretch/>
        </p:blipFill>
        <p:spPr bwMode="auto">
          <a:xfrm>
            <a:off x="5982818" y="4725145"/>
            <a:ext cx="3133619" cy="2132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2300" b="22548"/>
          <a:stretch/>
        </p:blipFill>
        <p:spPr bwMode="auto">
          <a:xfrm>
            <a:off x="6170887" y="1343174"/>
            <a:ext cx="2672240" cy="2327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6650" b="15345"/>
          <a:stretch/>
        </p:blipFill>
        <p:spPr bwMode="auto">
          <a:xfrm>
            <a:off x="90841" y="4725144"/>
            <a:ext cx="3171049" cy="2035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1450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404664"/>
            <a:ext cx="8136904" cy="923330"/>
          </a:xfrm>
          <a:prstGeom prst="rect">
            <a:avLst/>
          </a:prstGeom>
        </p:spPr>
        <p:txBody>
          <a:bodyPr wrap="square">
            <a:spAutoFit/>
          </a:bodyPr>
          <a:lstStyle/>
          <a:p>
            <a:pPr marL="342900" indent="-342900">
              <a:buFont typeface="Arial" pitchFamily="34" charset="0"/>
              <a:buChar char="•"/>
            </a:pPr>
            <a:r>
              <a:rPr lang="ru-RU" b="1" dirty="0">
                <a:solidFill>
                  <a:schemeClr val="tx2"/>
                </a:solidFill>
                <a:latin typeface="Times New Roman" pitchFamily="18" charset="0"/>
                <a:cs typeface="Times New Roman" pitchFamily="18" charset="0"/>
              </a:rPr>
              <a:t>В связи с затруднениями в пространственно-временной ситуации, нарушениями точности движений, включаются упражнения, направленные на коррекцию и развитие этих </a:t>
            </a:r>
            <a:r>
              <a:rPr lang="ru-RU" b="1" dirty="0" smtClean="0">
                <a:solidFill>
                  <a:schemeClr val="tx2"/>
                </a:solidFill>
                <a:latin typeface="Times New Roman" pitchFamily="18" charset="0"/>
                <a:cs typeface="Times New Roman" pitchFamily="18" charset="0"/>
              </a:rPr>
              <a:t>способностей.</a:t>
            </a:r>
            <a:endParaRPr lang="ru-RU" b="1" dirty="0">
              <a:solidFill>
                <a:schemeClr val="tx2"/>
              </a:solidFill>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484784"/>
            <a:ext cx="4332032"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1584" y="3645024"/>
            <a:ext cx="4102229" cy="3068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1158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260648"/>
            <a:ext cx="8136904" cy="923330"/>
          </a:xfrm>
          <a:prstGeom prst="rect">
            <a:avLst/>
          </a:prstGeom>
        </p:spPr>
        <p:txBody>
          <a:bodyPr wrap="square">
            <a:spAutoFit/>
          </a:bodyPr>
          <a:lstStyle/>
          <a:p>
            <a:pPr marL="342900" indent="-342900" algn="ctr">
              <a:buFont typeface="Arial" pitchFamily="34" charset="0"/>
              <a:buChar char="•"/>
            </a:pPr>
            <a:r>
              <a:rPr lang="ru-RU" b="1" dirty="0">
                <a:solidFill>
                  <a:schemeClr val="tx2"/>
                </a:solidFill>
                <a:latin typeface="Times New Roman" pitchFamily="18" charset="0"/>
                <a:cs typeface="Times New Roman" pitchFamily="18" charset="0"/>
              </a:rPr>
              <a:t>Особое место </a:t>
            </a:r>
            <a:r>
              <a:rPr lang="ru-RU" b="1" dirty="0" smtClean="0">
                <a:solidFill>
                  <a:schemeClr val="tx2"/>
                </a:solidFill>
                <a:latin typeface="Times New Roman" pitchFamily="18" charset="0"/>
                <a:cs typeface="Times New Roman" pitchFamily="18" charset="0"/>
              </a:rPr>
              <a:t>уделяется на уроках работе с мячами.</a:t>
            </a:r>
          </a:p>
          <a:p>
            <a:pPr algn="ctr"/>
            <a:r>
              <a:rPr lang="ru-RU" b="1" dirty="0" smtClean="0">
                <a:solidFill>
                  <a:schemeClr val="tx2"/>
                </a:solidFill>
                <a:latin typeface="Times New Roman" pitchFamily="18" charset="0"/>
                <a:cs typeface="Times New Roman" pitchFamily="18" charset="0"/>
              </a:rPr>
              <a:t> Упражнения в ловле и передаче мяча способствуют развитию ловкости, глазомера, меткости.</a:t>
            </a:r>
            <a:endParaRPr lang="ru-RU" b="1" dirty="0">
              <a:solidFill>
                <a:schemeClr val="tx2"/>
              </a:solidFill>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51894"/>
            <a:ext cx="2993868" cy="400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9955" y="1844824"/>
            <a:ext cx="3113679" cy="4162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33634" y="2719464"/>
            <a:ext cx="3070635" cy="4105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7840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332656"/>
            <a:ext cx="8856984" cy="2339102"/>
          </a:xfrm>
          <a:prstGeom prst="rect">
            <a:avLst/>
          </a:prstGeom>
          <a:noFill/>
        </p:spPr>
        <p:txBody>
          <a:bodyPr wrap="square" rtlCol="0">
            <a:spAutoFit/>
          </a:bodyPr>
          <a:lstStyle/>
          <a:p>
            <a:r>
              <a:rPr lang="ru-RU" sz="2000" b="1" dirty="0">
                <a:solidFill>
                  <a:schemeClr val="tx2"/>
                </a:solidFill>
                <a:latin typeface="Times New Roman" pitchFamily="18" charset="0"/>
                <a:cs typeface="Times New Roman" pitchFamily="18" charset="0"/>
              </a:rPr>
              <a:t>Подвижные игры </a:t>
            </a:r>
            <a:r>
              <a:rPr lang="ru-RU" dirty="0">
                <a:solidFill>
                  <a:schemeClr val="tx2"/>
                </a:solidFill>
                <a:latin typeface="Times New Roman" pitchFamily="18" charset="0"/>
                <a:cs typeface="Times New Roman" pitchFamily="18" charset="0"/>
              </a:rPr>
              <a:t>занимают важное место в жизнедеятельности детей с нарушениями в развитии. В игровой деятельности приобретается практический опыт культуры общения - развитие познавательной активности и коммуникативных способностей, формирование навыков словесного общения. Подвижные игры способствуют овладению навыками пространственной ориентировки, приобретению свободы в движениях, развитию координации и быстроты. Игры развивают и укрепляют нравственные и личностные качества.</a:t>
            </a:r>
          </a:p>
          <a:p>
            <a:endParaRPr lang="ru-RU" dirty="0">
              <a:latin typeface="Times New Roman" pitchFamily="18" charset="0"/>
              <a:cs typeface="Times New Roman" pitchFamily="18" charset="0"/>
            </a:endParaRPr>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818" y="2492896"/>
            <a:ext cx="2819070" cy="210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3083" y="4221088"/>
            <a:ext cx="3176824"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53661" y="2401718"/>
            <a:ext cx="3192707" cy="2388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7217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571480"/>
            <a:ext cx="7920880" cy="954107"/>
          </a:xfrm>
          <a:prstGeom prst="rect">
            <a:avLst/>
          </a:prstGeom>
          <a:noFill/>
        </p:spPr>
        <p:txBody>
          <a:bodyPr wrap="square" rtlCol="0">
            <a:spAutoFit/>
          </a:bodyPr>
          <a:lstStyle/>
          <a:p>
            <a:pPr algn="ctr"/>
            <a:r>
              <a:rPr lang="ru-RU" sz="2800" b="1" dirty="0">
                <a:solidFill>
                  <a:schemeClr val="tx2"/>
                </a:solidFill>
                <a:latin typeface="Times New Roman" pitchFamily="18" charset="0"/>
                <a:cs typeface="Times New Roman" pitchFamily="18" charset="0"/>
              </a:rPr>
              <a:t>Оценивание </a:t>
            </a:r>
            <a:r>
              <a:rPr lang="ru-RU" sz="2800" b="1" dirty="0" smtClean="0">
                <a:solidFill>
                  <a:schemeClr val="tx2"/>
                </a:solidFill>
                <a:latin typeface="Times New Roman" pitchFamily="18" charset="0"/>
                <a:cs typeface="Times New Roman" pitchFamily="18" charset="0"/>
              </a:rPr>
              <a:t>учебных достижений обучающихся </a:t>
            </a:r>
            <a:r>
              <a:rPr lang="ru-RU" sz="2800" b="1" dirty="0">
                <a:solidFill>
                  <a:schemeClr val="tx2"/>
                </a:solidFill>
                <a:latin typeface="Times New Roman" pitchFamily="18" charset="0"/>
                <a:cs typeface="Times New Roman" pitchFamily="18" charset="0"/>
              </a:rPr>
              <a:t>специальной медицинской группы «А»</a:t>
            </a:r>
          </a:p>
        </p:txBody>
      </p:sp>
      <p:sp>
        <p:nvSpPr>
          <p:cNvPr id="3" name="TextBox 2"/>
          <p:cNvSpPr txBox="1"/>
          <p:nvPr/>
        </p:nvSpPr>
        <p:spPr>
          <a:xfrm>
            <a:off x="395536" y="1844824"/>
            <a:ext cx="5472608" cy="3477875"/>
          </a:xfrm>
          <a:prstGeom prst="rect">
            <a:avLst/>
          </a:prstGeom>
          <a:noFill/>
        </p:spPr>
        <p:txBody>
          <a:bodyPr wrap="square" rtlCol="0">
            <a:spAutoFit/>
          </a:bodyPr>
          <a:lstStyle/>
          <a:p>
            <a:r>
              <a:rPr lang="ru-RU" sz="2000" dirty="0">
                <a:solidFill>
                  <a:schemeClr val="tx2"/>
                </a:solidFill>
                <a:latin typeface="Times New Roman" pitchFamily="18" charset="0"/>
                <a:cs typeface="Times New Roman" pitchFamily="18" charset="0"/>
              </a:rPr>
              <a:t>Основной акцент в оценивании учебных достижений по физической культуре обучающихся, имеющих отклонения в состоянии здоровья, должен быть сделан на стойкой их мотивации к занятиям физическими упражнениями и динамике физических возможностей. </a:t>
            </a:r>
            <a:r>
              <a:rPr lang="ru-RU" sz="2000" dirty="0" smtClean="0">
                <a:solidFill>
                  <a:schemeClr val="tx2"/>
                </a:solidFill>
                <a:latin typeface="Times New Roman" pitchFamily="18" charset="0"/>
                <a:cs typeface="Times New Roman" pitchFamily="18" charset="0"/>
              </a:rPr>
              <a:t>Самые незначительные положительные изменения </a:t>
            </a:r>
            <a:r>
              <a:rPr lang="ru-RU" sz="2000" dirty="0">
                <a:solidFill>
                  <a:schemeClr val="tx2"/>
                </a:solidFill>
                <a:latin typeface="Times New Roman" pitchFamily="18" charset="0"/>
                <a:cs typeface="Times New Roman" pitchFamily="18" charset="0"/>
              </a:rPr>
              <a:t>в физических </a:t>
            </a:r>
            <a:r>
              <a:rPr lang="ru-RU" sz="2000" dirty="0" smtClean="0">
                <a:solidFill>
                  <a:schemeClr val="tx2"/>
                </a:solidFill>
                <a:latin typeface="Times New Roman" pitchFamily="18" charset="0"/>
                <a:cs typeface="Times New Roman" pitchFamily="18" charset="0"/>
              </a:rPr>
              <a:t>показателях </a:t>
            </a:r>
            <a:r>
              <a:rPr lang="ru-RU" sz="2000" dirty="0">
                <a:solidFill>
                  <a:schemeClr val="tx2"/>
                </a:solidFill>
                <a:latin typeface="Times New Roman" pitchFamily="18" charset="0"/>
                <a:cs typeface="Times New Roman" pitchFamily="18" charset="0"/>
              </a:rPr>
              <a:t>обязательно должны быть замечены учителем и сообщены обучающемуся и </a:t>
            </a:r>
            <a:r>
              <a:rPr lang="ru-RU" sz="2000" dirty="0" smtClean="0">
                <a:solidFill>
                  <a:schemeClr val="tx2"/>
                </a:solidFill>
                <a:latin typeface="Times New Roman" pitchFamily="18" charset="0"/>
                <a:cs typeface="Times New Roman" pitchFamily="18" charset="0"/>
              </a:rPr>
              <a:t>родителям.</a:t>
            </a:r>
            <a:endParaRPr lang="ru-RU" sz="2000" dirty="0">
              <a:solidFill>
                <a:schemeClr val="tx2"/>
              </a:solidFill>
              <a:latin typeface="Times New Roman" pitchFamily="18" charset="0"/>
              <a:cs typeface="Times New Roman" pitchFamily="18" charset="0"/>
            </a:endParaRPr>
          </a:p>
        </p:txBody>
      </p:sp>
      <p:pic>
        <p:nvPicPr>
          <p:cNvPr id="4"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75103" y="1844824"/>
            <a:ext cx="3073895" cy="4109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35443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58847"/>
            <a:ext cx="8748464" cy="6555641"/>
          </a:xfrm>
          <a:prstGeom prst="rect">
            <a:avLst/>
          </a:prstGeom>
        </p:spPr>
        <p:txBody>
          <a:bodyPr wrap="square">
            <a:spAutoFit/>
          </a:bodyPr>
          <a:lstStyle/>
          <a:p>
            <a:endParaRPr lang="ru-RU"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a:p>
            <a:r>
              <a:rPr lang="ru-RU" sz="2400" b="1" dirty="0" smtClean="0">
                <a:solidFill>
                  <a:schemeClr val="tx2"/>
                </a:solidFill>
                <a:latin typeface="Times New Roman" pitchFamily="18" charset="0"/>
                <a:cs typeface="Times New Roman" pitchFamily="18" charset="0"/>
              </a:rPr>
              <a:t>Положительная </a:t>
            </a:r>
            <a:r>
              <a:rPr lang="ru-RU" sz="2400" b="1" dirty="0">
                <a:solidFill>
                  <a:schemeClr val="tx2"/>
                </a:solidFill>
                <a:latin typeface="Times New Roman" pitchFamily="18" charset="0"/>
                <a:cs typeface="Times New Roman" pitchFamily="18" charset="0"/>
              </a:rPr>
              <a:t>отметка </a:t>
            </a:r>
            <a:r>
              <a:rPr lang="ru-RU" sz="2400" dirty="0">
                <a:solidFill>
                  <a:schemeClr val="tx2"/>
                </a:solidFill>
                <a:latin typeface="Times New Roman" pitchFamily="18" charset="0"/>
                <a:cs typeface="Times New Roman" pitchFamily="18" charset="0"/>
              </a:rPr>
              <a:t>должна быть выставлена обучающемуся, который не продемонстрировал существенных сдвигов в формировании навыков и умений, в развитии физических качеств, но регулярно посещал уроки, старательно выполнял задания учителя, овладел доступными ему навыками самостоятельных занятий оздоровительной или корригирующей гимнастикой, необходимыми знаниями в области физической культуры. При выставлении текущей отметки необходимо соблюдать особый такт, быть максимально внимательным, не унижать достоинства обучающегося, использовать отметку таким образом, чтобы она способствовала его развитию, стимулировала его на дальнейшие занятия физкультурой. </a:t>
            </a:r>
            <a:r>
              <a:rPr lang="ru-RU" sz="2400" b="1" dirty="0">
                <a:solidFill>
                  <a:schemeClr val="tx2"/>
                </a:solidFill>
                <a:latin typeface="Times New Roman" pitchFamily="18" charset="0"/>
                <a:cs typeface="Times New Roman" pitchFamily="18" charset="0"/>
              </a:rPr>
              <a:t>Итоговая отметка </a:t>
            </a:r>
            <a:r>
              <a:rPr lang="ru-RU" sz="2400" dirty="0">
                <a:solidFill>
                  <a:schemeClr val="tx2"/>
                </a:solidFill>
                <a:latin typeface="Times New Roman" pitchFamily="18" charset="0"/>
                <a:cs typeface="Times New Roman" pitchFamily="18" charset="0"/>
              </a:rPr>
              <a:t>по физической культуре обучающимся </a:t>
            </a:r>
            <a:r>
              <a:rPr lang="ru-RU" sz="2400" dirty="0" smtClean="0">
                <a:solidFill>
                  <a:schemeClr val="tx2"/>
                </a:solidFill>
                <a:latin typeface="Times New Roman" pitchFamily="18" charset="0"/>
                <a:cs typeface="Times New Roman" pitchFamily="18" charset="0"/>
              </a:rPr>
              <a:t> </a:t>
            </a:r>
            <a:r>
              <a:rPr lang="ru-RU" sz="2400" dirty="0">
                <a:solidFill>
                  <a:schemeClr val="tx2"/>
                </a:solidFill>
                <a:latin typeface="Times New Roman" pitchFamily="18" charset="0"/>
                <a:cs typeface="Times New Roman" pitchFamily="18" charset="0"/>
              </a:rPr>
              <a:t>специальной медицинской группы «А» выставляется с учетом теоретических и практических знаний (двигательных умений и </a:t>
            </a:r>
            <a:r>
              <a:rPr lang="ru-RU" sz="2400" dirty="0" smtClean="0">
                <a:solidFill>
                  <a:schemeClr val="tx2"/>
                </a:solidFill>
                <a:latin typeface="Times New Roman" pitchFamily="18" charset="0"/>
                <a:cs typeface="Times New Roman" pitchFamily="18" charset="0"/>
              </a:rPr>
              <a:t>навыков.</a:t>
            </a:r>
            <a:endParaRPr lang="ru-RU" sz="2400" dirty="0">
              <a:solidFill>
                <a:schemeClr val="tx2"/>
              </a:solidFill>
            </a:endParaRPr>
          </a:p>
        </p:txBody>
      </p:sp>
    </p:spTree>
    <p:extLst>
      <p:ext uri="{BB962C8B-B14F-4D97-AF65-F5344CB8AC3E}">
        <p14:creationId xmlns:p14="http://schemas.microsoft.com/office/powerpoint/2010/main" val="20338567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24744"/>
            <a:ext cx="7992888" cy="1200329"/>
          </a:xfrm>
          <a:prstGeom prst="rect">
            <a:avLst/>
          </a:prstGeom>
          <a:noFill/>
        </p:spPr>
        <p:txBody>
          <a:bodyPr wrap="square" rtlCol="0">
            <a:spAutoFit/>
          </a:bodyPr>
          <a:lstStyle/>
          <a:p>
            <a:r>
              <a:rPr lang="ru-RU" sz="3600" b="1" dirty="0">
                <a:solidFill>
                  <a:schemeClr val="tx2"/>
                </a:solidFill>
                <a:latin typeface="Times New Roman" pitchFamily="18" charset="0"/>
                <a:cs typeface="Times New Roman" pitchFamily="18" charset="0"/>
              </a:rPr>
              <a:t>План самообразовательной работы на </a:t>
            </a:r>
            <a:r>
              <a:rPr lang="ru-RU" sz="3600" b="1" dirty="0" smtClean="0">
                <a:solidFill>
                  <a:schemeClr val="tx2"/>
                </a:solidFill>
                <a:latin typeface="Times New Roman" pitchFamily="18" charset="0"/>
                <a:cs typeface="Times New Roman" pitchFamily="18" charset="0"/>
              </a:rPr>
              <a:t>2020-2022учебный год</a:t>
            </a:r>
            <a:endParaRPr lang="ru-RU" sz="3600" b="1" dirty="0">
              <a:solidFill>
                <a:schemeClr val="tx2"/>
              </a:solidFill>
              <a:latin typeface="Times New Roman" pitchFamily="18" charset="0"/>
              <a:cs typeface="Times New Roman" pitchFamily="18" charset="0"/>
            </a:endParaRPr>
          </a:p>
        </p:txBody>
      </p:sp>
      <p:sp>
        <p:nvSpPr>
          <p:cNvPr id="4" name="Прямоугольник 3"/>
          <p:cNvSpPr/>
          <p:nvPr/>
        </p:nvSpPr>
        <p:spPr>
          <a:xfrm>
            <a:off x="755576" y="2828836"/>
            <a:ext cx="7344816" cy="3724096"/>
          </a:xfrm>
          <a:prstGeom prst="rect">
            <a:avLst/>
          </a:prstGeom>
        </p:spPr>
        <p:txBody>
          <a:bodyPr wrap="square">
            <a:spAutoFit/>
          </a:bodyPr>
          <a:lstStyle/>
          <a:p>
            <a:pPr algn="ctr"/>
            <a:r>
              <a:rPr lang="ru-RU" sz="3200" b="1" dirty="0" smtClean="0">
                <a:solidFill>
                  <a:schemeClr val="tx2"/>
                </a:solidFill>
                <a:latin typeface="Times New Roman" pitchFamily="18" charset="0"/>
                <a:cs typeface="Times New Roman" pitchFamily="18" charset="0"/>
              </a:rPr>
              <a:t>Цель</a:t>
            </a:r>
            <a:r>
              <a:rPr lang="ru-RU" sz="3200" dirty="0" smtClean="0">
                <a:solidFill>
                  <a:schemeClr val="tx2"/>
                </a:solidFill>
                <a:latin typeface="Times New Roman" pitchFamily="18" charset="0"/>
                <a:cs typeface="Times New Roman" pitchFamily="18" charset="0"/>
              </a:rPr>
              <a:t>: Расширение </a:t>
            </a:r>
            <a:r>
              <a:rPr lang="ru-RU" sz="3200" dirty="0">
                <a:solidFill>
                  <a:schemeClr val="tx2"/>
                </a:solidFill>
                <a:latin typeface="Times New Roman" pitchFamily="18" charset="0"/>
                <a:cs typeface="Times New Roman" pitchFamily="18" charset="0"/>
              </a:rPr>
              <a:t>общепедагогических и психологических знаний с целью совершенствования методов работы с </a:t>
            </a:r>
            <a:r>
              <a:rPr lang="ru-RU" sz="3200" dirty="0" smtClean="0">
                <a:solidFill>
                  <a:schemeClr val="tx2"/>
                </a:solidFill>
                <a:latin typeface="Times New Roman" pitchFamily="18" charset="0"/>
                <a:cs typeface="Times New Roman" pitchFamily="18" charset="0"/>
              </a:rPr>
              <a:t>детьми с  ОВЗ на занятиях адаптивной </a:t>
            </a:r>
            <a:r>
              <a:rPr lang="ru-RU" sz="3200" dirty="0">
                <a:solidFill>
                  <a:schemeClr val="tx2"/>
                </a:solidFill>
                <a:latin typeface="Times New Roman" pitchFamily="18" charset="0"/>
                <a:cs typeface="Times New Roman" pitchFamily="18" charset="0"/>
              </a:rPr>
              <a:t>физической культуры</a:t>
            </a:r>
            <a:r>
              <a:rPr lang="ru-RU" sz="3600" dirty="0">
                <a:solidFill>
                  <a:schemeClr val="tx2"/>
                </a:solidFill>
                <a:latin typeface="Times New Roman" pitchFamily="18" charset="0"/>
                <a:cs typeface="Times New Roman" pitchFamily="18" charset="0"/>
              </a:rPr>
              <a:t>.</a:t>
            </a:r>
          </a:p>
          <a:p>
            <a:r>
              <a:rPr lang="ru-RU" sz="3600" dirty="0">
                <a:solidFill>
                  <a:schemeClr val="tx2"/>
                </a:solidFill>
                <a:latin typeface="Times New Roman" pitchFamily="18" charset="0"/>
                <a:cs typeface="Times New Roman" pitchFamily="18" charset="0"/>
              </a:rPr>
              <a:t> </a:t>
            </a:r>
          </a:p>
          <a:p>
            <a:endParaRPr lang="ru-RU" sz="3600" dirty="0"/>
          </a:p>
        </p:txBody>
      </p:sp>
    </p:spTree>
    <p:extLst>
      <p:ext uri="{BB962C8B-B14F-4D97-AF65-F5344CB8AC3E}">
        <p14:creationId xmlns:p14="http://schemas.microsoft.com/office/powerpoint/2010/main" val="3851408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412776"/>
            <a:ext cx="8568952" cy="2308324"/>
          </a:xfrm>
          <a:prstGeom prst="rect">
            <a:avLst/>
          </a:prstGeom>
        </p:spPr>
        <p:txBody>
          <a:bodyPr wrap="square">
            <a:spAutoFit/>
          </a:bodyPr>
          <a:lstStyle/>
          <a:p>
            <a:pPr marL="457200" indent="-457200">
              <a:buAutoNum type="arabicPeriod"/>
            </a:pPr>
            <a:r>
              <a:rPr lang="ru-RU" sz="2000" dirty="0" smtClean="0">
                <a:solidFill>
                  <a:schemeClr val="tx2"/>
                </a:solidFill>
                <a:latin typeface="Times New Roman" pitchFamily="18" charset="0"/>
                <a:cs typeface="Times New Roman" pitchFamily="18" charset="0"/>
              </a:rPr>
              <a:t>Самостоятельное </a:t>
            </a:r>
            <a:r>
              <a:rPr lang="ru-RU" sz="2000" dirty="0">
                <a:solidFill>
                  <a:schemeClr val="tx2"/>
                </a:solidFill>
                <a:latin typeface="Times New Roman" pitchFamily="18" charset="0"/>
                <a:cs typeface="Times New Roman" pitchFamily="18" charset="0"/>
              </a:rPr>
              <a:t>изучение научно-методической, дидактической </a:t>
            </a:r>
            <a:r>
              <a:rPr lang="ru-RU" sz="2000" dirty="0" smtClean="0">
                <a:solidFill>
                  <a:schemeClr val="tx2"/>
                </a:solidFill>
                <a:latin typeface="Times New Roman" pitchFamily="18" charset="0"/>
                <a:cs typeface="Times New Roman" pitchFamily="18" charset="0"/>
              </a:rPr>
              <a:t>литературы.</a:t>
            </a:r>
          </a:p>
          <a:p>
            <a:pPr marL="457200" indent="-457200">
              <a:buAutoNum type="arabicPeriod"/>
            </a:pPr>
            <a:r>
              <a:rPr lang="ru-RU" sz="2000" dirty="0">
                <a:solidFill>
                  <a:schemeClr val="tx2"/>
                </a:solidFill>
                <a:latin typeface="Times New Roman" pitchFamily="18" charset="0"/>
                <a:cs typeface="Times New Roman" pitchFamily="18" charset="0"/>
              </a:rPr>
              <a:t>Повышение квалификации</a:t>
            </a:r>
            <a:r>
              <a:rPr lang="ru-RU" sz="2000" b="1" dirty="0">
                <a:solidFill>
                  <a:schemeClr val="tx2"/>
                </a:solidFill>
                <a:latin typeface="Times New Roman" pitchFamily="18" charset="0"/>
                <a:cs typeface="Times New Roman" pitchFamily="18" charset="0"/>
              </a:rPr>
              <a:t> </a:t>
            </a:r>
            <a:endParaRPr lang="ru-RU" sz="2000" dirty="0" smtClean="0">
              <a:solidFill>
                <a:schemeClr val="tx2"/>
              </a:solidFill>
              <a:latin typeface="Times New Roman" pitchFamily="18" charset="0"/>
              <a:cs typeface="Times New Roman" pitchFamily="18" charset="0"/>
            </a:endParaRPr>
          </a:p>
          <a:p>
            <a:pPr marL="457200" indent="-457200">
              <a:buAutoNum type="arabicPeriod"/>
            </a:pPr>
            <a:r>
              <a:rPr lang="ru-RU" sz="2000" dirty="0" smtClean="0">
                <a:solidFill>
                  <a:schemeClr val="tx2"/>
                </a:solidFill>
                <a:latin typeface="Times New Roman" pitchFamily="18" charset="0"/>
                <a:cs typeface="Times New Roman" pitchFamily="18" charset="0"/>
              </a:rPr>
              <a:t>Участие конференциях, вебинарах прохождение тестов по адаптивной</a:t>
            </a:r>
            <a:r>
              <a:rPr lang="ru-RU" sz="2000" dirty="0">
                <a:solidFill>
                  <a:schemeClr val="tx2"/>
                </a:solidFill>
                <a:latin typeface="Times New Roman" pitchFamily="18" charset="0"/>
                <a:cs typeface="Times New Roman" pitchFamily="18" charset="0"/>
              </a:rPr>
              <a:t> физической </a:t>
            </a:r>
            <a:r>
              <a:rPr lang="ru-RU" sz="2000" dirty="0" smtClean="0">
                <a:solidFill>
                  <a:schemeClr val="tx2"/>
                </a:solidFill>
                <a:latin typeface="Times New Roman" pitchFamily="18" charset="0"/>
                <a:cs typeface="Times New Roman" pitchFamily="18" charset="0"/>
              </a:rPr>
              <a:t>культуры. </a:t>
            </a:r>
          </a:p>
          <a:p>
            <a:pPr marL="457200" indent="-457200">
              <a:buAutoNum type="arabicPeriod"/>
            </a:pPr>
            <a:r>
              <a:rPr lang="ru-RU" sz="2000" dirty="0" smtClean="0">
                <a:solidFill>
                  <a:schemeClr val="tx2"/>
                </a:solidFill>
                <a:latin typeface="Times New Roman" pitchFamily="18" charset="0"/>
                <a:cs typeface="Times New Roman" pitchFamily="18" charset="0"/>
              </a:rPr>
              <a:t> </a:t>
            </a:r>
            <a:r>
              <a:rPr lang="ru-RU" sz="2000" dirty="0">
                <a:solidFill>
                  <a:schemeClr val="tx2"/>
                </a:solidFill>
                <a:latin typeface="Times New Roman" pitchFamily="18" charset="0"/>
                <a:cs typeface="Times New Roman" pitchFamily="18" charset="0"/>
              </a:rPr>
              <a:t>Разработка и проведение </a:t>
            </a:r>
            <a:r>
              <a:rPr lang="ru-RU" sz="2000" dirty="0" smtClean="0">
                <a:solidFill>
                  <a:schemeClr val="tx2"/>
                </a:solidFill>
                <a:latin typeface="Times New Roman" pitchFamily="18" charset="0"/>
                <a:cs typeface="Times New Roman" pitchFamily="18" charset="0"/>
              </a:rPr>
              <a:t>уроков адаптивной физической культуры для детей с ОВЗ.</a:t>
            </a:r>
            <a:endParaRPr lang="ru-RU" sz="2000" dirty="0">
              <a:solidFill>
                <a:schemeClr val="tx2"/>
              </a:solidFill>
              <a:latin typeface="Times New Roman" pitchFamily="18" charset="0"/>
              <a:cs typeface="Times New Roman" pitchFamily="18" charset="0"/>
            </a:endParaRPr>
          </a:p>
        </p:txBody>
      </p:sp>
      <p:sp>
        <p:nvSpPr>
          <p:cNvPr id="4" name="TextBox 3"/>
          <p:cNvSpPr txBox="1"/>
          <p:nvPr/>
        </p:nvSpPr>
        <p:spPr>
          <a:xfrm>
            <a:off x="1043608" y="620688"/>
            <a:ext cx="6696744" cy="954107"/>
          </a:xfrm>
          <a:prstGeom prst="rect">
            <a:avLst/>
          </a:prstGeom>
          <a:noFill/>
        </p:spPr>
        <p:txBody>
          <a:bodyPr wrap="square" rtlCol="0">
            <a:spAutoFit/>
          </a:bodyPr>
          <a:lstStyle/>
          <a:p>
            <a:endParaRPr lang="ru-RU" sz="2800" b="1" dirty="0" smtClean="0">
              <a:solidFill>
                <a:schemeClr val="tx2"/>
              </a:solidFill>
            </a:endParaRPr>
          </a:p>
          <a:p>
            <a:endParaRPr lang="ru-RU" sz="2800" b="1" dirty="0">
              <a:solidFill>
                <a:schemeClr val="tx2"/>
              </a:solidFill>
            </a:endParaRPr>
          </a:p>
        </p:txBody>
      </p:sp>
      <p:sp>
        <p:nvSpPr>
          <p:cNvPr id="5" name="TextBox 4"/>
          <p:cNvSpPr txBox="1"/>
          <p:nvPr/>
        </p:nvSpPr>
        <p:spPr>
          <a:xfrm>
            <a:off x="1214414" y="357166"/>
            <a:ext cx="7429552" cy="461665"/>
          </a:xfrm>
          <a:prstGeom prst="rect">
            <a:avLst/>
          </a:prstGeom>
          <a:noFill/>
        </p:spPr>
        <p:txBody>
          <a:bodyPr wrap="square" rtlCol="0">
            <a:spAutoFit/>
          </a:bodyPr>
          <a:lstStyle/>
          <a:p>
            <a:pPr algn="ctr"/>
            <a:r>
              <a:rPr lang="ru-RU" sz="2400" b="1" dirty="0" smtClean="0">
                <a:solidFill>
                  <a:schemeClr val="tx2"/>
                </a:solidFill>
                <a:latin typeface="Times New Roman" pitchFamily="18" charset="0"/>
                <a:cs typeface="Times New Roman" pitchFamily="18" charset="0"/>
              </a:rPr>
              <a:t>Задачи:</a:t>
            </a:r>
            <a:endParaRPr lang="ru-RU" sz="2400" b="1" dirty="0">
              <a:solidFill>
                <a:schemeClr val="tx2"/>
              </a:solidFill>
              <a:latin typeface="Times New Roman" pitchFamily="18" charset="0"/>
              <a:cs typeface="Times New Roman" pitchFamily="18" charset="0"/>
            </a:endParaRPr>
          </a:p>
        </p:txBody>
      </p:sp>
    </p:spTree>
    <p:extLst>
      <p:ext uri="{BB962C8B-B14F-4D97-AF65-F5344CB8AC3E}">
        <p14:creationId xmlns:p14="http://schemas.microsoft.com/office/powerpoint/2010/main" val="36035718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548680"/>
            <a:ext cx="8892480" cy="4893647"/>
          </a:xfrm>
          <a:prstGeom prst="rect">
            <a:avLst/>
          </a:prstGeom>
          <a:noFill/>
        </p:spPr>
        <p:txBody>
          <a:bodyPr wrap="square" rtlCol="0">
            <a:spAutoFit/>
          </a:bodyPr>
          <a:lstStyle/>
          <a:p>
            <a:pPr algn="ctr"/>
            <a:r>
              <a:rPr lang="ru-RU" sz="4000" b="1" dirty="0" smtClean="0">
                <a:solidFill>
                  <a:schemeClr val="tx2"/>
                </a:solidFill>
                <a:latin typeface="Times New Roman" pitchFamily="18" charset="0"/>
                <a:cs typeface="Times New Roman" pitchFamily="18" charset="0"/>
              </a:rPr>
              <a:t>Понятие:</a:t>
            </a:r>
          </a:p>
          <a:p>
            <a:pPr algn="ctr"/>
            <a:r>
              <a:rPr lang="ru-RU" sz="4000" b="1" dirty="0" smtClean="0">
                <a:solidFill>
                  <a:schemeClr val="tx2"/>
                </a:solidFill>
                <a:latin typeface="Times New Roman" pitchFamily="18" charset="0"/>
                <a:cs typeface="Times New Roman" pitchFamily="18" charset="0"/>
              </a:rPr>
              <a:t> </a:t>
            </a:r>
            <a:r>
              <a:rPr lang="ru-RU" sz="4000" b="1" dirty="0">
                <a:solidFill>
                  <a:schemeClr val="tx2"/>
                </a:solidFill>
                <a:latin typeface="Times New Roman" pitchFamily="18" charset="0"/>
                <a:cs typeface="Times New Roman" pitchFamily="18" charset="0"/>
              </a:rPr>
              <a:t>Адаптивной Физической </a:t>
            </a:r>
            <a:r>
              <a:rPr lang="ru-RU" sz="4000" b="1" dirty="0" smtClean="0">
                <a:solidFill>
                  <a:schemeClr val="tx2"/>
                </a:solidFill>
                <a:latin typeface="Times New Roman" pitchFamily="18" charset="0"/>
                <a:cs typeface="Times New Roman" pitchFamily="18" charset="0"/>
              </a:rPr>
              <a:t>Культуры</a:t>
            </a:r>
          </a:p>
          <a:p>
            <a:pPr algn="ctr"/>
            <a:r>
              <a:rPr lang="ru-RU" sz="4000" dirty="0"/>
              <a:t> </a:t>
            </a:r>
            <a:r>
              <a:rPr lang="ru-RU" sz="2800" dirty="0">
                <a:solidFill>
                  <a:schemeClr val="tx2"/>
                </a:solidFill>
              </a:rPr>
              <a:t>(</a:t>
            </a:r>
            <a:r>
              <a:rPr lang="ru-RU" sz="3200" dirty="0">
                <a:solidFill>
                  <a:schemeClr val="tx2"/>
                </a:solidFill>
                <a:latin typeface="Times New Roman" pitchFamily="18" charset="0"/>
                <a:cs typeface="Times New Roman" pitchFamily="18" charset="0"/>
              </a:rPr>
              <a:t>сокр. АФК)  — это комплекс мер спортивно-оздоровительного характера, направленных на </a:t>
            </a:r>
            <a:r>
              <a:rPr lang="ru-RU" sz="3200" dirty="0" smtClean="0">
                <a:solidFill>
                  <a:schemeClr val="tx2"/>
                </a:solidFill>
                <a:latin typeface="Times New Roman" pitchFamily="18" charset="0"/>
                <a:cs typeface="Times New Roman" pitchFamily="18" charset="0"/>
              </a:rPr>
              <a:t>реабилитацию </a:t>
            </a:r>
            <a:r>
              <a:rPr lang="ru-RU" sz="3200" dirty="0">
                <a:solidFill>
                  <a:schemeClr val="tx2"/>
                </a:solidFill>
                <a:latin typeface="Times New Roman" pitchFamily="18" charset="0"/>
                <a:cs typeface="Times New Roman" pitchFamily="18" charset="0"/>
              </a:rPr>
              <a:t>и адаптацию к нормальной социальной среде людей с ограниченными возможностями, преодоление психологических барьеров, препятствующих </a:t>
            </a:r>
            <a:r>
              <a:rPr lang="ru-RU" sz="3200" dirty="0" smtClean="0">
                <a:solidFill>
                  <a:schemeClr val="tx2"/>
                </a:solidFill>
                <a:latin typeface="Times New Roman" pitchFamily="18" charset="0"/>
                <a:cs typeface="Times New Roman" pitchFamily="18" charset="0"/>
              </a:rPr>
              <a:t>ощущению полноценной жизни.</a:t>
            </a:r>
            <a:endParaRPr lang="ru-RU" sz="3200" dirty="0">
              <a:solidFill>
                <a:schemeClr val="tx2"/>
              </a:solidFill>
              <a:latin typeface="Times New Roman" pitchFamily="18" charset="0"/>
              <a:cs typeface="Times New Roman" pitchFamily="18" charset="0"/>
            </a:endParaRPr>
          </a:p>
        </p:txBody>
      </p:sp>
      <p:sp>
        <p:nvSpPr>
          <p:cNvPr id="2" name="Прямоугольник 1"/>
          <p:cNvSpPr/>
          <p:nvPr/>
        </p:nvSpPr>
        <p:spPr>
          <a:xfrm>
            <a:off x="2286000" y="2274838"/>
            <a:ext cx="4572000" cy="369332"/>
          </a:xfrm>
          <a:prstGeom prst="rect">
            <a:avLst/>
          </a:prstGeom>
        </p:spPr>
        <p:txBody>
          <a:bodyPr>
            <a:spAutoFit/>
          </a:bodyPr>
          <a:lstStyle/>
          <a:p>
            <a:r>
              <a:rPr lang="ru-RU" dirty="0"/>
              <a:t> </a:t>
            </a:r>
          </a:p>
        </p:txBody>
      </p:sp>
    </p:spTree>
    <p:extLst>
      <p:ext uri="{BB962C8B-B14F-4D97-AF65-F5344CB8AC3E}">
        <p14:creationId xmlns:p14="http://schemas.microsoft.com/office/powerpoint/2010/main" val="2184820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980728"/>
            <a:ext cx="7992888" cy="4893647"/>
          </a:xfrm>
          <a:prstGeom prst="rect">
            <a:avLst/>
          </a:prstGeom>
          <a:noFill/>
        </p:spPr>
        <p:txBody>
          <a:bodyPr wrap="square" rtlCol="0">
            <a:spAutoFit/>
          </a:bodyPr>
          <a:lstStyle/>
          <a:p>
            <a:pPr algn="ctr"/>
            <a:r>
              <a:rPr lang="ru-RU" sz="3200" b="1" dirty="0">
                <a:solidFill>
                  <a:schemeClr val="tx2"/>
                </a:solidFill>
              </a:rPr>
              <a:t>Задачи АФК:</a:t>
            </a:r>
            <a:endParaRPr lang="ru-RU" sz="3200" b="1" dirty="0" smtClean="0">
              <a:solidFill>
                <a:schemeClr val="tx2"/>
              </a:solidFill>
            </a:endParaRPr>
          </a:p>
          <a:p>
            <a:pPr algn="ctr"/>
            <a:r>
              <a:rPr lang="ru-RU" sz="2000" b="1" dirty="0" smtClean="0"/>
              <a:t>У </a:t>
            </a:r>
            <a:r>
              <a:rPr lang="ru-RU" sz="2000" b="1" dirty="0"/>
              <a:t>человека с отклонениями в физическом или психическом здоровье адаптивная физкультура формирует</a:t>
            </a:r>
            <a:r>
              <a:rPr lang="ru-RU" sz="2000" b="1" dirty="0" smtClean="0"/>
              <a:t>:</a:t>
            </a:r>
          </a:p>
          <a:p>
            <a:pPr marL="342900" indent="-342900">
              <a:buFont typeface="Arial" pitchFamily="34" charset="0"/>
              <a:buChar char="•"/>
            </a:pPr>
            <a:r>
              <a:rPr lang="ru-RU" sz="2000" dirty="0">
                <a:solidFill>
                  <a:schemeClr val="tx2"/>
                </a:solidFill>
              </a:rPr>
              <a:t> осознанное отношение к своим силам в сравнении с силами среднестатистического здорового человека</a:t>
            </a:r>
            <a:r>
              <a:rPr lang="ru-RU" sz="2000" dirty="0" smtClean="0">
                <a:solidFill>
                  <a:schemeClr val="tx2"/>
                </a:solidFill>
              </a:rPr>
              <a:t>;</a:t>
            </a:r>
          </a:p>
          <a:p>
            <a:pPr marL="342900" indent="-342900">
              <a:buFont typeface="Arial" pitchFamily="34" charset="0"/>
              <a:buChar char="•"/>
            </a:pPr>
            <a:r>
              <a:rPr lang="ru-RU" sz="2000" dirty="0">
                <a:solidFill>
                  <a:schemeClr val="tx2"/>
                </a:solidFill>
              </a:rPr>
              <a:t> способность к преодолению не только физических, но и психологических барьеров, препятствующих полноценной жизни; </a:t>
            </a:r>
            <a:endParaRPr lang="ru-RU" sz="2000" dirty="0" smtClean="0">
              <a:solidFill>
                <a:schemeClr val="tx2"/>
              </a:solidFill>
            </a:endParaRPr>
          </a:p>
          <a:p>
            <a:pPr marL="342900" indent="-342900">
              <a:buFont typeface="Arial" pitchFamily="34" charset="0"/>
              <a:buChar char="•"/>
            </a:pPr>
            <a:r>
              <a:rPr lang="ru-RU" sz="2000" dirty="0" smtClean="0">
                <a:solidFill>
                  <a:schemeClr val="tx2"/>
                </a:solidFill>
              </a:rPr>
              <a:t>способность </a:t>
            </a:r>
            <a:r>
              <a:rPr lang="ru-RU" sz="2000" dirty="0">
                <a:solidFill>
                  <a:schemeClr val="tx2"/>
                </a:solidFill>
              </a:rPr>
              <a:t>к преодолению необходимых для полноценного функционирования в обществе физических </a:t>
            </a:r>
            <a:r>
              <a:rPr lang="ru-RU" sz="2000" dirty="0" smtClean="0">
                <a:solidFill>
                  <a:schemeClr val="tx2"/>
                </a:solidFill>
              </a:rPr>
              <a:t>нагрузок;</a:t>
            </a:r>
          </a:p>
          <a:p>
            <a:pPr marL="342900" indent="-342900">
              <a:buFont typeface="Arial" pitchFamily="34" charset="0"/>
              <a:buChar char="•"/>
            </a:pPr>
            <a:r>
              <a:rPr lang="ru-RU" sz="2000" dirty="0">
                <a:solidFill>
                  <a:schemeClr val="tx2"/>
                </a:solidFill>
              </a:rPr>
              <a:t>потребность быть здоровым, насколько это возможно, и вести здоровый образ жизни; осознание необходимости своего личного вклада в жизнь общества; </a:t>
            </a:r>
            <a:endParaRPr lang="ru-RU" sz="2000" dirty="0" smtClean="0">
              <a:solidFill>
                <a:schemeClr val="tx2"/>
              </a:solidFill>
            </a:endParaRPr>
          </a:p>
          <a:p>
            <a:pPr marL="342900" indent="-342900">
              <a:buFont typeface="Arial" pitchFamily="34" charset="0"/>
              <a:buChar char="•"/>
            </a:pPr>
            <a:r>
              <a:rPr lang="ru-RU" sz="2000" dirty="0" smtClean="0">
                <a:solidFill>
                  <a:schemeClr val="tx2"/>
                </a:solidFill>
              </a:rPr>
              <a:t>желание </a:t>
            </a:r>
            <a:r>
              <a:rPr lang="ru-RU" sz="2000" dirty="0">
                <a:solidFill>
                  <a:schemeClr val="tx2"/>
                </a:solidFill>
              </a:rPr>
              <a:t>улучшать свои личностные качества; стремление к повышению умственной и физической работоспособности</a:t>
            </a:r>
            <a:r>
              <a:rPr lang="ru-RU" sz="2000" dirty="0"/>
              <a:t>.</a:t>
            </a:r>
            <a:endParaRPr lang="ru-RU" sz="2000" dirty="0">
              <a:solidFill>
                <a:schemeClr val="tx2"/>
              </a:solidFill>
            </a:endParaRPr>
          </a:p>
        </p:txBody>
      </p:sp>
    </p:spTree>
    <p:extLst>
      <p:ext uri="{BB962C8B-B14F-4D97-AF65-F5344CB8AC3E}">
        <p14:creationId xmlns:p14="http://schemas.microsoft.com/office/powerpoint/2010/main" val="591105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620688"/>
            <a:ext cx="8136904" cy="1323439"/>
          </a:xfrm>
          <a:prstGeom prst="rect">
            <a:avLst/>
          </a:prstGeom>
          <a:noFill/>
        </p:spPr>
        <p:txBody>
          <a:bodyPr wrap="square" rtlCol="0">
            <a:spAutoFit/>
          </a:bodyPr>
          <a:lstStyle/>
          <a:p>
            <a:pPr algn="ctr"/>
            <a:r>
              <a:rPr lang="ru-RU" sz="2000" b="1" dirty="0">
                <a:solidFill>
                  <a:schemeClr val="tx2"/>
                </a:solidFill>
                <a:latin typeface="Times New Roman" pitchFamily="18" charset="0"/>
                <a:cs typeface="Times New Roman" pitchFamily="18" charset="0"/>
              </a:rPr>
              <a:t>ПЕДАГОГИЧЕСКИЙ КОНТРОЛЬ ЗА ОРГАНИЗАЦИЕЙ ЗАНЯТИЙ ФИЗИЧЕСКОЙ КУЛЬТУРОЙ ОБУЧАЮЩИХСЯ С ОТКЛОНЕНИЯМИ В СОСТОЯНИИ ЗДОРОВЬЯ </a:t>
            </a:r>
          </a:p>
          <a:p>
            <a:pPr algn="ctr"/>
            <a:endParaRPr lang="ru-RU" sz="2000" b="1" dirty="0">
              <a:latin typeface="Times New Roman" pitchFamily="18" charset="0"/>
              <a:cs typeface="Times New Roman" pitchFamily="18" charset="0"/>
            </a:endParaRPr>
          </a:p>
        </p:txBody>
      </p:sp>
      <p:sp>
        <p:nvSpPr>
          <p:cNvPr id="4" name="TextBox 3"/>
          <p:cNvSpPr txBox="1"/>
          <p:nvPr/>
        </p:nvSpPr>
        <p:spPr>
          <a:xfrm>
            <a:off x="179512" y="1772816"/>
            <a:ext cx="8964488" cy="4401205"/>
          </a:xfrm>
          <a:prstGeom prst="rect">
            <a:avLst/>
          </a:prstGeom>
          <a:noFill/>
        </p:spPr>
        <p:txBody>
          <a:bodyPr wrap="square" rtlCol="0">
            <a:spAutoFit/>
          </a:bodyPr>
          <a:lstStyle/>
          <a:p>
            <a:r>
              <a:rPr lang="ru-RU" sz="2000" b="1" dirty="0">
                <a:latin typeface="Times New Roman" pitchFamily="18" charset="0"/>
                <a:cs typeface="Times New Roman" pitchFamily="18" charset="0"/>
              </a:rPr>
              <a:t>Занятия физической культурой обучающихся основной медицинской группы </a:t>
            </a:r>
            <a:r>
              <a:rPr lang="ru-RU" sz="2000" dirty="0">
                <a:solidFill>
                  <a:schemeClr val="tx2"/>
                </a:solidFill>
                <a:latin typeface="Times New Roman" pitchFamily="18" charset="0"/>
                <a:cs typeface="Times New Roman" pitchFamily="18" charset="0"/>
              </a:rPr>
              <a:t>проводятся в соответствии с учебными программами физического воспитания в полном объеме; разрешено посещение спортивных секций, кружков, участие в соревнованиях, подготовка и сдача нормативов ФП соответственно возрасту, сдача практической части экзамена по предмету «Физическая культура</a:t>
            </a:r>
            <a:r>
              <a:rPr lang="ru-RU" sz="2000" dirty="0" smtClean="0">
                <a:solidFill>
                  <a:schemeClr val="tx2"/>
                </a:solidFill>
                <a:latin typeface="Times New Roman" pitchFamily="18" charset="0"/>
                <a:cs typeface="Times New Roman" pitchFamily="18" charset="0"/>
              </a:rPr>
              <a:t>».</a:t>
            </a:r>
          </a:p>
          <a:p>
            <a:r>
              <a:rPr lang="ru-RU" sz="2000" b="1" dirty="0">
                <a:latin typeface="Times New Roman" pitchFamily="18" charset="0"/>
                <a:cs typeface="Times New Roman" pitchFamily="18" charset="0"/>
              </a:rPr>
              <a:t>Занятия физической культурой обучающихся подготовительной медицинской группы</a:t>
            </a:r>
            <a:r>
              <a:rPr lang="ru-RU" sz="2000" dirty="0">
                <a:latin typeface="Times New Roman" pitchFamily="18" charset="0"/>
                <a:cs typeface="Times New Roman" pitchFamily="18" charset="0"/>
              </a:rPr>
              <a:t> </a:t>
            </a:r>
            <a:r>
              <a:rPr lang="ru-RU" sz="2000" dirty="0">
                <a:solidFill>
                  <a:schemeClr val="tx2"/>
                </a:solidFill>
                <a:latin typeface="Times New Roman" pitchFamily="18" charset="0"/>
                <a:cs typeface="Times New Roman" pitchFamily="18" charset="0"/>
              </a:rPr>
              <a:t>проводятся в соответствии с учебными программами физического воспитания при условии более постепенного освоения комплекса двигательных умений и навыков, особенно связанных с предъявлением к организму повышенных требований. При отсутствии противопоказаний с разрешения врача может проводится подготовка и сдача нормативов ФП соответственно возрасту, посещение спортивных секций со значительным снижением интенсивности и объема физических нагрузок.</a:t>
            </a:r>
          </a:p>
        </p:txBody>
      </p:sp>
    </p:spTree>
    <p:extLst>
      <p:ext uri="{BB962C8B-B14F-4D97-AF65-F5344CB8AC3E}">
        <p14:creationId xmlns:p14="http://schemas.microsoft.com/office/powerpoint/2010/main" val="535956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600" y="980729"/>
            <a:ext cx="5886400" cy="369332"/>
          </a:xfrm>
          <a:prstGeom prst="rect">
            <a:avLst/>
          </a:prstGeom>
        </p:spPr>
        <p:txBody>
          <a:bodyPr wrap="square">
            <a:spAutoFit/>
          </a:bodyPr>
          <a:lstStyle/>
          <a:p>
            <a:r>
              <a:rPr lang="ru-RU" b="1" dirty="0" smtClean="0">
                <a:latin typeface="Times New Roman" pitchFamily="18" charset="0"/>
                <a:cs typeface="Times New Roman" pitchFamily="18" charset="0"/>
              </a:rPr>
              <a:t> </a:t>
            </a:r>
            <a:endParaRPr lang="ru-RU" dirty="0"/>
          </a:p>
        </p:txBody>
      </p:sp>
      <p:sp>
        <p:nvSpPr>
          <p:cNvPr id="3" name="Прямоугольник 2"/>
          <p:cNvSpPr/>
          <p:nvPr/>
        </p:nvSpPr>
        <p:spPr>
          <a:xfrm>
            <a:off x="395536" y="764704"/>
            <a:ext cx="8064896" cy="4401205"/>
          </a:xfrm>
          <a:prstGeom prst="rect">
            <a:avLst/>
          </a:prstGeom>
        </p:spPr>
        <p:txBody>
          <a:bodyPr wrap="square">
            <a:spAutoFit/>
          </a:bodyPr>
          <a:lstStyle/>
          <a:p>
            <a:r>
              <a:rPr lang="ru-RU" sz="2800" b="1" dirty="0">
                <a:latin typeface="Times New Roman" pitchFamily="18" charset="0"/>
                <a:cs typeface="Times New Roman" pitchFamily="18" charset="0"/>
              </a:rPr>
              <a:t>Занятия физической культурой обучающихся специальной медицинской группы «А»</a:t>
            </a:r>
            <a:r>
              <a:rPr lang="ru-RU" sz="2800" dirty="0">
                <a:latin typeface="Times New Roman" pitchFamily="18" charset="0"/>
                <a:cs typeface="Times New Roman" pitchFamily="18" charset="0"/>
              </a:rPr>
              <a:t> </a:t>
            </a:r>
            <a:r>
              <a:rPr lang="ru-RU" sz="2800" dirty="0">
                <a:solidFill>
                  <a:schemeClr val="tx2"/>
                </a:solidFill>
                <a:latin typeface="Times New Roman" pitchFamily="18" charset="0"/>
                <a:cs typeface="Times New Roman" pitchFamily="18" charset="0"/>
              </a:rPr>
              <a:t>проводятся в соответствии с программами физического воспитания обучающихся с отклонениями в состоянии здоровья</a:t>
            </a:r>
            <a:r>
              <a:rPr lang="ru-RU" sz="2800" dirty="0" smtClean="0">
                <a:solidFill>
                  <a:schemeClr val="tx2"/>
                </a:solidFill>
                <a:latin typeface="Times New Roman" pitchFamily="18" charset="0"/>
                <a:cs typeface="Times New Roman" pitchFamily="18" charset="0"/>
              </a:rPr>
              <a:t>.</a:t>
            </a:r>
          </a:p>
          <a:p>
            <a:r>
              <a:rPr lang="ru-RU" sz="2800" dirty="0" smtClean="0">
                <a:latin typeface="Times New Roman" pitchFamily="18" charset="0"/>
                <a:cs typeface="Times New Roman" pitchFamily="18" charset="0"/>
              </a:rPr>
              <a:t> </a:t>
            </a:r>
            <a:r>
              <a:rPr lang="ru-RU" sz="2800" b="1" dirty="0">
                <a:latin typeface="Times New Roman" pitchFamily="18" charset="0"/>
                <a:cs typeface="Times New Roman" pitchFamily="18" charset="0"/>
              </a:rPr>
              <a:t>Занятия физической культурой обучающихся специальной медицинской группы «Б» </a:t>
            </a:r>
            <a:r>
              <a:rPr lang="ru-RU" sz="2800" dirty="0">
                <a:solidFill>
                  <a:schemeClr val="tx2"/>
                </a:solidFill>
                <a:latin typeface="Times New Roman" pitchFamily="18" charset="0"/>
                <a:cs typeface="Times New Roman" pitchFamily="18" charset="0"/>
              </a:rPr>
              <a:t>проводятся в медицинском учреждении (детская поликлиника, врачебно-физкультурный диспансер и др.).</a:t>
            </a:r>
          </a:p>
        </p:txBody>
      </p:sp>
    </p:spTree>
    <p:extLst>
      <p:ext uri="{BB962C8B-B14F-4D97-AF65-F5344CB8AC3E}">
        <p14:creationId xmlns:p14="http://schemas.microsoft.com/office/powerpoint/2010/main" val="3964461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476672"/>
            <a:ext cx="8136904" cy="1015663"/>
          </a:xfrm>
          <a:prstGeom prst="rect">
            <a:avLst/>
          </a:prstGeom>
        </p:spPr>
        <p:txBody>
          <a:bodyPr wrap="square">
            <a:spAutoFit/>
          </a:bodyPr>
          <a:lstStyle/>
          <a:p>
            <a:pPr algn="ctr"/>
            <a:r>
              <a:rPr lang="ru-RU" sz="2000" b="1" dirty="0">
                <a:solidFill>
                  <a:schemeClr val="tx2"/>
                </a:solidFill>
                <a:latin typeface="Times New Roman" pitchFamily="18" charset="0"/>
                <a:cs typeface="Times New Roman" pitchFamily="18" charset="0"/>
              </a:rPr>
              <a:t>Содержание и организационно-методические особенности построения урока физической культуры с </a:t>
            </a:r>
            <a:r>
              <a:rPr lang="ru-RU" sz="2000" b="1" dirty="0" smtClean="0">
                <a:solidFill>
                  <a:schemeClr val="tx2"/>
                </a:solidFill>
                <a:latin typeface="Times New Roman" pitchFamily="18" charset="0"/>
                <a:cs typeface="Times New Roman" pitchFamily="18" charset="0"/>
              </a:rPr>
              <a:t>обучающими</a:t>
            </a:r>
            <a:r>
              <a:rPr lang="ru-RU" sz="2000" dirty="0">
                <a:solidFill>
                  <a:schemeClr val="tx2"/>
                </a:solidFill>
                <a:latin typeface="Times New Roman" pitchFamily="18" charset="0"/>
                <a:cs typeface="Times New Roman" pitchFamily="18" charset="0"/>
              </a:rPr>
              <a:t> </a:t>
            </a:r>
            <a:r>
              <a:rPr lang="ru-RU" sz="2000" b="1" dirty="0">
                <a:solidFill>
                  <a:schemeClr val="tx2"/>
                </a:solidFill>
                <a:latin typeface="Times New Roman" pitchFamily="18" charset="0"/>
                <a:cs typeface="Times New Roman" pitchFamily="18" charset="0"/>
              </a:rPr>
              <a:t>специальной медицинской группы «А».</a:t>
            </a:r>
            <a:r>
              <a:rPr lang="ru-RU" sz="2000" dirty="0">
                <a:solidFill>
                  <a:schemeClr val="tx2"/>
                </a:solidFill>
                <a:latin typeface="Times New Roman" pitchFamily="18" charset="0"/>
                <a:cs typeface="Times New Roman" pitchFamily="18" charset="0"/>
              </a:rPr>
              <a:t> </a:t>
            </a:r>
            <a:r>
              <a:rPr lang="ru-RU" sz="2000" b="1" dirty="0" smtClean="0">
                <a:solidFill>
                  <a:schemeClr val="tx2"/>
                </a:solidFill>
                <a:latin typeface="Times New Roman" pitchFamily="18" charset="0"/>
                <a:cs typeface="Times New Roman" pitchFamily="18" charset="0"/>
              </a:rPr>
              <a:t> </a:t>
            </a:r>
            <a:endParaRPr lang="ru-RU" sz="2000" b="1" dirty="0">
              <a:solidFill>
                <a:schemeClr val="tx2"/>
              </a:solidFill>
              <a:latin typeface="Times New Roman" pitchFamily="18" charset="0"/>
              <a:cs typeface="Times New Roman" pitchFamily="18" charset="0"/>
            </a:endParaRPr>
          </a:p>
        </p:txBody>
      </p:sp>
      <p:sp>
        <p:nvSpPr>
          <p:cNvPr id="5" name="TextBox 4"/>
          <p:cNvSpPr txBox="1"/>
          <p:nvPr/>
        </p:nvSpPr>
        <p:spPr>
          <a:xfrm>
            <a:off x="179512" y="984503"/>
            <a:ext cx="8784976" cy="2031325"/>
          </a:xfrm>
          <a:prstGeom prst="rect">
            <a:avLst/>
          </a:prstGeom>
          <a:noFill/>
        </p:spPr>
        <p:txBody>
          <a:bodyPr wrap="square" rtlCol="0">
            <a:spAutoFit/>
          </a:bodyPr>
          <a:lstStyle/>
          <a:p>
            <a:r>
              <a:rPr lang="ru-RU" dirty="0"/>
              <a:t> </a:t>
            </a:r>
            <a:endParaRPr lang="ru-RU" dirty="0" smtClean="0"/>
          </a:p>
          <a:p>
            <a:endParaRPr lang="ru-RU" dirty="0">
              <a:solidFill>
                <a:schemeClr val="tx2"/>
              </a:solidFill>
              <a:latin typeface="Times New Roman" pitchFamily="18" charset="0"/>
              <a:cs typeface="Times New Roman" pitchFamily="18" charset="0"/>
            </a:endParaRPr>
          </a:p>
          <a:p>
            <a:r>
              <a:rPr lang="ru-RU" dirty="0" smtClean="0">
                <a:solidFill>
                  <a:schemeClr val="tx2"/>
                </a:solidFill>
                <a:latin typeface="Times New Roman" pitchFamily="18" charset="0"/>
                <a:cs typeface="Times New Roman" pitchFamily="18" charset="0"/>
              </a:rPr>
              <a:t>В </a:t>
            </a:r>
            <a:r>
              <a:rPr lang="ru-RU" dirty="0">
                <a:solidFill>
                  <a:schemeClr val="tx2"/>
                </a:solidFill>
                <a:latin typeface="Times New Roman" pitchFamily="18" charset="0"/>
                <a:cs typeface="Times New Roman" pitchFamily="18" charset="0"/>
              </a:rPr>
              <a:t>физическом воспитании обучающихся специальной медицинской группы «А» применяются разнообразные формы организации занятий: уроки физической культуры, физкультурно-оздоровительные мероприятия в режиме учебного дня, самостоятельные занятия физическими упражнениями по заданию учителя (выполнение комплекса оздоровительной и корригирующей </a:t>
            </a:r>
            <a:r>
              <a:rPr lang="ru-RU" dirty="0" smtClean="0">
                <a:solidFill>
                  <a:schemeClr val="tx2"/>
                </a:solidFill>
                <a:latin typeface="Times New Roman" pitchFamily="18" charset="0"/>
                <a:cs typeface="Times New Roman" pitchFamily="18" charset="0"/>
              </a:rPr>
              <a:t>гимнастики)</a:t>
            </a:r>
            <a:endParaRPr lang="ru-RU" dirty="0">
              <a:solidFill>
                <a:schemeClr val="tx2"/>
              </a:solidFill>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5224" y="3418208"/>
            <a:ext cx="3845648" cy="287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1334" y="3418207"/>
            <a:ext cx="4089138" cy="305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0906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620688"/>
            <a:ext cx="8496944" cy="1200329"/>
          </a:xfrm>
          <a:prstGeom prst="rect">
            <a:avLst/>
          </a:prstGeom>
          <a:noFill/>
        </p:spPr>
        <p:txBody>
          <a:bodyPr wrap="square" rtlCol="0">
            <a:spAutoFit/>
          </a:bodyPr>
          <a:lstStyle/>
          <a:p>
            <a:pPr algn="ctr"/>
            <a:r>
              <a:rPr lang="ru-RU" sz="2400" b="1" dirty="0" smtClean="0">
                <a:solidFill>
                  <a:schemeClr val="tx2"/>
                </a:solidFill>
                <a:latin typeface="Times New Roman" pitchFamily="18" charset="0"/>
                <a:cs typeface="Times New Roman" pitchFamily="18" charset="0"/>
              </a:rPr>
              <a:t>Содержание </a:t>
            </a:r>
            <a:r>
              <a:rPr lang="ru-RU" sz="2400" b="1" dirty="0">
                <a:solidFill>
                  <a:schemeClr val="tx2"/>
                </a:solidFill>
                <a:latin typeface="Times New Roman" pitchFamily="18" charset="0"/>
                <a:cs typeface="Times New Roman" pitchFamily="18" charset="0"/>
              </a:rPr>
              <a:t>и организационно-методические особенности построения урока физической культуры с обучающимися специальной медицинской группы «А»</a:t>
            </a:r>
          </a:p>
        </p:txBody>
      </p:sp>
      <p:sp>
        <p:nvSpPr>
          <p:cNvPr id="4" name="TextBox 3"/>
          <p:cNvSpPr txBox="1"/>
          <p:nvPr/>
        </p:nvSpPr>
        <p:spPr>
          <a:xfrm>
            <a:off x="395536" y="2204864"/>
            <a:ext cx="8496944" cy="2677656"/>
          </a:xfrm>
          <a:prstGeom prst="rect">
            <a:avLst/>
          </a:prstGeom>
          <a:noFill/>
        </p:spPr>
        <p:txBody>
          <a:bodyPr wrap="square" rtlCol="0">
            <a:spAutoFit/>
          </a:bodyPr>
          <a:lstStyle/>
          <a:p>
            <a:r>
              <a:rPr lang="ru-RU" sz="2800" dirty="0" smtClean="0">
                <a:solidFill>
                  <a:schemeClr val="tx2"/>
                </a:solidFill>
                <a:latin typeface="Times New Roman" pitchFamily="18" charset="0"/>
                <a:cs typeface="Times New Roman" pitchFamily="18" charset="0"/>
              </a:rPr>
              <a:t>Уроки </a:t>
            </a:r>
            <a:r>
              <a:rPr lang="ru-RU" sz="2800" dirty="0">
                <a:solidFill>
                  <a:schemeClr val="tx2"/>
                </a:solidFill>
                <a:latin typeface="Times New Roman" pitchFamily="18" charset="0"/>
                <a:cs typeface="Times New Roman" pitchFamily="18" charset="0"/>
              </a:rPr>
              <a:t>физической культурой с обучающимися специальной медицинской группы «А» должны быть направлены на укрепление здоровья, повышение физической работоспособности и функциональных возможностей организма, развитие физических </a:t>
            </a:r>
            <a:r>
              <a:rPr lang="ru-RU" sz="2800" dirty="0" smtClean="0">
                <a:solidFill>
                  <a:schemeClr val="tx2"/>
                </a:solidFill>
                <a:latin typeface="Times New Roman" pitchFamily="18" charset="0"/>
                <a:cs typeface="Times New Roman" pitchFamily="18" charset="0"/>
              </a:rPr>
              <a:t>качеств в </a:t>
            </a:r>
            <a:r>
              <a:rPr lang="ru-RU" sz="2800" dirty="0">
                <a:solidFill>
                  <a:schemeClr val="tx2"/>
                </a:solidFill>
                <a:latin typeface="Times New Roman" pitchFamily="18" charset="0"/>
                <a:cs typeface="Times New Roman" pitchFamily="18" charset="0"/>
              </a:rPr>
              <a:t>младших классах 30-40 </a:t>
            </a:r>
            <a:r>
              <a:rPr lang="ru-RU" sz="2800" dirty="0" smtClean="0">
                <a:solidFill>
                  <a:schemeClr val="tx2"/>
                </a:solidFill>
                <a:latin typeface="Times New Roman" pitchFamily="18" charset="0"/>
                <a:cs typeface="Times New Roman" pitchFamily="18" charset="0"/>
              </a:rPr>
              <a:t>минут. </a:t>
            </a:r>
            <a:endParaRPr lang="ru-RU" sz="28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844652973"/>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800</TotalTime>
  <Words>433</Words>
  <Application>Microsoft Office PowerPoint</Application>
  <PresentationFormat>Экран (4:3)</PresentationFormat>
  <Paragraphs>59</Paragraphs>
  <Slides>17</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17</vt:i4>
      </vt:variant>
    </vt:vector>
  </HeadingPairs>
  <TitlesOfParts>
    <vt:vector size="23" baseType="lpstr">
      <vt:lpstr>Arial</vt:lpstr>
      <vt:lpstr>Georgia</vt:lpstr>
      <vt:lpstr>Monotype Corsiva</vt:lpstr>
      <vt:lpstr>Times New Roman</vt:lpstr>
      <vt:lpstr>Trebuchet MS</vt: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Админ</cp:lastModifiedBy>
  <cp:revision>52</cp:revision>
  <dcterms:created xsi:type="dcterms:W3CDTF">2022-04-24T05:44:08Z</dcterms:created>
  <dcterms:modified xsi:type="dcterms:W3CDTF">2022-11-01T16:08:51Z</dcterms:modified>
</cp:coreProperties>
</file>