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81" r:id="rId3"/>
    <p:sldId id="279" r:id="rId4"/>
    <p:sldId id="257" r:id="rId5"/>
    <p:sldId id="278" r:id="rId6"/>
    <p:sldId id="283" r:id="rId7"/>
    <p:sldId id="271" r:id="rId8"/>
    <p:sldId id="261" r:id="rId9"/>
    <p:sldId id="262" r:id="rId10"/>
    <p:sldId id="282" r:id="rId11"/>
    <p:sldId id="284" r:id="rId12"/>
    <p:sldId id="285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4E177-53B7-47D4-BAE2-95EF26A9108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F92105-D8C5-4BA9-AEBA-F7F1BF7D5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954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92105-D8C5-4BA9-AEBA-F7F1BF7D5F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933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57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771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506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074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86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718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602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468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64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028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125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B4699-8EC7-4D70-AE1F-BDC91D95C6F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7B5D5-2CD8-4C51-A57C-5DDFF89BC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32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bloknot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32"/>
            <a:ext cx="12192000" cy="6861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2261" y="1160919"/>
            <a:ext cx="10767435" cy="51398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«Морфологический разбор </a:t>
            </a:r>
          </a:p>
          <a:p>
            <a:pPr algn="ctr"/>
            <a:r>
              <a:rPr lang="ru-RU" sz="5400" b="1" dirty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5400" b="1" dirty="0" smtClean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астей речи»</a:t>
            </a:r>
          </a:p>
          <a:p>
            <a:pPr algn="ctr"/>
            <a:endParaRPr lang="ru-RU" sz="4400" b="1" dirty="0">
              <a:ln/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 smtClean="0">
              <a:ln/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>
              <a:ln/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 smtClean="0">
              <a:ln/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 smtClean="0">
              <a:ln/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452" y="4025539"/>
            <a:ext cx="5576548" cy="28324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943939" y="4288065"/>
            <a:ext cx="50606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г. Мурманска «Прогимназия №40»</a:t>
            </a:r>
          </a:p>
          <a:p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Бусалаева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Дарья Сергеевна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06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939" y="3634795"/>
            <a:ext cx="2462997" cy="310313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4362" y="1511137"/>
            <a:ext cx="1025842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Морфологический разбор</a:t>
            </a:r>
          </a:p>
          <a:p>
            <a:pPr algn="ctr"/>
            <a:r>
              <a:rPr lang="ru-RU" sz="6600" b="1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глагола</a:t>
            </a:r>
            <a:endParaRPr lang="ru-RU" sz="6600" b="1" dirty="0">
              <a:ln/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05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5776" y="191185"/>
            <a:ext cx="106156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морфологического разбора </a:t>
            </a:r>
            <a:r>
              <a:rPr lang="ru-RU" sz="4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глагола: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C000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0789" y="3748770"/>
            <a:ext cx="2462997" cy="31092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5352" y="1554822"/>
            <a:ext cx="921543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1) Часть речи, вопрос.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2) Начальная форма (неопределённая форма) что делать?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3) Постоянные признаки: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- вид; 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- спряжение.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4) Непостоянные признаки: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время; 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лицо и число (если глагол в настоящем или будущем времени);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род и число (если глагол в прошедшем времени)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5) Синтаксическая роль в предложении. </a:t>
            </a:r>
          </a:p>
        </p:txBody>
      </p:sp>
    </p:spTree>
    <p:extLst>
      <p:ext uri="{BB962C8B-B14F-4D97-AF65-F5344CB8AC3E}">
        <p14:creationId xmlns:p14="http://schemas.microsoft.com/office/powerpoint/2010/main" val="4168261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213" y="3588885"/>
            <a:ext cx="2462997" cy="31092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9427" y="102814"/>
            <a:ext cx="7864522" cy="12802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51" y="1653915"/>
            <a:ext cx="99869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Летает</a:t>
            </a:r>
            <a:r>
              <a:rPr lang="ru-RU" sz="4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 гл. (что делает?)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н.ф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— летать, несов. в.; 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спр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.,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н.в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., 3-е л., ед. ч., сказуемое: бабочка (что делает? ) </a:t>
            </a:r>
            <a:r>
              <a:rPr lang="ru-RU" sz="4400" u="dbl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летает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2955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bloknot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1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avatars.mds.yandex.net/get-pdb/1209663/b8ca4b1d-7cb8-4594-998a-54836976be89/s1200?webp=fals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539" y="3437793"/>
            <a:ext cx="3250590" cy="310541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0" y="1796532"/>
            <a:ext cx="113299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b="1" dirty="0">
              <a:ln/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3162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30136" y="1618600"/>
            <a:ext cx="10515600" cy="1500187"/>
          </a:xfrm>
        </p:spPr>
        <p:txBody>
          <a:bodyPr>
            <a:noAutofit/>
          </a:bodyPr>
          <a:lstStyle/>
          <a:p>
            <a:pPr algn="ctr"/>
            <a:r>
              <a:rPr lang="ru-RU" sz="5400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Морфология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раздел науки о языке, который изучает слово как часть речи</a:t>
            </a: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677" y="4023113"/>
            <a:ext cx="5578323" cy="28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80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bloknot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32"/>
            <a:ext cx="12192000" cy="6861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452" y="4025539"/>
            <a:ext cx="5576548" cy="28324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3035" y="213892"/>
            <a:ext cx="90484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ошибки при морфологическом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разборе слова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671638"/>
            <a:ext cx="109692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Ошибочное определение части речи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Ошибочное определение начальной формы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Смешение постоянных и непостоянных морфологических признаков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Ошибочные попытки определить признаки, которых у данного слова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данной формы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нет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Незнание, к какому разряду по значению относятся те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какой-либо части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в определении синтаксической роли слова в предложении</a:t>
            </a:r>
          </a:p>
          <a:p>
            <a:endParaRPr lang="ru-RU" sz="2000" b="1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355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bloknot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33"/>
            <a:ext cx="12192000" cy="6861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266" y="3573701"/>
            <a:ext cx="2466961" cy="31085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2913" y="1450043"/>
            <a:ext cx="101441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Морфологический разбор</a:t>
            </a:r>
          </a:p>
          <a:p>
            <a:pPr algn="ctr"/>
            <a:r>
              <a:rPr lang="ru-RU" sz="6600" b="1" dirty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имен </a:t>
            </a:r>
            <a:r>
              <a:rPr lang="ru-RU" sz="6600" b="1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существительных</a:t>
            </a:r>
            <a:endParaRPr lang="ru-RU" sz="6600" b="1" dirty="0">
              <a:ln/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211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bloknot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33"/>
            <a:ext cx="12192000" cy="6861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44228" y="946240"/>
            <a:ext cx="87514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1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266" y="3573701"/>
            <a:ext cx="2466961" cy="31085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4325" y="134661"/>
            <a:ext cx="106727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морфологического разбора имён </a:t>
            </a:r>
            <a:r>
              <a:rPr lang="ru-RU" sz="4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существительных: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C000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339" y="1854181"/>
            <a:ext cx="858637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Часть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речи, вопрос.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Начальная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(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И.п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Постоянные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признаки:</a:t>
            </a: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одушевлённое или неодушевлённое; </a:t>
            </a: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собственное или нарицательное;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Непостоянные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признаки:</a:t>
            </a: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падеж;</a:t>
            </a:r>
          </a:p>
          <a:p>
            <a:pPr marL="514350" indent="-28575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число.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Роль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предложении.</a:t>
            </a:r>
          </a:p>
        </p:txBody>
      </p:sp>
    </p:spTree>
    <p:extLst>
      <p:ext uri="{BB962C8B-B14F-4D97-AF65-F5344CB8AC3E}">
        <p14:creationId xmlns:p14="http://schemas.microsoft.com/office/powerpoint/2010/main" val="1010489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9363" y="3560310"/>
            <a:ext cx="2462997" cy="31092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9426" y="0"/>
            <a:ext cx="7864522" cy="128027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1450" y="1543127"/>
            <a:ext cx="100441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Мороз 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 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сущ. (что?).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н.ф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– мороз. 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неодуш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нариц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м.р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И.п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3600" u="heavy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подлежащее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Лужицу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сущ. (что?).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н.ф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– лужица. 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неодуш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нариц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ж.р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u="dash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дополнение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6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bloknot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1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5961" y="1306858"/>
            <a:ext cx="1008571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Морфологический разбор</a:t>
            </a:r>
          </a:p>
          <a:p>
            <a:pPr algn="ctr"/>
            <a:r>
              <a:rPr lang="ru-RU" sz="6600" b="1" dirty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6600" b="1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мен прилагательных</a:t>
            </a:r>
            <a:endParaRPr lang="ru-RU" sz="6600" b="1" cap="none" spc="0" dirty="0">
              <a:ln/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596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bloknot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1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484" y="125159"/>
            <a:ext cx="104540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морфологического разбора имён прилагательных: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C000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993" y="1523326"/>
            <a:ext cx="1065903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Часть речи.</a:t>
            </a:r>
          </a:p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2.Начальная форма: (именительный падеж единственного числа мужского рода)</a:t>
            </a:r>
          </a:p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Пост. 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ризнаки ----</a:t>
            </a:r>
          </a:p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.Непостоянные 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признаки: число, </a:t>
            </a:r>
          </a:p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 (в </a:t>
            </a:r>
            <a:r>
              <a:rPr lang="ru-RU" sz="4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.), паде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ж.</a:t>
            </a:r>
            <a:endParaRPr lang="ru-RU" sz="4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5.Роль в предложении.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057" y="3600078"/>
            <a:ext cx="2466961" cy="310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16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bloknot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" y="-178816"/>
            <a:ext cx="12192000" cy="6861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266" y="3573701"/>
            <a:ext cx="2466961" cy="31085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2085" y="0"/>
            <a:ext cx="7384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Морфологический разбор</a:t>
            </a:r>
            <a:endParaRPr lang="ru-RU" sz="4800" b="1" cap="none" spc="0" dirty="0">
              <a:ln/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8441" y="1467342"/>
            <a:ext cx="8760027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Зорька (какая?) вечерняя – </a:t>
            </a:r>
            <a:r>
              <a:rPr lang="ru-RU" sz="4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им.прил</a:t>
            </a:r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Нач. ф.: (какой?) вечерний</a:t>
            </a:r>
          </a:p>
          <a:p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Пост. п.: - </a:t>
            </a:r>
          </a:p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Непост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п.: в </a:t>
            </a:r>
            <a:r>
              <a:rPr lang="ru-RU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ж.р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И.п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Второстепенный член (определение)</a:t>
            </a:r>
            <a:endParaRPr lang="ru-RU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зорька (какая?) вечерняя</a:t>
            </a:r>
          </a:p>
        </p:txBody>
      </p:sp>
      <p:sp>
        <p:nvSpPr>
          <p:cNvPr id="11" name="Полилиния 10"/>
          <p:cNvSpPr/>
          <p:nvPr/>
        </p:nvSpPr>
        <p:spPr>
          <a:xfrm>
            <a:off x="4375715" y="5143959"/>
            <a:ext cx="2026923" cy="218070"/>
          </a:xfrm>
          <a:custGeom>
            <a:avLst/>
            <a:gdLst>
              <a:gd name="connsiteX0" fmla="*/ 0 w 1834493"/>
              <a:gd name="connsiteY0" fmla="*/ 141131 h 218097"/>
              <a:gd name="connsiteX1" fmla="*/ 166772 w 1834493"/>
              <a:gd name="connsiteY1" fmla="*/ 12854 h 218097"/>
              <a:gd name="connsiteX2" fmla="*/ 333545 w 1834493"/>
              <a:gd name="connsiteY2" fmla="*/ 128303 h 218097"/>
              <a:gd name="connsiteX3" fmla="*/ 538802 w 1834493"/>
              <a:gd name="connsiteY3" fmla="*/ 26 h 218097"/>
              <a:gd name="connsiteX4" fmla="*/ 718403 w 1834493"/>
              <a:gd name="connsiteY4" fmla="*/ 141131 h 218097"/>
              <a:gd name="connsiteX5" fmla="*/ 910832 w 1834493"/>
              <a:gd name="connsiteY5" fmla="*/ 38510 h 218097"/>
              <a:gd name="connsiteX6" fmla="*/ 1103262 w 1834493"/>
              <a:gd name="connsiteY6" fmla="*/ 153959 h 218097"/>
              <a:gd name="connsiteX7" fmla="*/ 1270034 w 1834493"/>
              <a:gd name="connsiteY7" fmla="*/ 25682 h 218097"/>
              <a:gd name="connsiteX8" fmla="*/ 1436806 w 1834493"/>
              <a:gd name="connsiteY8" fmla="*/ 115476 h 218097"/>
              <a:gd name="connsiteX9" fmla="*/ 1642064 w 1834493"/>
              <a:gd name="connsiteY9" fmla="*/ 12854 h 218097"/>
              <a:gd name="connsiteX10" fmla="*/ 1834493 w 1834493"/>
              <a:gd name="connsiteY10" fmla="*/ 141131 h 218097"/>
              <a:gd name="connsiteX11" fmla="*/ 1834493 w 1834493"/>
              <a:gd name="connsiteY11" fmla="*/ 205269 h 218097"/>
              <a:gd name="connsiteX12" fmla="*/ 1834493 w 1834493"/>
              <a:gd name="connsiteY12" fmla="*/ 218097 h 218097"/>
              <a:gd name="connsiteX13" fmla="*/ 1834493 w 1834493"/>
              <a:gd name="connsiteY13" fmla="*/ 218097 h 218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34493" h="218097">
                <a:moveTo>
                  <a:pt x="0" y="141131"/>
                </a:moveTo>
                <a:cubicBezTo>
                  <a:pt x="55590" y="78061"/>
                  <a:pt x="111181" y="14992"/>
                  <a:pt x="166772" y="12854"/>
                </a:cubicBezTo>
                <a:cubicBezTo>
                  <a:pt x="222363" y="10716"/>
                  <a:pt x="271540" y="130441"/>
                  <a:pt x="333545" y="128303"/>
                </a:cubicBezTo>
                <a:cubicBezTo>
                  <a:pt x="395550" y="126165"/>
                  <a:pt x="474659" y="-2112"/>
                  <a:pt x="538802" y="26"/>
                </a:cubicBezTo>
                <a:cubicBezTo>
                  <a:pt x="602945" y="2164"/>
                  <a:pt x="656398" y="134717"/>
                  <a:pt x="718403" y="141131"/>
                </a:cubicBezTo>
                <a:cubicBezTo>
                  <a:pt x="780408" y="147545"/>
                  <a:pt x="846689" y="36372"/>
                  <a:pt x="910832" y="38510"/>
                </a:cubicBezTo>
                <a:cubicBezTo>
                  <a:pt x="974975" y="40648"/>
                  <a:pt x="1043395" y="156097"/>
                  <a:pt x="1103262" y="153959"/>
                </a:cubicBezTo>
                <a:cubicBezTo>
                  <a:pt x="1163129" y="151821"/>
                  <a:pt x="1214443" y="32096"/>
                  <a:pt x="1270034" y="25682"/>
                </a:cubicBezTo>
                <a:cubicBezTo>
                  <a:pt x="1325625" y="19268"/>
                  <a:pt x="1374801" y="117614"/>
                  <a:pt x="1436806" y="115476"/>
                </a:cubicBezTo>
                <a:cubicBezTo>
                  <a:pt x="1498811" y="113338"/>
                  <a:pt x="1575783" y="8578"/>
                  <a:pt x="1642064" y="12854"/>
                </a:cubicBezTo>
                <a:cubicBezTo>
                  <a:pt x="1708345" y="17130"/>
                  <a:pt x="1802422" y="109062"/>
                  <a:pt x="1834493" y="141131"/>
                </a:cubicBezTo>
                <a:lnTo>
                  <a:pt x="1834493" y="205269"/>
                </a:lnTo>
                <a:lnTo>
                  <a:pt x="1834493" y="218097"/>
                </a:lnTo>
                <a:lnTo>
                  <a:pt x="1834493" y="218097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7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396</Words>
  <Application>Microsoft Office PowerPoint</Application>
  <PresentationFormat>Широкоэкранный</PresentationFormat>
  <Paragraphs>67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Наталья</cp:lastModifiedBy>
  <cp:revision>45</cp:revision>
  <dcterms:created xsi:type="dcterms:W3CDTF">2019-02-14T13:17:08Z</dcterms:created>
  <dcterms:modified xsi:type="dcterms:W3CDTF">2022-11-01T15:59:17Z</dcterms:modified>
</cp:coreProperties>
</file>