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FF8B8B"/>
    <a:srgbClr val="B07BD7"/>
    <a:srgbClr val="D1B2E8"/>
    <a:srgbClr val="C39B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t>09.05.2021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t>09.05.2021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t>09.05.2021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t>09.05.2021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t>09.05.2021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t>09.05.2021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t>09.05.2021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t>09.05.2021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t>09.05.2021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t>09.05.2021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t>09.05.2021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зарождение квантовой физики\Slid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55576"/>
            <a:ext cx="6648739" cy="498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8A0000"/>
                </a:solidFill>
              </a:rPr>
              <a:t>«</a:t>
            </a:r>
            <a:r>
              <a:rPr lang="ru-RU" sz="3600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Ультрафиолетовая катастрофа»</a:t>
            </a:r>
            <a:endParaRPr lang="ru-RU" sz="3600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899592" y="1628800"/>
                <a:ext cx="3596208" cy="4497363"/>
              </a:xfrm>
            </p:spPr>
            <p:txBody>
              <a:bodyPr/>
              <a:lstStyle/>
              <a:p>
                <a:pPr>
                  <a:spcAft>
                    <a:spcPts val="0"/>
                  </a:spcAft>
                </a:pPr>
                <a:r>
                  <a:rPr lang="ru-RU" sz="2400" dirty="0">
                    <a:latin typeface="Times New Roman"/>
                    <a:ea typeface="Calibri"/>
                    <a:cs typeface="Times New Roman"/>
                  </a:rPr>
                  <a:t>Согласно классической физике нагретое тело должно непрерывно терять энергию.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2400" dirty="0">
                    <a:effectLst/>
                    <a:latin typeface="Times New Roman"/>
                    <a:ea typeface="Calibri"/>
                    <a:cs typeface="Times New Roman"/>
                  </a:rPr>
                  <a:t>Английский физик Рэлей вывел формулу зависимости  энергии излучения от температуры для АЧТ.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ru-RU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𝑬</m:t>
                    </m:r>
                    <m:r>
                      <a:rPr lang="ru-RU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  <m:sSup>
                      <m:sSupPr>
                        <m:ctrlP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𝝑</m:t>
                        </m:r>
                      </m:e>
                      <m:sup>
                        <m: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p>
                    </m:sSup>
                    <m:r>
                      <a:rPr lang="ru-RU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𝑻</m:t>
                    </m:r>
                  </m:oMath>
                </a14:m>
                <a:endParaRPr lang="ru-RU" sz="2400" dirty="0"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99592" y="1628800"/>
                <a:ext cx="3596208" cy="4497363"/>
              </a:xfrm>
              <a:blipFill rotWithShape="1">
                <a:blip r:embed="rId2"/>
                <a:stretch>
                  <a:fillRect l="-2373" t="-1084" r="-33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C:\Users\user\Desktop\зарождение квантовой теории\3-3rd-baron-rayleigh-grang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56792"/>
            <a:ext cx="3096344" cy="4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01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8A0000"/>
                </a:solidFill>
              </a:rPr>
              <a:t>«</a:t>
            </a:r>
            <a:r>
              <a:rPr lang="ru-RU" sz="3600" b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Ультрафиолетовая катастрофа»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7584" y="1628800"/>
            <a:ext cx="3668216" cy="449736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Однако эксперимент подтвердил теорию только в области 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низких частот.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Для больших частот эксперимент расходился с теорией.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Сложившуюся в физике ситуацию назвали «</a:t>
            </a:r>
            <a:r>
              <a:rPr lang="ru-RU" sz="2400" b="1" i="1" dirty="0">
                <a:latin typeface="Times New Roman"/>
                <a:ea typeface="Times New Roman"/>
                <a:cs typeface="Times New Roman"/>
              </a:rPr>
              <a:t>ультрафиолетовая катастрофа».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5122" name="Picture 2" descr="C:\Users\user\Desktop\зарождение квантовой теории\htmlconvd-4I7hbq4x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88840"/>
            <a:ext cx="40386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36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М. Планка</a:t>
            </a:r>
            <a:endParaRPr lang="ru-RU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7584" y="1628800"/>
            <a:ext cx="3668216" cy="449736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В 1900 г  М. Планк, проанализировав результаты опытов, пришёл к выводу : не верно считать излучение 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непрерывным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20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Излучение  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дискретно,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т.е. электромагнитное поле излучается порциями – 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квантами.</a:t>
            </a:r>
            <a:endParaRPr lang="ru-RU" sz="20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квантум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» - лат. –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количество.</a:t>
            </a:r>
            <a:endParaRPr lang="ru-RU" sz="2000" dirty="0">
              <a:ea typeface="Calibri"/>
              <a:cs typeface="Times New Roman"/>
            </a:endParaRPr>
          </a:p>
        </p:txBody>
      </p:sp>
      <p:pic>
        <p:nvPicPr>
          <p:cNvPr id="6146" name="Picture 2" descr="C:\Users\user\Desktop\зарождение квантовой теории\01AE1TUX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756" y="1600200"/>
            <a:ext cx="328948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03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кванта.</a:t>
            </a:r>
            <a:endParaRPr lang="ru-RU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27584" y="1600200"/>
                <a:ext cx="7859216" cy="4525963"/>
              </a:xfrm>
            </p:spPr>
            <p:txBody>
              <a:bodyPr/>
              <a:lstStyle/>
              <a:p>
                <a:pPr>
                  <a:spcAft>
                    <a:spcPts val="0"/>
                  </a:spcAft>
                </a:pPr>
                <a:r>
                  <a:rPr lang="ru-RU" sz="2400" dirty="0" smtClean="0">
                    <a:latin typeface="Times New Roman"/>
                    <a:ea typeface="Calibri"/>
                    <a:cs typeface="Times New Roman"/>
                  </a:rPr>
                  <a:t>Обладает энергией  </a:t>
                </a:r>
                <a:r>
                  <a:rPr lang="en-US" sz="2400" b="1" dirty="0">
                    <a:latin typeface="Times New Roman"/>
                    <a:ea typeface="Times New Roman"/>
                    <a:cs typeface="Times New Roman"/>
                  </a:rPr>
                  <a:t>E</a:t>
                </a:r>
                <a:r>
                  <a:rPr lang="ru-RU" sz="2400" b="1" dirty="0"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en-US" sz="2400" b="1" dirty="0" err="1">
                    <a:latin typeface="Times New Roman"/>
                    <a:ea typeface="Times New Roman"/>
                    <a:cs typeface="Times New Roman"/>
                  </a:rPr>
                  <a:t>hν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spcAft>
                    <a:spcPts val="0"/>
                  </a:spcAft>
                  <a:buNone/>
                </a:pPr>
                <a:r>
                  <a:rPr lang="en-US" sz="2400" dirty="0">
                    <a:latin typeface="Times New Roman"/>
                    <a:ea typeface="Calibri"/>
                    <a:cs typeface="Times New Roman"/>
                  </a:rPr>
                  <a:t>h </a:t>
                </a:r>
                <a:r>
                  <a:rPr lang="ru-RU" sz="2400" dirty="0">
                    <a:latin typeface="Times New Roman"/>
                    <a:ea typeface="Calibri"/>
                    <a:cs typeface="Times New Roman"/>
                  </a:rPr>
                  <a:t>– постоянная планка  6,62*10</a:t>
                </a:r>
                <a:r>
                  <a:rPr lang="ru-RU" sz="2400" baseline="30000" dirty="0">
                    <a:latin typeface="Times New Roman"/>
                    <a:ea typeface="Calibri"/>
                    <a:cs typeface="Times New Roman"/>
                  </a:rPr>
                  <a:t> -34</a:t>
                </a:r>
                <a:r>
                  <a:rPr lang="ru-RU" sz="2400" dirty="0">
                    <a:latin typeface="Times New Roman"/>
                    <a:ea typeface="Calibri"/>
                    <a:cs typeface="Times New Roman"/>
                  </a:rPr>
                  <a:t> Дж*с.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lvl="0">
                  <a:buFont typeface="Symbol"/>
                  <a:buChar char=""/>
                </a:pPr>
                <a:r>
                  <a:rPr lang="ru-RU" sz="2400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Заряд равен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нулю   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q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 = 0</a:t>
                </a:r>
                <a:endParaRPr lang="ru-RU" sz="2400" dirty="0">
                  <a:solidFill>
                    <a:prstClr val="black"/>
                  </a:solidFill>
                  <a:ea typeface="Calibri"/>
                  <a:cs typeface="Times New Roman"/>
                </a:endParaRPr>
              </a:p>
              <a:p>
                <a:pPr lvl="0">
                  <a:buFont typeface="Symbol"/>
                  <a:buChar char=""/>
                </a:pPr>
                <a:r>
                  <a:rPr lang="ru-RU" sz="2400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Скорость равна скорости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света с= 3*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10</m:t>
                        </m:r>
                      </m:e>
                      <m:sup>
                        <m:r>
                          <a:rPr lang="ru-RU" sz="2400" b="0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8</m:t>
                        </m:r>
                      </m:sup>
                    </m:sSup>
                  </m:oMath>
                </a14:m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м/с</a:t>
                </a:r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lvl="0">
                  <a:buFont typeface="Symbol"/>
                  <a:buChar char=""/>
                </a:pPr>
                <a:r>
                  <a:rPr lang="ru-RU" sz="2400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Масса покоя равна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нулю</a:t>
                </a:r>
              </a:p>
              <a:p>
                <a:pPr lvl="0">
                  <a:buFont typeface="Symbol"/>
                  <a:buChar char=""/>
                </a:pPr>
                <a:r>
                  <a:rPr lang="ru-RU" sz="2400" dirty="0">
                    <a:latin typeface="Times New Roman"/>
                    <a:ea typeface="Calibri"/>
                    <a:cs typeface="Times New Roman"/>
                  </a:rPr>
                  <a:t>Из формулы  взаимосвязи массы и энергии  </a:t>
                </a:r>
                <a14:m>
                  <m:oMath xmlns:m="http://schemas.openxmlformats.org/officeDocument/2006/math">
                    <m:r>
                      <a:rPr lang="ru-RU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𝒎</m:t>
                    </m:r>
                    <m:r>
                      <a:rPr lang="ru-RU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𝒉</m:t>
                        </m:r>
                        <m: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𝝑</m:t>
                        </m:r>
                      </m:num>
                      <m:den>
                        <m:sSup>
                          <m:sSupPr>
                            <m:ctrlPr>
                              <a:rPr lang="ru-RU" sz="24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𝒄</m:t>
                            </m:r>
                          </m:e>
                          <m:sup>
                            <m:r>
                              <a:rPr lang="ru-RU" sz="24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ru-RU" sz="1800" dirty="0" smtClean="0">
                  <a:ea typeface="Calibri"/>
                  <a:cs typeface="Times New Roman"/>
                </a:endParaRPr>
              </a:p>
              <a:p>
                <a:pPr lvl="0">
                  <a:buFont typeface="Symbol"/>
                  <a:buChar char=""/>
                </a:pPr>
                <a:r>
                  <a:rPr lang="ru-RU" sz="2400" dirty="0">
                    <a:latin typeface="Times New Roman"/>
                    <a:ea typeface="Times New Roman"/>
                    <a:cs typeface="Times New Roman"/>
                  </a:rPr>
                  <a:t>Обладает импульсом   </a:t>
                </a:r>
                <a:r>
                  <a:rPr lang="en-US" sz="2400" dirty="0">
                    <a:effectLst/>
                    <a:latin typeface="Times New Roman"/>
                    <a:ea typeface="Times New Roman"/>
                    <a:cs typeface="Times New Roman"/>
                  </a:rPr>
                  <a:t>p</a:t>
                </a:r>
                <a:r>
                  <a:rPr lang="ru-RU" sz="24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en-US" sz="2400" dirty="0">
                    <a:effectLst/>
                    <a:latin typeface="Times New Roman"/>
                    <a:ea typeface="Times New Roman"/>
                    <a:cs typeface="Times New Roman"/>
                  </a:rPr>
                  <a:t>mc</a:t>
                </a:r>
                <a:r>
                  <a:rPr lang="ru-RU" sz="24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𝒉</m:t>
                        </m:r>
                        <m: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𝝑</m:t>
                        </m:r>
                      </m:num>
                      <m:den>
                        <m: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𝒄</m:t>
                        </m:r>
                      </m:den>
                    </m:f>
                  </m:oMath>
                </a14:m>
                <a:r>
                  <a:rPr lang="ru-RU" sz="2400" b="1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𝒉</m:t>
                        </m:r>
                      </m:num>
                      <m:den>
                        <m:r>
                          <a:rPr lang="ru-RU" sz="24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𝝀</m:t>
                        </m:r>
                      </m:den>
                    </m:f>
                  </m:oMath>
                </a14:m>
                <a:r>
                  <a:rPr lang="ru-RU" sz="2400" b="1" dirty="0">
                    <a:effectLst/>
                    <a:latin typeface="Times New Roman"/>
                    <a:ea typeface="Times New Roman"/>
                    <a:cs typeface="Times New Roman"/>
                  </a:rPr>
                  <a:t> .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0" lvl="0" indent="0">
                  <a:buNone/>
                </a:pPr>
                <a:endParaRPr lang="ru-RU" sz="1800" dirty="0">
                  <a:ea typeface="Calibri"/>
                  <a:cs typeface="Times New Roman"/>
                </a:endParaRPr>
              </a:p>
              <a:p>
                <a:pPr lvl="0">
                  <a:buFont typeface="Symbol"/>
                  <a:buChar char=""/>
                </a:pPr>
                <a:endParaRPr lang="ru-RU" sz="2400" dirty="0">
                  <a:solidFill>
                    <a:prstClr val="black"/>
                  </a:solidFill>
                  <a:ea typeface="Calibri"/>
                  <a:cs typeface="Times New Roman"/>
                </a:endParaRPr>
              </a:p>
              <a:p>
                <a:pPr lvl="0">
                  <a:buFont typeface="Symbol"/>
                  <a:buChar char=""/>
                </a:pPr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27584" y="1600200"/>
                <a:ext cx="7859216" cy="4525963"/>
              </a:xfrm>
              <a:blipFill rotWithShape="1">
                <a:blip r:embed="rId2"/>
                <a:stretch>
                  <a:fillRect l="-1241" t="-12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165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Тепловое излучение</a:t>
            </a:r>
            <a:endParaRPr lang="ru-RU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7584" y="1628800"/>
            <a:ext cx="3668216" cy="449736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Сильно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нагретые тела светятся, т.е. излучают свет – электромагнитные волны. </a:t>
            </a:r>
            <a:endParaRPr lang="ru-RU" sz="1800" dirty="0">
              <a:ea typeface="Calibri"/>
              <a:cs typeface="Times New Roman"/>
            </a:endParaRPr>
          </a:p>
          <a:p>
            <a:r>
              <a:rPr lang="ru-RU" sz="2400" dirty="0">
                <a:latin typeface="Times New Roman"/>
                <a:ea typeface="Calibri"/>
              </a:rPr>
              <a:t>Но тела излучают не только при высокой, а при любой температуре. Это излучение называют </a:t>
            </a:r>
            <a:r>
              <a:rPr lang="ru-RU" sz="2400" dirty="0" smtClean="0">
                <a:latin typeface="Times New Roman"/>
                <a:ea typeface="Calibri"/>
              </a:rPr>
              <a:t>тепловым.</a:t>
            </a:r>
            <a:endParaRPr lang="ru-RU" sz="2400" dirty="0"/>
          </a:p>
        </p:txBody>
      </p:sp>
      <p:pic>
        <p:nvPicPr>
          <p:cNvPr id="1026" name="Picture 2" descr="C:\Users\user\Desktop\зарождение квантовой теории\837a61373a0d4bb8db16085d72fc6178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052" y="2398614"/>
            <a:ext cx="3294895" cy="2929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809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Тепловое излучение</a:t>
            </a:r>
            <a:endParaRPr lang="ru-RU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7584" y="1700808"/>
            <a:ext cx="3668216" cy="4425355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Электромагнитное излучение, испускаемое нагретым телом за счёт своей внутренней энергии – тепловое излучение.</a:t>
            </a:r>
            <a:endParaRPr lang="ru-RU" dirty="0"/>
          </a:p>
        </p:txBody>
      </p:sp>
      <p:pic>
        <p:nvPicPr>
          <p:cNvPr id="2050" name="Picture 2" descr="C:\Users\user\Desktop\зарождение квантовой теории\depositphotos_316731074-stock-illustration-кипящий-чайник-очаровывает-дизайн-футболк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17675"/>
            <a:ext cx="4038600" cy="429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71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Равновесное излучение</a:t>
            </a:r>
            <a:endParaRPr lang="ru-RU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9592" y="1700808"/>
            <a:ext cx="3596208" cy="4425355"/>
          </a:xfrm>
        </p:spPr>
        <p:txBody>
          <a:bodyPr/>
          <a:lstStyle/>
          <a:p>
            <a:r>
              <a:rPr lang="ru-RU" sz="2400" dirty="0">
                <a:latin typeface="Times New Roman"/>
                <a:ea typeface="Calibri"/>
              </a:rPr>
              <a:t>При излучении внутренняя энергия тела уменьшается. Однако это не всегда приводит к остыванию тела, так как наряду с излучением тело поглощает </a:t>
            </a:r>
            <a:r>
              <a:rPr lang="ru-RU" sz="2400" dirty="0" smtClean="0">
                <a:latin typeface="Times New Roman"/>
                <a:ea typeface="Calibri"/>
              </a:rPr>
              <a:t>электромагнитные волны</a:t>
            </a:r>
            <a:r>
              <a:rPr lang="ru-RU" sz="2000" dirty="0" smtClean="0">
                <a:latin typeface="Times New Roman"/>
                <a:ea typeface="Calibri"/>
              </a:rPr>
              <a:t>.</a:t>
            </a:r>
            <a:endParaRPr lang="ru-RU" sz="2000" dirty="0"/>
          </a:p>
        </p:txBody>
      </p:sp>
      <p:pic>
        <p:nvPicPr>
          <p:cNvPr id="3074" name="Picture 2" descr="C:\Users\user\Desktop\зарождение квантовой теории\540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336" y="2636912"/>
            <a:ext cx="413170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39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Равновесное излучение</a:t>
            </a:r>
            <a:endParaRPr lang="ru-RU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9592" y="1700808"/>
            <a:ext cx="3596208" cy="4425355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Поместим излучающее тело в полость с идеально отражающей поверхностью и удалим из неё воздух.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Излучение тела отражается от стенок и, упав на тело, частично или полностью поглощается.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user\Desktop\зарождение квантовой теории\img-anrYsY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16617"/>
            <a:ext cx="4038600" cy="449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99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Равновесное излучение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66774" y="1609725"/>
            <a:ext cx="3629025" cy="451643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 о. между телом и , заполняющим полость излучением, происходит обмен энергией. По истечении некоторого времени наступит равновесие.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</a:rPr>
              <a:t>Электромагнитное излучение, находящееся в тепловом равновесии со своим телом – р а в н о в е с н ы 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549" y="1616611"/>
            <a:ext cx="4035902" cy="4493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667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Абсолютно чёрное тело</a:t>
            </a:r>
            <a:endParaRPr lang="ru-RU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600" y="1628800"/>
            <a:ext cx="3524200" cy="4497363"/>
          </a:xfrm>
        </p:spPr>
        <p:txBody>
          <a:bodyPr/>
          <a:lstStyle/>
          <a:p>
            <a:r>
              <a:rPr lang="ru-RU" sz="2000" dirty="0">
                <a:latin typeface="Times New Roman"/>
                <a:ea typeface="Calibri"/>
              </a:rPr>
              <a:t>Для теоритического изучения законов излучения немецким физиком Густавом Кирхгофом в 1862г была введена модель «абсолютно чёрное» тело – </a:t>
            </a:r>
            <a:r>
              <a:rPr lang="ru-RU" sz="2000" b="1" dirty="0">
                <a:solidFill>
                  <a:srgbClr val="C00000"/>
                </a:solidFill>
                <a:latin typeface="Times New Roman"/>
                <a:ea typeface="Calibri"/>
              </a:rPr>
              <a:t>тело, поглощающее всю энергию падающего на него излучения любой частоты.</a:t>
            </a:r>
            <a:endParaRPr lang="ru-RU" sz="2000" dirty="0"/>
          </a:p>
        </p:txBody>
      </p:sp>
      <p:pic>
        <p:nvPicPr>
          <p:cNvPr id="1026" name="Picture 2" descr="C:\Users\user\Desktop\зарождение квантовой теории\01A87DJ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845" y="1600200"/>
            <a:ext cx="336531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32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Абсолютно чёрное тело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9592" y="1556792"/>
            <a:ext cx="3596208" cy="4569371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Идеальной моделью абсолютно чёрного тела является замкнутая полость с небольшим отверстием , внутренняя полость которого зачернена. Луч света , попавший в полость многократно отражается от стенок, и при этом частично поглощается. 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2000" dirty="0">
                <a:latin typeface="Times New Roman"/>
                <a:ea typeface="Calibri"/>
              </a:rPr>
              <a:t>Поэтому интенсивность выходящего света  </a:t>
            </a:r>
            <a:r>
              <a:rPr lang="ru-RU" sz="2000" b="1" dirty="0">
                <a:latin typeface="Times New Roman"/>
                <a:ea typeface="Calibri"/>
              </a:rPr>
              <a:t>много меньше ,</a:t>
            </a:r>
            <a:r>
              <a:rPr lang="ru-RU" sz="2000" dirty="0">
                <a:latin typeface="Times New Roman"/>
                <a:ea typeface="Calibri"/>
              </a:rPr>
              <a:t>чем входящего</a:t>
            </a:r>
            <a:endParaRPr lang="ru-RU" sz="2000" dirty="0"/>
          </a:p>
        </p:txBody>
      </p:sp>
      <p:pic>
        <p:nvPicPr>
          <p:cNvPr id="2050" name="Picture 2" descr="C:\Users\user\Desktop\зарождение квантовой теории\1200px-Абсолютно_чорне_тіло.svg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114804"/>
            <a:ext cx="4038600" cy="349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9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Абсолютно чёрное тело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28800"/>
            <a:ext cx="7787208" cy="44973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/>
                <a:ea typeface="Calibri"/>
              </a:rPr>
              <a:t>Примером «абсолютно чёрного» тела может служить сажа, платиновая чернь, черный бархат,  глаз , наши квартиры и даже наше </a:t>
            </a:r>
            <a:r>
              <a:rPr lang="ru-RU" dirty="0" smtClean="0">
                <a:latin typeface="Times New Roman"/>
                <a:ea typeface="Calibri"/>
              </a:rPr>
              <a:t>Солнце.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Спектр излучения звёзд близок по спектральному составу к абсолютно чёрному телу, так как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энергия излучаемая звездой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много меньше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её внутренней энергии.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C:\Users\user\Desktop\зарождение квантовой теории\Модель_абсолютно_черного_тел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836712"/>
            <a:ext cx="1115467" cy="108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64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475</Words>
  <Application>Microsoft Office PowerPoint</Application>
  <PresentationFormat>Экран 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Тепловое излучение</vt:lpstr>
      <vt:lpstr>Тепловое излучение</vt:lpstr>
      <vt:lpstr>Равновесное излучение</vt:lpstr>
      <vt:lpstr>Равновесное излучение</vt:lpstr>
      <vt:lpstr>Равновесное излучение</vt:lpstr>
      <vt:lpstr>Абсолютно чёрное тело</vt:lpstr>
      <vt:lpstr>Абсолютно чёрное тело</vt:lpstr>
      <vt:lpstr>Абсолютно чёрное тело</vt:lpstr>
      <vt:lpstr>«Ультрафиолетовая катастрофа»</vt:lpstr>
      <vt:lpstr>«Ультрафиолетовая катастрофа»</vt:lpstr>
      <vt:lpstr>Гипотеза М. Планка</vt:lpstr>
      <vt:lpstr>Свойства кванта.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user</cp:lastModifiedBy>
  <cp:revision>15</cp:revision>
  <dcterms:created xsi:type="dcterms:W3CDTF">2014-11-07T17:01:55Z</dcterms:created>
  <dcterms:modified xsi:type="dcterms:W3CDTF">2021-05-09T20:04:25Z</dcterms:modified>
</cp:coreProperties>
</file>