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9" r:id="rId4"/>
    <p:sldId id="260" r:id="rId5"/>
    <p:sldId id="279" r:id="rId6"/>
    <p:sldId id="280" r:id="rId7"/>
    <p:sldId id="281" r:id="rId8"/>
    <p:sldId id="29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7B982C-4CF9-48B4-B618-102F14F9D6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A97606-2875-4103-AA45-76B0CD36EC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A6F2E9-3BFA-410C-8AB3-8BA126F27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D5EFA3-1152-40E1-8C75-109AC4545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9D5B7B-DFBC-48FE-906F-F8AB82EDF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174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7E0621-9423-4A0B-A1BD-65CBE06A4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EBF57B-326F-49D0-BD58-A4CD0519F7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0FB7BE-1067-459D-AEE7-B676E5EF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40F08F-4944-4756-819C-6F4AA4BE9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607E68-590F-4CA1-912D-B572DF52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787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7AAFDC6-0333-4866-8272-477FE94857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B4F3E6-217B-4C78-8E32-65A1C71B56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09D6AC-6B8E-49F2-B822-F5D864289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160F0A-B80A-4DF5-9EA3-B82164DF9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CC2A0D-7F2F-4FE3-A22E-3980AA44B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78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9684E4-E2F7-457E-A076-EC217BFA6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8EAE3C-846B-4F69-A7A3-D20693192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777A7C-6A0D-4B8F-A8AA-0FB8E066F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D5BCF0-D833-4720-8BA9-86D3BBB7C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71D42C-7C27-45DF-B9D0-D0265BE0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35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C58D42-B11E-4C74-9A84-5FBD8CE4F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67708A-F6D9-4AF0-AC69-4CAFE36CA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B5B7BC-C3AE-4C36-B44E-77287BD83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80CA83-C04D-4BE6-9AAB-660256238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F63597-5DF5-462D-88B7-4D831DB69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100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1FF3FD-796F-4BFB-8E80-289EBF328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97B034-B6B2-4391-8741-199ABE359A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A7CC7C-D9FA-4BEC-8CEA-AAF48CD331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8537F9-65E3-4291-A74F-EFE3E55FE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E963DC-476B-46DB-BA5F-4B5509F16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77C4F6-3DCD-4906-998D-CD01E5265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610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C6AC3-C021-4BC6-88FC-ED9C71212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781D063-8F70-4E63-B268-D41A30F79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851A1B-0962-4B71-9F31-3C9FA0EC1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0033B8-554F-4D49-AD60-8B25D47F9D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F55196-30A4-450F-8E8C-F886AD0B6D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E822231-3E18-4E5E-92F8-FBB7F1837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E9F3CA-211D-4FA8-8435-6A368597C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CBB06A9-D1FE-4AA0-A98A-C38C0A3F3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67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8EBB4-9270-4AAC-9C26-2D704E5AD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5795EBA-E570-493E-B279-61599454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01D1F3F-EF14-4BC4-9F8D-342B0E40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7E03D8-826B-434A-865B-DD5D5B940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06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5911A1B-2B6F-47BA-93A2-8A790AD58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7AA53A8-18F8-4C3D-A935-4B68805FF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5806C0-2A10-4557-982E-F100E5522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60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E78FD-D3AD-4582-8E9A-1D22B83F4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08327B-4602-41D6-A254-3E67C5DDD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28B34A-FF88-4734-80F4-C70775111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E5D8EA-23B1-4129-B3A8-534660E19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CFF86D-FC8C-47B0-83DA-723B9594F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A70432-2764-4326-ADCD-5916F23A0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59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F1243-5ED0-4414-B311-A0E5BD953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F681903-9DE0-4FE2-BED6-E1AE7BF065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3A132C-79D7-4182-BC39-0DE23517B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51CB27-DB72-4202-BB42-EC851CC79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F06C58-86AC-4438-8501-7451F063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90F5EE-11E1-453F-A341-C0EADB951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979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CCBB9-6107-4F9D-BD04-2F5C1054E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A7D712-71D6-442D-99D7-BEE4A99BA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C27229-B768-469C-9D0B-2E500E8D8F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D623E-9E27-412F-9A95-4CBD33009B65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7F6EFD-0C96-46B6-862B-0CF0C2A71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E51445-D89F-4F3C-8AD4-5C1230604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86F6B-06D4-4FA9-B942-2579D478A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4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.jpeg"/><Relationship Id="rId5" Type="http://schemas.openxmlformats.org/officeDocument/2006/relationships/slide" Target="slide4.xml"/><Relationship Id="rId10" Type="http://schemas.openxmlformats.org/officeDocument/2006/relationships/slide" Target="slide16.xml"/><Relationship Id="rId4" Type="http://schemas.openxmlformats.org/officeDocument/2006/relationships/slide" Target="slide3.xml"/><Relationship Id="rId9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9.jpeg"/><Relationship Id="rId7" Type="http://schemas.openxmlformats.org/officeDocument/2006/relationships/slide" Target="slide4.xml"/><Relationship Id="rId12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slide" Target="slide1.xml"/><Relationship Id="rId9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0.jpeg"/><Relationship Id="rId7" Type="http://schemas.openxmlformats.org/officeDocument/2006/relationships/slide" Target="slide4.xml"/><Relationship Id="rId12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slide" Target="slide1.xml"/><Relationship Id="rId9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4.xml"/><Relationship Id="rId3" Type="http://schemas.openxmlformats.org/officeDocument/2006/relationships/image" Target="../media/image2.jpeg"/><Relationship Id="rId7" Type="http://schemas.openxmlformats.org/officeDocument/2006/relationships/slide" Target="slide2.xml"/><Relationship Id="rId12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8.xml"/><Relationship Id="rId5" Type="http://schemas.openxmlformats.org/officeDocument/2006/relationships/image" Target="../media/image4.jpeg"/><Relationship Id="rId10" Type="http://schemas.openxmlformats.org/officeDocument/2006/relationships/slide" Target="slide5.xml"/><Relationship Id="rId4" Type="http://schemas.openxmlformats.org/officeDocument/2006/relationships/image" Target="../media/image3.jpeg"/><Relationship Id="rId9" Type="http://schemas.openxmlformats.org/officeDocument/2006/relationships/slide" Target="slide4.xml"/><Relationship Id="rId1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5.png"/><Relationship Id="rId7" Type="http://schemas.openxmlformats.org/officeDocument/2006/relationships/slide" Target="slide4.xml"/><Relationship Id="rId12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slide" Target="slide1.xml"/><Relationship Id="rId9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6.wmf"/><Relationship Id="rId7" Type="http://schemas.openxmlformats.org/officeDocument/2006/relationships/slide" Target="slide4.xml"/><Relationship Id="rId12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slide" Target="slide1.xml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6.xml"/><Relationship Id="rId3" Type="http://schemas.openxmlformats.org/officeDocument/2006/relationships/hyperlink" Target="https://www.youtube.com/watch?v=oVvQbUnzoNg&amp;list=PLvtJKssE5Nrh_hup5VFilNvUXbppF_8Oq&amp;index=15" TargetMode="External"/><Relationship Id="rId7" Type="http://schemas.openxmlformats.org/officeDocument/2006/relationships/slide" Target="slide3.xml"/><Relationship Id="rId12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9.xml"/><Relationship Id="rId5" Type="http://schemas.openxmlformats.org/officeDocument/2006/relationships/slide" Target="slide1.xml"/><Relationship Id="rId10" Type="http://schemas.openxmlformats.org/officeDocument/2006/relationships/slide" Target="slide8.xml"/><Relationship Id="rId4" Type="http://schemas.openxmlformats.org/officeDocument/2006/relationships/image" Target="../media/image7.png"/><Relationship Id="rId9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8.png"/><Relationship Id="rId7" Type="http://schemas.openxmlformats.org/officeDocument/2006/relationships/slide" Target="slide4.xml"/><Relationship Id="rId12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slide" Target="slide1.xml"/><Relationship Id="rId9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7AAC35C6-BFBE-489A-825F-6252652C996B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3290B949-A6E2-481A-A689-7DF65CE1BCAF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922F9F82-AEE4-4002-9B01-EC77F2037C4B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4257BE8C-45B4-435D-AAD5-071E47F051E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C13D9607-563D-4C99-8838-1F2FAC4E46D2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B4E32951-1FF0-465B-8912-CD17C0312EEC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54AEB1C7-E30D-4317-96D0-519E680054A1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450A12DD-47A8-476B-814B-65CAA828E5D8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1D30496C-042D-4D30-B708-554F812E2CBE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7BC6A32-7863-4C01-8ECF-237E060106EA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669588" y="209613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516575" y="520496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E2BAA7-D1FA-478E-BE86-596D2565D203}"/>
              </a:ext>
            </a:extLst>
          </p:cNvPr>
          <p:cNvSpPr txBox="1"/>
          <p:nvPr/>
        </p:nvSpPr>
        <p:spPr>
          <a:xfrm>
            <a:off x="4098689" y="2420815"/>
            <a:ext cx="53974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8 КЛАСС</a:t>
            </a:r>
          </a:p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2986B5-B0D4-4404-BDEF-A8E15431E187}"/>
              </a:ext>
            </a:extLst>
          </p:cNvPr>
          <p:cNvSpPr txBox="1"/>
          <p:nvPr/>
        </p:nvSpPr>
        <p:spPr>
          <a:xfrm>
            <a:off x="9361637" y="5217885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Сапронов Е.С</a:t>
            </a:r>
          </a:p>
        </p:txBody>
      </p:sp>
    </p:spTree>
    <p:extLst>
      <p:ext uri="{BB962C8B-B14F-4D97-AF65-F5344CB8AC3E}">
        <p14:creationId xmlns:p14="http://schemas.microsoft.com/office/powerpoint/2010/main" val="232696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6513F02-A4A9-42A6-A31F-99799BA76E89}"/>
              </a:ext>
            </a:extLst>
          </p:cNvPr>
          <p:cNvSpPr txBox="1">
            <a:spLocks noChangeArrowheads="1"/>
          </p:cNvSpPr>
          <p:nvPr/>
        </p:nvSpPr>
        <p:spPr>
          <a:xfrm>
            <a:off x="2035570" y="323402"/>
            <a:ext cx="8507412" cy="27908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 b="1" i="1"/>
              <a:t>Физический смысл плотности</a:t>
            </a:r>
            <a:r>
              <a:rPr lang="ru-RU" sz="4000" b="1"/>
              <a:t>:</a:t>
            </a:r>
            <a:br>
              <a:rPr lang="ru-RU" b="1"/>
            </a:br>
            <a:r>
              <a:rPr lang="ru-RU" b="1"/>
              <a:t>«Плотность показывает чему равна масса вещества в единице объёма»</a:t>
            </a:r>
            <a:endParaRPr lang="ru-RU" b="1" dirty="0"/>
          </a:p>
        </p:txBody>
      </p:sp>
      <p:sp>
        <p:nvSpPr>
          <p:cNvPr id="5" name="Куб 4">
            <a:extLst>
              <a:ext uri="{FF2B5EF4-FFF2-40B4-BE49-F238E27FC236}">
                <a16:creationId xmlns:a16="http://schemas.microsoft.com/office/drawing/2014/main" id="{CF1C57E8-3C84-458E-8100-3E8A1E7DFE19}"/>
              </a:ext>
            </a:extLst>
          </p:cNvPr>
          <p:cNvSpPr txBox="1">
            <a:spLocks noChangeArrowheads="1"/>
          </p:cNvSpPr>
          <p:nvPr/>
        </p:nvSpPr>
        <p:spPr>
          <a:xfrm>
            <a:off x="9174557" y="2250627"/>
            <a:ext cx="2736850" cy="2663825"/>
          </a:xfrm>
          <a:prstGeom prst="cube">
            <a:avLst>
              <a:gd name="adj" fmla="val 25000"/>
            </a:avLst>
          </a:prstGeom>
          <a:solidFill>
            <a:srgbClr val="C9DA92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None/>
              <a:defRPr/>
            </a:pPr>
            <a:r>
              <a:rPr lang="ru-RU"/>
              <a:t>1м</a:t>
            </a:r>
            <a:r>
              <a:rPr lang="en-US">
                <a:cs typeface="Tahoma" pitchFamily="34" charset="0"/>
              </a:rPr>
              <a:t>³</a:t>
            </a:r>
          </a:p>
        </p:txBody>
      </p:sp>
      <p:sp>
        <p:nvSpPr>
          <p:cNvPr id="6" name="Куб 3">
            <a:extLst>
              <a:ext uri="{FF2B5EF4-FFF2-40B4-BE49-F238E27FC236}">
                <a16:creationId xmlns:a16="http://schemas.microsoft.com/office/drawing/2014/main" id="{7B699AF1-60BA-408D-93AA-D2F8DEF49CAD}"/>
              </a:ext>
            </a:extLst>
          </p:cNvPr>
          <p:cNvSpPr/>
          <p:nvPr/>
        </p:nvSpPr>
        <p:spPr>
          <a:xfrm>
            <a:off x="2815288" y="3114227"/>
            <a:ext cx="863600" cy="93662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1см</a:t>
            </a:r>
            <a:r>
              <a:rPr lang="en-US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³</a:t>
            </a:r>
            <a:endParaRPr lang="ru-RU" b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Прямоугольник 6">
            <a:hlinkClick r:id="rId3" action="ppaction://hlinksldjump"/>
            <a:extLst>
              <a:ext uri="{FF2B5EF4-FFF2-40B4-BE49-F238E27FC236}">
                <a16:creationId xmlns:a16="http://schemas.microsoft.com/office/drawing/2014/main" id="{7B4D0981-934B-4A98-B710-999331AFEFEC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7C1B7F04-905A-4542-9CC6-95A7CB3E79EC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DFA2CB6C-3656-4352-9D7C-A2D958E59183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97DE98B6-7FE7-4ACC-9E77-4F1AA50D34B8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id="{606E50C5-9012-4F34-94E8-48489C5C6D2B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8" action="ppaction://hlinksldjump"/>
            <a:extLst>
              <a:ext uri="{FF2B5EF4-FFF2-40B4-BE49-F238E27FC236}">
                <a16:creationId xmlns:a16="http://schemas.microsoft.com/office/drawing/2014/main" id="{3B5FAF61-027C-41FA-82BC-F57F8E83A739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9" action="ppaction://hlinksldjump"/>
            <a:extLst>
              <a:ext uri="{FF2B5EF4-FFF2-40B4-BE49-F238E27FC236}">
                <a16:creationId xmlns:a16="http://schemas.microsoft.com/office/drawing/2014/main" id="{7084990B-656F-47DF-82DA-5F9D67EE2F83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0" action="ppaction://hlinksldjump"/>
            <a:extLst>
              <a:ext uri="{FF2B5EF4-FFF2-40B4-BE49-F238E27FC236}">
                <a16:creationId xmlns:a16="http://schemas.microsoft.com/office/drawing/2014/main" id="{5B750ECC-2105-4A12-BA3C-621FBD50893C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1" action="ppaction://hlinksldjump"/>
            <a:extLst>
              <a:ext uri="{FF2B5EF4-FFF2-40B4-BE49-F238E27FC236}">
                <a16:creationId xmlns:a16="http://schemas.microsoft.com/office/drawing/2014/main" id="{95EB70D0-205C-4D46-8379-9C1B62368FC5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4A65648-C5A2-4925-AE75-45A4E5F6D372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407942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36EF35-BB75-498C-AF75-02908A45F4DE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397459"/>
            <a:ext cx="82296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/>
              <a:t>Плотностью называется физическая величина, равная отношению массы тела к его объему.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/>
              <a:t>                                                                  </a:t>
            </a:r>
            <a:r>
              <a:rPr lang="ru-RU" sz="3600" b="1" dirty="0"/>
              <a:t>масса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/>
              <a:t> </a:t>
            </a:r>
            <a:r>
              <a:rPr lang="ru-RU" sz="3600" b="1" dirty="0"/>
              <a:t>Плотность  =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sz="3600" b="1" dirty="0"/>
              <a:t>                                             объём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ECDFF03C-39D2-48BD-89F5-48AAFD2FA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902" y="3223555"/>
            <a:ext cx="3311525" cy="20605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</a:p>
          <a:p>
            <a:pPr algn="ctr"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ρ  =                 </a:t>
            </a:r>
          </a:p>
          <a:p>
            <a:pPr algn="ctr"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V </a:t>
            </a:r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558C273C-51A9-49F9-8768-FBB40693D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0757" y="4322775"/>
            <a:ext cx="4176712" cy="9350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/>
            <a:r>
              <a:rPr lang="ru-RU" altLang="ru-RU" b="0" dirty="0"/>
              <a:t>Плотность - </a:t>
            </a:r>
            <a:r>
              <a:rPr lang="el-GR" altLang="ru-RU" dirty="0"/>
              <a:t>ρ</a:t>
            </a:r>
            <a:r>
              <a:rPr lang="en-US" altLang="ru-RU" dirty="0"/>
              <a:t> (</a:t>
            </a:r>
            <a:r>
              <a:rPr lang="ru-RU" altLang="ru-RU" dirty="0"/>
              <a:t>греч. буква «</a:t>
            </a:r>
            <a:r>
              <a:rPr lang="ru-RU" altLang="ru-RU" dirty="0" err="1"/>
              <a:t>ро</a:t>
            </a:r>
            <a:r>
              <a:rPr lang="ru-RU" altLang="ru-RU" dirty="0"/>
              <a:t>»)</a:t>
            </a:r>
            <a:br>
              <a:rPr lang="en-US" altLang="ru-RU" dirty="0"/>
            </a:br>
            <a:endParaRPr lang="ru-RU" altLang="ru-RU" dirty="0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54E09309-BE41-4D0F-A877-2F30A4D7469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2569" y="2109909"/>
            <a:ext cx="2374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Line 14">
            <a:extLst>
              <a:ext uri="{FF2B5EF4-FFF2-40B4-BE49-F238E27FC236}">
                <a16:creationId xmlns:a16="http://schemas.microsoft.com/office/drawing/2014/main" id="{F89EB7F9-9CF6-4203-9759-B75F88DFC15C}"/>
              </a:ext>
            </a:extLst>
          </p:cNvPr>
          <p:cNvSpPr>
            <a:spLocks noChangeShapeType="1"/>
          </p:cNvSpPr>
          <p:nvPr/>
        </p:nvSpPr>
        <p:spPr bwMode="auto">
          <a:xfrm>
            <a:off x="3231877" y="4253842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hlinkClick r:id="rId3" action="ppaction://hlinksldjump"/>
            <a:extLst>
              <a:ext uri="{FF2B5EF4-FFF2-40B4-BE49-F238E27FC236}">
                <a16:creationId xmlns:a16="http://schemas.microsoft.com/office/drawing/2014/main" id="{DD402EC3-FB13-4164-9FCA-93657F2814DD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10" name="Прямоугольник 9">
            <a:hlinkClick r:id="rId4" action="ppaction://hlinksldjump"/>
            <a:extLst>
              <a:ext uri="{FF2B5EF4-FFF2-40B4-BE49-F238E27FC236}">
                <a16:creationId xmlns:a16="http://schemas.microsoft.com/office/drawing/2014/main" id="{44300A95-5CAA-4E08-B0A5-EB892738D51A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11" name="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C0AC51EC-3BD1-48F5-ABFA-AC04DAECBDD0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2" name="Прямоугольник 11">
            <a:hlinkClick r:id="rId6" action="ppaction://hlinksldjump"/>
            <a:extLst>
              <a:ext uri="{FF2B5EF4-FFF2-40B4-BE49-F238E27FC236}">
                <a16:creationId xmlns:a16="http://schemas.microsoft.com/office/drawing/2014/main" id="{995A786A-2F3E-40E7-8C84-D27010A21C7B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3" name="Прямоугольник 12">
            <a:hlinkClick r:id="rId7" action="ppaction://hlinksldjump"/>
            <a:extLst>
              <a:ext uri="{FF2B5EF4-FFF2-40B4-BE49-F238E27FC236}">
                <a16:creationId xmlns:a16="http://schemas.microsoft.com/office/drawing/2014/main" id="{0B3C7564-6262-40D5-872D-6C79DC3CB56C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6" name="Прямоугольник 15">
            <a:hlinkClick r:id="rId8" action="ppaction://hlinksldjump"/>
            <a:extLst>
              <a:ext uri="{FF2B5EF4-FFF2-40B4-BE49-F238E27FC236}">
                <a16:creationId xmlns:a16="http://schemas.microsoft.com/office/drawing/2014/main" id="{91039EB8-076F-4605-8D6B-7D2FCCFBD664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7" name="Прямоугольник 16">
            <a:hlinkClick r:id="rId9" action="ppaction://hlinksldjump"/>
            <a:extLst>
              <a:ext uri="{FF2B5EF4-FFF2-40B4-BE49-F238E27FC236}">
                <a16:creationId xmlns:a16="http://schemas.microsoft.com/office/drawing/2014/main" id="{5B105DDD-5491-4001-AC6C-B9F73753D3A3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8" name="Прямоугольник 17">
            <a:hlinkClick r:id="rId10" action="ppaction://hlinksldjump"/>
            <a:extLst>
              <a:ext uri="{FF2B5EF4-FFF2-40B4-BE49-F238E27FC236}">
                <a16:creationId xmlns:a16="http://schemas.microsoft.com/office/drawing/2014/main" id="{1629A47A-5A0E-45F0-B44A-EC1B70D67F6D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9" name="Прямоугольник 18">
            <a:hlinkClick r:id="rId11" action="ppaction://hlinksldjump"/>
            <a:extLst>
              <a:ext uri="{FF2B5EF4-FFF2-40B4-BE49-F238E27FC236}">
                <a16:creationId xmlns:a16="http://schemas.microsoft.com/office/drawing/2014/main" id="{B0631278-B652-4E25-9D09-19EDEB2E15CA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654F182-AFC8-40A4-9ECA-5A0867F648B7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401079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E80A831-3142-4C4D-821C-1A62AFE58F5A}"/>
              </a:ext>
            </a:extLst>
          </p:cNvPr>
          <p:cNvSpPr txBox="1">
            <a:spLocks noChangeArrowheads="1"/>
          </p:cNvSpPr>
          <p:nvPr/>
        </p:nvSpPr>
        <p:spPr>
          <a:xfrm>
            <a:off x="2313382" y="23561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/>
              <a:t> </a:t>
            </a:r>
            <a:r>
              <a:rPr lang="ru-RU" sz="4000" b="1"/>
              <a:t>Единица измерения плотности    в системе СИ</a:t>
            </a:r>
            <a:br>
              <a:rPr lang="ru-RU" sz="4000" b="1"/>
            </a:br>
            <a:endParaRPr lang="ru-RU" sz="4000" b="1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BA381E2-CFA0-4486-9AA4-61A3C4F0FD13}"/>
              </a:ext>
            </a:extLst>
          </p:cNvPr>
          <p:cNvSpPr txBox="1">
            <a:spLocks noChangeArrowheads="1"/>
          </p:cNvSpPr>
          <p:nvPr/>
        </p:nvSpPr>
        <p:spPr>
          <a:xfrm>
            <a:off x="2200840" y="1023425"/>
            <a:ext cx="82296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sz="4000" b="1" dirty="0">
                <a:cs typeface="Tahoma" pitchFamily="34" charset="0"/>
              </a:rPr>
              <a:t>[</a:t>
            </a:r>
            <a:r>
              <a:rPr lang="ru-RU" sz="4000" b="1" dirty="0"/>
              <a:t>кг/м³</a:t>
            </a:r>
            <a:r>
              <a:rPr lang="en-US" sz="4000" b="1" dirty="0">
                <a:cs typeface="Tahoma" pitchFamily="34" charset="0"/>
              </a:rPr>
              <a:t>]</a:t>
            </a:r>
            <a:endParaRPr lang="ru-RU" sz="4000" b="1" dirty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/>
              <a:t>   Внесистемные единицы </a:t>
            </a:r>
            <a:r>
              <a:rPr lang="en-US" sz="4000" b="1" dirty="0">
                <a:cs typeface="Tahoma" pitchFamily="34" charset="0"/>
              </a:rPr>
              <a:t>[</a:t>
            </a:r>
            <a:r>
              <a:rPr lang="ru-RU" b="1" dirty="0"/>
              <a:t> г/см</a:t>
            </a:r>
            <a:r>
              <a:rPr lang="en-US" b="1" dirty="0"/>
              <a:t>³</a:t>
            </a:r>
            <a:r>
              <a:rPr lang="en-US" sz="4000" b="1" dirty="0">
                <a:cs typeface="Tahoma" pitchFamily="34" charset="0"/>
              </a:rPr>
              <a:t>]</a:t>
            </a:r>
            <a:endParaRPr lang="ru-RU" sz="40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/>
              <a:t>                               0,001 кг                         </a:t>
            </a:r>
            <a:r>
              <a:rPr lang="ru-RU" b="1" dirty="0" err="1"/>
              <a:t>кг</a:t>
            </a:r>
            <a:endParaRPr lang="ru-RU" b="1" dirty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/>
              <a:t>1 г/см</a:t>
            </a:r>
            <a:r>
              <a:rPr lang="en-US" b="1" dirty="0"/>
              <a:t>³</a:t>
            </a:r>
            <a:r>
              <a:rPr lang="ru-RU" b="1" dirty="0"/>
              <a:t> =                           = 1000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/>
              <a:t>                                0,000001 м </a:t>
            </a:r>
            <a:r>
              <a:rPr lang="en-US" b="1" dirty="0"/>
              <a:t>³</a:t>
            </a:r>
            <a:r>
              <a:rPr lang="ru-RU" b="1" dirty="0"/>
              <a:t>                  м </a:t>
            </a:r>
            <a:r>
              <a:rPr lang="en-US" b="1" dirty="0"/>
              <a:t>³</a:t>
            </a:r>
            <a:r>
              <a:rPr lang="ru-RU" b="1" dirty="0"/>
              <a:t> </a:t>
            </a:r>
            <a:endParaRPr lang="en-US" b="1" dirty="0"/>
          </a:p>
          <a:p>
            <a:pPr>
              <a:defRPr/>
            </a:pPr>
            <a:endParaRPr lang="ru-RU" dirty="0"/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EAEEFAF2-0CE2-43C7-898C-3DCD7C4CF7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26418" y="3537829"/>
            <a:ext cx="163251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35C83CCD-55F2-4354-A35E-42B1B343C276}"/>
              </a:ext>
            </a:extLst>
          </p:cNvPr>
          <p:cNvSpPr>
            <a:spLocks noChangeShapeType="1"/>
          </p:cNvSpPr>
          <p:nvPr/>
        </p:nvSpPr>
        <p:spPr bwMode="auto">
          <a:xfrm>
            <a:off x="8352057" y="3529501"/>
            <a:ext cx="865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89AFCC9D-70AD-45D3-8B8E-F7FED3662743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9" name="Прямоугольник 8">
            <a:hlinkClick r:id="rId4" action="ppaction://hlinksldjump"/>
            <a:extLst>
              <a:ext uri="{FF2B5EF4-FFF2-40B4-BE49-F238E27FC236}">
                <a16:creationId xmlns:a16="http://schemas.microsoft.com/office/drawing/2014/main" id="{959FFA3D-17F3-4CB7-BEF6-323E95F1DB7A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10" name="Прямоугольник 9">
            <a:hlinkClick r:id="rId5" action="ppaction://hlinksldjump"/>
            <a:extLst>
              <a:ext uri="{FF2B5EF4-FFF2-40B4-BE49-F238E27FC236}">
                <a16:creationId xmlns:a16="http://schemas.microsoft.com/office/drawing/2014/main" id="{2DB16699-F9DA-4B90-88EF-054FC78728E1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1" name="Прямоугольник 10">
            <a:hlinkClick r:id="rId6" action="ppaction://hlinksldjump"/>
            <a:extLst>
              <a:ext uri="{FF2B5EF4-FFF2-40B4-BE49-F238E27FC236}">
                <a16:creationId xmlns:a16="http://schemas.microsoft.com/office/drawing/2014/main" id="{027C58C5-8E59-4781-8533-83392A06D0B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2" name="Прямоугольник 11">
            <a:hlinkClick r:id="rId7" action="ppaction://hlinksldjump"/>
            <a:extLst>
              <a:ext uri="{FF2B5EF4-FFF2-40B4-BE49-F238E27FC236}">
                <a16:creationId xmlns:a16="http://schemas.microsoft.com/office/drawing/2014/main" id="{40D03E2A-3231-4DCB-8687-D80C8A85BC00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3" name="Прямоугольник 12">
            <a:hlinkClick r:id="rId8" action="ppaction://hlinksldjump"/>
            <a:extLst>
              <a:ext uri="{FF2B5EF4-FFF2-40B4-BE49-F238E27FC236}">
                <a16:creationId xmlns:a16="http://schemas.microsoft.com/office/drawing/2014/main" id="{71973A98-0362-4012-B77E-57155898E924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6" name="Прямоугольник 15">
            <a:hlinkClick r:id="rId9" action="ppaction://hlinksldjump"/>
            <a:extLst>
              <a:ext uri="{FF2B5EF4-FFF2-40B4-BE49-F238E27FC236}">
                <a16:creationId xmlns:a16="http://schemas.microsoft.com/office/drawing/2014/main" id="{6A7CB92D-017D-49EB-A9ED-F508D67087AE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7" name="Прямоугольник 16">
            <a:hlinkClick r:id="rId10" action="ppaction://hlinksldjump"/>
            <a:extLst>
              <a:ext uri="{FF2B5EF4-FFF2-40B4-BE49-F238E27FC236}">
                <a16:creationId xmlns:a16="http://schemas.microsoft.com/office/drawing/2014/main" id="{4DAF566D-A9D1-4EC5-9D0B-3A2A07E4F195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8" name="Прямоугольник 17">
            <a:hlinkClick r:id="rId11" action="ppaction://hlinksldjump"/>
            <a:extLst>
              <a:ext uri="{FF2B5EF4-FFF2-40B4-BE49-F238E27FC236}">
                <a16:creationId xmlns:a16="http://schemas.microsoft.com/office/drawing/2014/main" id="{5A4E6A34-D4F2-4F31-A061-8E23BFA18B12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A6BFF9E-385E-475A-8335-E58F2BA6D7F3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699510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FD1C3C5-72E8-4157-953B-90FCEFFC9BC5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442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/>
              <a:t>Прибор для измерения</a:t>
            </a:r>
          </a:p>
        </p:txBody>
      </p:sp>
      <p:pic>
        <p:nvPicPr>
          <p:cNvPr id="5" name="Picture 4" descr="pic_aeg">
            <a:extLst>
              <a:ext uri="{FF2B5EF4-FFF2-40B4-BE49-F238E27FC236}">
                <a16:creationId xmlns:a16="http://schemas.microsoft.com/office/drawing/2014/main" id="{A207D338-F037-42A5-9C1A-85831CC3C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4471" y="2207847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3847E0F-F76D-431E-A8E3-C59308B1C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2450" y="995729"/>
            <a:ext cx="6894513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ru-RU" altLang="ru-RU" sz="4000" b="0" dirty="0"/>
              <a:t>плотности жидкостей  измеряют с помощью </a:t>
            </a:r>
            <a:r>
              <a:rPr lang="ru-RU" altLang="ru-RU" sz="4000" dirty="0"/>
              <a:t>АРЕОМЕТРА</a:t>
            </a:r>
          </a:p>
          <a:p>
            <a:pPr eaLnBrk="1" hangingPunct="1"/>
            <a:endParaRPr lang="ru-RU" altLang="ru-RU" sz="4000" dirty="0"/>
          </a:p>
          <a:p>
            <a:pPr eaLnBrk="1" hangingPunct="1"/>
            <a:endParaRPr lang="ru-RU" altLang="ru-RU" dirty="0"/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1A8B44FB-7158-4FC0-8D72-1A354F396D12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88F878A2-4F76-4BDE-897B-555AD0766460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FA67673B-4610-4126-8C53-3667CCEE378E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0F17BD71-21FE-47FA-B12C-A1D451DD9B28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5F62991D-CF8B-4EF9-AFCC-65BFE1F59FAF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738B4D91-F502-4907-950D-6AF663D9CBE5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F4413CEA-954B-4469-9139-5F09FD8067A4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6D426490-2CA2-4524-A0EA-D36E23E96DF8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380E7026-E057-4141-A8BC-E26D91C0289B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98F6209-FE1E-43FD-AF5F-1A5B42B9D77F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4135363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4E233EC-AFAF-4A99-82E0-86FB3321002E}"/>
              </a:ext>
            </a:extLst>
          </p:cNvPr>
          <p:cNvSpPr txBox="1">
            <a:spLocks noChangeArrowheads="1"/>
          </p:cNvSpPr>
          <p:nvPr/>
        </p:nvSpPr>
        <p:spPr>
          <a:xfrm>
            <a:off x="2313382" y="39745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Таблица   стр.62-63</a:t>
            </a:r>
            <a:endParaRPr lang="ru-RU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0AC065B-F36D-4359-9147-7DFD8F44D9BA}"/>
              </a:ext>
            </a:extLst>
          </p:cNvPr>
          <p:cNvSpPr txBox="1">
            <a:spLocks noChangeArrowheads="1"/>
          </p:cNvSpPr>
          <p:nvPr/>
        </p:nvSpPr>
        <p:spPr>
          <a:xfrm>
            <a:off x="2313382" y="1719846"/>
            <a:ext cx="82296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3600" dirty="0"/>
              <a:t>Определите по таблице вещества, имеющие наибольшую плотность? Наименьшую плотность?</a:t>
            </a:r>
          </a:p>
          <a:p>
            <a:pPr>
              <a:defRPr/>
            </a:pPr>
            <a:r>
              <a:rPr lang="ru-RU" sz="3600" dirty="0"/>
              <a:t>Плотность алюминия? Что означает это число? </a:t>
            </a:r>
          </a:p>
          <a:p>
            <a:pPr>
              <a:defRPr/>
            </a:pPr>
            <a:endParaRPr lang="ru-RU" sz="3600" dirty="0"/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D3B97697-AC85-424D-91EE-94E8D66D0587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CC025046-86BC-4004-B95C-7A439A472A20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7490FD06-56D7-40D4-A85A-D65F4290DDD5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05110339-A8A2-4FD5-A53E-6AD8CACE1601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B6E04A7C-621C-41EE-82F2-552AF9EBE78D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F799AEC1-4D4C-4593-A815-D565B89C6C71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0E21FEA6-9AD9-4484-86A5-FF541A37E18F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6B02B457-C75E-4607-9E71-B461506979FE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92EE4C71-4BB2-4335-87E4-D00CA1970A9E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9C88275-63F7-44DC-8C63-E73DBF130CE5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844028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399137B-DFBC-4E04-9BF1-08879D48E0BA}"/>
              </a:ext>
            </a:extLst>
          </p:cNvPr>
          <p:cNvSpPr txBox="1">
            <a:spLocks noChangeArrowheads="1"/>
          </p:cNvSpPr>
          <p:nvPr/>
        </p:nvSpPr>
        <p:spPr>
          <a:xfrm>
            <a:off x="2454813" y="39745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/>
              <a:t>Сравните плотности воды, льда и водяного пара.</a:t>
            </a:r>
            <a:endParaRPr lang="ru-RU" sz="4000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C73185C-C62D-4915-8ACA-011765DE9C8A}"/>
              </a:ext>
            </a:extLst>
          </p:cNvPr>
          <p:cNvSpPr txBox="1">
            <a:spLocks noChangeArrowheads="1"/>
          </p:cNvSpPr>
          <p:nvPr/>
        </p:nvSpPr>
        <p:spPr>
          <a:xfrm>
            <a:off x="2454813" y="1719846"/>
            <a:ext cx="82296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3600"/>
              <a:t> </a:t>
            </a:r>
            <a:r>
              <a:rPr lang="ru-RU" sz="3600" b="1"/>
              <a:t>ρ</a:t>
            </a:r>
            <a:r>
              <a:rPr lang="ru-RU"/>
              <a:t> воды                = 1000 кг/м</a:t>
            </a:r>
            <a:r>
              <a:rPr lang="ru-RU" sz="4000" b="1"/>
              <a:t>³</a:t>
            </a:r>
            <a:endParaRPr lang="ru-RU"/>
          </a:p>
          <a:p>
            <a:pPr>
              <a:defRPr/>
            </a:pPr>
            <a:endParaRPr lang="ru-RU"/>
          </a:p>
          <a:p>
            <a:pPr>
              <a:defRPr/>
            </a:pPr>
            <a:r>
              <a:rPr lang="ru-RU"/>
              <a:t> </a:t>
            </a:r>
            <a:r>
              <a:rPr lang="ru-RU" sz="3600" b="1"/>
              <a:t>ρ</a:t>
            </a:r>
            <a:r>
              <a:rPr lang="ru-RU" sz="3600"/>
              <a:t> </a:t>
            </a:r>
            <a:r>
              <a:rPr lang="ru-RU"/>
              <a:t>льда                =    900 кг/м</a:t>
            </a:r>
            <a:r>
              <a:rPr lang="ru-RU" sz="4000" b="1"/>
              <a:t>³</a:t>
            </a:r>
            <a:endParaRPr lang="ru-RU"/>
          </a:p>
          <a:p>
            <a:pPr>
              <a:defRPr/>
            </a:pPr>
            <a:endParaRPr lang="ru-RU"/>
          </a:p>
          <a:p>
            <a:pPr>
              <a:defRPr/>
            </a:pPr>
            <a:r>
              <a:rPr lang="ru-RU" sz="3600"/>
              <a:t> </a:t>
            </a:r>
            <a:r>
              <a:rPr lang="ru-RU" sz="3600" b="1"/>
              <a:t>ρ</a:t>
            </a:r>
            <a:r>
              <a:rPr lang="ru-RU"/>
              <a:t> водяного пара  =    0,59 кг/м</a:t>
            </a:r>
            <a:r>
              <a:rPr lang="ru-RU" sz="4000" b="1"/>
              <a:t>³</a:t>
            </a:r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A568E2EB-5050-4357-96AC-84A43F46967C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02167C92-D317-4D08-83B5-070F17A8ACD9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864F18E1-B89A-4BE0-9131-14BEF98473B9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86174BFF-F186-4811-8216-9D1DEDD5F73B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D8E23C7E-FCC2-4A96-8153-49A9CF5EC877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E2669569-4142-4FB3-AF31-6EDD9C94FBBD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053267A1-3286-44D5-9770-6F76953330DA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3BCFF2D7-0453-4317-871C-07F39C74F13A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8E645070-606C-4659-AF4A-7EDEE3C39354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B15D1D2-4FF9-4FFE-A184-38D6D93EEE67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967093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E0529-E386-4B50-9E63-4AA8CBA609B1}"/>
              </a:ext>
            </a:extLst>
          </p:cNvPr>
          <p:cNvSpPr txBox="1"/>
          <p:nvPr/>
        </p:nvSpPr>
        <p:spPr>
          <a:xfrm>
            <a:off x="3491665" y="504139"/>
            <a:ext cx="60983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0" dirty="0">
                <a:solidFill>
                  <a:srgbClr val="4642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объем кирпича, если его масса 5 кг?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задача 5">
            <a:extLst>
              <a:ext uri="{FF2B5EF4-FFF2-40B4-BE49-F238E27FC236}">
                <a16:creationId xmlns:a16="http://schemas.microsoft.com/office/drawing/2014/main" id="{907607A1-C77F-4719-8910-28CCA491F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5" y="1718814"/>
            <a:ext cx="5960984" cy="287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2FFAB01A-0338-4FAB-ABBB-231C3A00F8FD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76D1C691-2A94-432D-8792-96D384C6D95F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0B961A44-3F7D-4A9E-94C8-4C984132A150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73C914B1-E985-44FA-AB70-DD4EBC5FCF9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258D8AF6-49E0-4062-AFEE-2A426A15994F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C190DF8D-A4D7-47E1-9230-FCC930CA02F7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3E9CC736-E7AF-4DE8-9679-CEEA43B35208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A8C59C77-5E78-4634-83E1-383C54C44AF5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09615126-E7F3-4A27-BD2A-4CCB57F72642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90D2BB2-7C6A-49EE-A3CF-009B958CC939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01656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A77352D-B382-4797-9A87-2C5E3F8EF882}"/>
              </a:ext>
            </a:extLst>
          </p:cNvPr>
          <p:cNvSpPr txBox="1">
            <a:spLocks noChangeArrowheads="1"/>
          </p:cNvSpPr>
          <p:nvPr/>
        </p:nvSpPr>
        <p:spPr>
          <a:xfrm>
            <a:off x="2412610" y="22154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/>
              <a:t>Подумай!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34B3DA21-FD2B-43A3-A297-C1D272A78647}"/>
              </a:ext>
            </a:extLst>
          </p:cNvPr>
          <p:cNvSpPr txBox="1">
            <a:spLocks noChangeArrowheads="1"/>
          </p:cNvSpPr>
          <p:nvPr/>
        </p:nvSpPr>
        <p:spPr>
          <a:xfrm>
            <a:off x="2412610" y="1543929"/>
            <a:ext cx="82296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dirty="0"/>
              <a:t>Объёмы керосина и воды одинаковы. Масса, какой жидкости будет больше? Почему?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35D19C34-6A0C-48FC-97D7-F46FE938BD6A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0985283E-CE84-45E1-89B0-B440D29A02AE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96C1BF75-639C-4EF7-8F8E-81B7AA2BA72A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EA186F51-6E51-45FC-B080-57E50DA09400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75716F75-A456-4B69-94F6-E3F94114046C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C1C14128-65D1-4307-BD8B-AB6C24C71C20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43277F26-D839-4868-AE83-2830DB1DFAD6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6224271F-B25D-40A0-8C65-5980BFF973F0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97256088-43C7-4F85-BCED-6DBAE34D2250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C4A6EF4-7868-4919-B3BB-CDF99F0B77C1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806406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FD75F-8CD1-42FB-85ED-450D8DF68D0A}"/>
              </a:ext>
            </a:extLst>
          </p:cNvPr>
          <p:cNvSpPr txBox="1"/>
          <p:nvPr/>
        </p:nvSpPr>
        <p:spPr>
          <a:xfrm>
            <a:off x="2205110" y="397459"/>
            <a:ext cx="8337872" cy="4967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Что такое масса? 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Какой буквой обозначается масса?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В каких единицах измеряется в СИ?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Какая физическая величина определяет размеры тела?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Какой буквой обозначается объем?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В каких единицах измеряется в СИ?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Как можно определить массу тела?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  <a:defRPr/>
            </a:pPr>
            <a:r>
              <a:rPr lang="ru-RU" sz="3600" b="1" dirty="0">
                <a:latin typeface="Times New Roman" pitchFamily="18" charset="0"/>
              </a:rPr>
              <a:t>Как можно определить объем тела?</a:t>
            </a:r>
            <a:r>
              <a:rPr lang="ru-RU" sz="3600" dirty="0">
                <a:latin typeface="Times New Roman" pitchFamily="18" charset="0"/>
              </a:rPr>
              <a:t>    </a:t>
            </a:r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532B9C1A-4B26-46E9-B4AB-09BAECD4F1FD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6CB6FC88-A730-474D-BA4F-97F13DA67557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06E450EA-C3CE-49CF-9077-436EB5E9DAB6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D6A78908-14AF-44BD-BFEC-ADBE7B687DB2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39DFD02B-2DFF-4A8C-97DE-622D4CE9B1CF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DB0C8ED6-2359-4B89-B657-407CAA394DC5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DB839736-7EB3-4D30-93AF-D64670D9C081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D586E561-A72B-46E2-9426-C4C80E6B21A9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420A3FAB-3D45-4721-95BA-A7211AAF476C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486691B-6039-47A3-B8D2-C088CD2B9482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140256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710D3-75A9-47D0-A7EB-3A71EAD388D2}"/>
              </a:ext>
            </a:extLst>
          </p:cNvPr>
          <p:cNvSpPr txBox="1"/>
          <p:nvPr/>
        </p:nvSpPr>
        <p:spPr>
          <a:xfrm>
            <a:off x="2744962" y="1718806"/>
            <a:ext cx="82120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Тема урока: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Плотность вещества</a:t>
            </a:r>
            <a:endParaRPr lang="ru-RU" sz="3600" dirty="0"/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186F1A5E-BD5A-4B96-832E-76C4B3C3FD9B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1B6DF2B2-4917-4A12-8021-F849939D93FF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4FF28870-640B-4449-9F56-407C2BDD5BBB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772BBB74-1DD0-48C2-B083-AC404123ECB3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77A75671-F99E-4DD3-8F18-7132A1AB9F93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D9CB4102-AF0E-48E3-BB08-8BD027E016E9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F26DD23B-BA34-4632-9C80-A5261BC8CB22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641730AF-FA62-47F6-A153-F9A7DC11E31A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D82C5483-FF3E-4BB5-B82C-CA28111838B5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128798F-FC88-4563-985A-886B2578B112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039821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710D3-75A9-47D0-A7EB-3A71EAD388D2}"/>
              </a:ext>
            </a:extLst>
          </p:cNvPr>
          <p:cNvSpPr txBox="1"/>
          <p:nvPr/>
        </p:nvSpPr>
        <p:spPr>
          <a:xfrm>
            <a:off x="2744962" y="1718806"/>
            <a:ext cx="82120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задание:</a:t>
            </a:r>
            <a:endParaRPr lang="ru-RU" sz="3600" dirty="0"/>
          </a:p>
        </p:txBody>
      </p:sp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9CEE1484-4566-42AA-A94C-95D1BBE6B4F1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228987E5-A502-4AAC-A8BA-5EF843004A74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B8F23AF0-121E-4166-A561-4F446669E619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0E700BEA-0E5A-4621-93C9-673B58460F30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7A0BD84C-D7A9-4970-9B57-C78DF7569381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B152AA06-77E3-4144-992C-4B6D6D9D3985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62702748-E28F-4C0A-9CE1-88398B09702D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F59649C3-A812-4F29-8AFB-ACF0AF27585B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A2703AF7-040F-43F8-A06C-2D6065E37C61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1D6DE8-14C7-4379-A76A-9EA52CDBBA5D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764760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Мои рисунки 1789">
            <a:extLst>
              <a:ext uri="{FF2B5EF4-FFF2-40B4-BE49-F238E27FC236}">
                <a16:creationId xmlns:a16="http://schemas.microsoft.com/office/drawing/2014/main" id="{4F2E41D0-F20B-420E-AA26-D0B0C3969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5951" y="833129"/>
            <a:ext cx="3911600" cy="312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Мои рисунки 1780">
            <a:extLst>
              <a:ext uri="{FF2B5EF4-FFF2-40B4-BE49-F238E27FC236}">
                <a16:creationId xmlns:a16="http://schemas.microsoft.com/office/drawing/2014/main" id="{2B3F1AFD-25FD-4562-99D6-96734BC71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6269" y="397459"/>
            <a:ext cx="3984625" cy="318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Мои рисунки 1733">
            <a:extLst>
              <a:ext uri="{FF2B5EF4-FFF2-40B4-BE49-F238E27FC236}">
                <a16:creationId xmlns:a16="http://schemas.microsoft.com/office/drawing/2014/main" id="{6BFE3CB0-3475-4451-AEE7-343D571AF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573" y="2764268"/>
            <a:ext cx="3671888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6A9AEF42-6FA3-4EE2-95D3-6B19A00EA3A1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E8B7DA9D-C245-4460-84C9-702573BFB3EE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87A571E6-646F-4F6E-A3E6-E28258967ED8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39197BD4-5611-4DF6-BDC9-CD9B3906F32B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C7CE3619-EAC6-43AC-88FF-571C925DACC7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45B77319-2FC6-4C69-9155-4254FDD76D68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45F6FBAA-B359-447D-AC28-3CD8C08FD077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8" name="Прямоугольник 17">
            <a:hlinkClick r:id="rId13" action="ppaction://hlinksldjump"/>
            <a:extLst>
              <a:ext uri="{FF2B5EF4-FFF2-40B4-BE49-F238E27FC236}">
                <a16:creationId xmlns:a16="http://schemas.microsoft.com/office/drawing/2014/main" id="{CB60E57A-1B27-45AC-A553-FAB13865DEFD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9" name="Прямоугольник 18">
            <a:hlinkClick r:id="rId14" action="ppaction://hlinksldjump"/>
            <a:extLst>
              <a:ext uri="{FF2B5EF4-FFF2-40B4-BE49-F238E27FC236}">
                <a16:creationId xmlns:a16="http://schemas.microsoft.com/office/drawing/2014/main" id="{ED627CA6-0131-4091-8290-E1574DD4908E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BCD33DF-6755-4752-92F4-12B98DDF579E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707135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84A85C8-8BED-4454-B3B6-24C86141C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4619" y="522825"/>
            <a:ext cx="5838825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00DDA5-6E59-41FC-9AE4-89A00E73CDB9}"/>
              </a:ext>
            </a:extLst>
          </p:cNvPr>
          <p:cNvSpPr txBox="1"/>
          <p:nvPr/>
        </p:nvSpPr>
        <p:spPr>
          <a:xfrm>
            <a:off x="2294546" y="3724766"/>
            <a:ext cx="79389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Сравним массы тел одинакового размера (объема)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тела разных объемов,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выполненных из одного и того же вещества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DA58E102-43F5-4560-97B6-33B289495B2F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989E859C-28E6-4865-BE2C-8DD596D3323F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EB69B380-7F65-4D74-9D8E-EB204C9565D0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FE3B0A50-4542-4FB1-B749-300C55A7B051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id="{F22FD61E-F81E-41D7-A68E-C7EAA0285167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id="{004DA9DA-5239-4D34-B489-1483887ED1EA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id="{868726BD-935C-479E-99D7-EAAA76C4A4FE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id="{6F97E805-EA7F-4CC0-8D6D-D62B3AFED932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6" name="Прямоугольник 15">
            <a:hlinkClick r:id="rId12" action="ppaction://hlinksldjump"/>
            <a:extLst>
              <a:ext uri="{FF2B5EF4-FFF2-40B4-BE49-F238E27FC236}">
                <a16:creationId xmlns:a16="http://schemas.microsoft.com/office/drawing/2014/main" id="{1DFCA499-4B74-420F-9C25-A79AF2C5D363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2E5ABDB-98D0-45D7-89B9-00E77424902E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510474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F97F7A-25F5-49A8-9DA8-0BB77FF1C543}"/>
              </a:ext>
            </a:extLst>
          </p:cNvPr>
          <p:cNvSpPr txBox="1"/>
          <p:nvPr/>
        </p:nvSpPr>
        <p:spPr>
          <a:xfrm>
            <a:off x="3046771" y="549007"/>
            <a:ext cx="60984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ВЫВОД:</a:t>
            </a:r>
          </a:p>
          <a:p>
            <a:pPr algn="ctr"/>
            <a:r>
              <a:rPr lang="ru-RU" sz="3200" dirty="0"/>
              <a:t>Масса тела зависит от вещества из которого оно состоит</a:t>
            </a:r>
          </a:p>
        </p:txBody>
      </p:sp>
      <p:pic>
        <p:nvPicPr>
          <p:cNvPr id="6" name="Picture 4" descr="Рисунок1">
            <a:extLst>
              <a:ext uri="{FF2B5EF4-FFF2-40B4-BE49-F238E27FC236}">
                <a16:creationId xmlns:a16="http://schemas.microsoft.com/office/drawing/2014/main" id="{E296C23A-6892-40B6-967B-CFCF7366D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7" y="1957183"/>
            <a:ext cx="32480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81F33511-8DD3-464F-9FB5-5B3272AABF3C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34F8E143-2B63-47F2-BDD4-0FE8754FA930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D0733906-B618-4F90-86CE-A7AD2A9DFF3E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AACECF0D-FF0E-482C-A3CF-C3E0F6913E26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6AEBB030-14F4-428A-AF87-5C947FBCA6ED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D0A95B9D-67A2-4C7E-A15E-0CCDB71D64DE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EC7938AF-84A7-4963-AFF9-BE4D46093F6B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30B1B098-5FAB-4133-90DE-9010BA2FB91D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C44485CF-E57A-4732-A6F1-DA2E0D2CE505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7501E07-6B9C-4ED8-BD28-9E1A04C73C24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841654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3"/>
            <a:extLst>
              <a:ext uri="{FF2B5EF4-FFF2-40B4-BE49-F238E27FC236}">
                <a16:creationId xmlns:a16="http://schemas.microsoft.com/office/drawing/2014/main" id="{4703FAE5-134C-47A7-85C3-294D82E7A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1481137"/>
            <a:ext cx="7010400" cy="38957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411545-2B15-4291-A5E6-1CC4187722CC}"/>
              </a:ext>
            </a:extLst>
          </p:cNvPr>
          <p:cNvSpPr txBox="1"/>
          <p:nvPr/>
        </p:nvSpPr>
        <p:spPr>
          <a:xfrm>
            <a:off x="3756074" y="1111805"/>
            <a:ext cx="5039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Для просмотра видеоурока нажмите на картинку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65A0F2E7-16C3-49ED-A475-32100695D7CF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ABBEB855-B356-4E22-9E9B-177356FFD5B5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11" name="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id="{DB0BD10C-17CF-4FD8-B26F-DEBCE3C41D99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2" name="Прямоугольник 11">
            <a:hlinkClick r:id="rId8" action="ppaction://hlinksldjump"/>
            <a:extLst>
              <a:ext uri="{FF2B5EF4-FFF2-40B4-BE49-F238E27FC236}">
                <a16:creationId xmlns:a16="http://schemas.microsoft.com/office/drawing/2014/main" id="{F5359EB0-B74F-4489-9093-E9BA229F2004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3" name="Прямоугольник 12">
            <a:hlinkClick r:id="rId9" action="ppaction://hlinksldjump"/>
            <a:extLst>
              <a:ext uri="{FF2B5EF4-FFF2-40B4-BE49-F238E27FC236}">
                <a16:creationId xmlns:a16="http://schemas.microsoft.com/office/drawing/2014/main" id="{858BC2D0-574D-4990-9BFB-538D12CBAA7F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6" name="Прямоугольник 15">
            <a:hlinkClick r:id="rId10" action="ppaction://hlinksldjump"/>
            <a:extLst>
              <a:ext uri="{FF2B5EF4-FFF2-40B4-BE49-F238E27FC236}">
                <a16:creationId xmlns:a16="http://schemas.microsoft.com/office/drawing/2014/main" id="{FF78AC42-121F-44E1-9EE8-018AFE06C319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7" name="Прямоугольник 16">
            <a:hlinkClick r:id="rId11" action="ppaction://hlinksldjump"/>
            <a:extLst>
              <a:ext uri="{FF2B5EF4-FFF2-40B4-BE49-F238E27FC236}">
                <a16:creationId xmlns:a16="http://schemas.microsoft.com/office/drawing/2014/main" id="{3F2C15D6-80A9-47D0-959E-258A0DD5374A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8" name="Прямоугольник 17">
            <a:hlinkClick r:id="rId12" action="ppaction://hlinksldjump"/>
            <a:extLst>
              <a:ext uri="{FF2B5EF4-FFF2-40B4-BE49-F238E27FC236}">
                <a16:creationId xmlns:a16="http://schemas.microsoft.com/office/drawing/2014/main" id="{538644B2-5338-4452-97EF-5CAA92407C85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9" name="Прямоугольник 18">
            <a:hlinkClick r:id="rId13" action="ppaction://hlinksldjump"/>
            <a:extLst>
              <a:ext uri="{FF2B5EF4-FFF2-40B4-BE49-F238E27FC236}">
                <a16:creationId xmlns:a16="http://schemas.microsoft.com/office/drawing/2014/main" id="{3268D602-2E46-4322-9E65-035040BF5649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96573B8-4938-4D22-8C2D-1FD313282F83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602661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dn.eksmo.ru/v2/DRF000000000722947/COVER/cover3d1.jpg">
            <a:extLst>
              <a:ext uri="{FF2B5EF4-FFF2-40B4-BE49-F238E27FC236}">
                <a16:creationId xmlns:a16="http://schemas.microsoft.com/office/drawing/2014/main" id="{338F0E77-860B-44E7-997D-D9D37340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982" y="28127"/>
            <a:ext cx="15224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4660-73B0-4F80-AC7D-4E56E3B2EADE}"/>
              </a:ext>
            </a:extLst>
          </p:cNvPr>
          <p:cNvSpPr txBox="1"/>
          <p:nvPr/>
        </p:nvSpPr>
        <p:spPr>
          <a:xfrm>
            <a:off x="3491665" y="28127"/>
            <a:ext cx="591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МБОШИ «Аскизский лицей-интернат»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им.М.И.Чебодаева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F15B16-B2B8-4866-962C-A0C2B68C012B}"/>
              </a:ext>
            </a:extLst>
          </p:cNvPr>
          <p:cNvSpPr txBox="1"/>
          <p:nvPr/>
        </p:nvSpPr>
        <p:spPr>
          <a:xfrm>
            <a:off x="3046771" y="701848"/>
            <a:ext cx="60984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льда 1800 кг, а его объем 2м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³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Чему равна масса  1м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³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льда?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лед">
            <a:extLst>
              <a:ext uri="{FF2B5EF4-FFF2-40B4-BE49-F238E27FC236}">
                <a16:creationId xmlns:a16="http://schemas.microsoft.com/office/drawing/2014/main" id="{99CA1EDC-E15F-431A-B392-0082B1743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840" y="2355389"/>
            <a:ext cx="23907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2218DDB3-03C3-49AD-9F12-E61A62E216E6}"/>
              </a:ext>
            </a:extLst>
          </p:cNvPr>
          <p:cNvSpPr/>
          <p:nvPr/>
        </p:nvSpPr>
        <p:spPr>
          <a:xfrm>
            <a:off x="126606" y="52049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Главная страница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09D24FAB-D5DE-43C7-954E-14FEDAE5D138}"/>
              </a:ext>
            </a:extLst>
          </p:cNvPr>
          <p:cNvSpPr/>
          <p:nvPr/>
        </p:nvSpPr>
        <p:spPr>
          <a:xfrm>
            <a:off x="126606" y="156268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Вопросы для повторения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1593273F-BB22-4E44-AE75-B9070078B89E}"/>
              </a:ext>
            </a:extLst>
          </p:cNvPr>
          <p:cNvSpPr/>
          <p:nvPr/>
        </p:nvSpPr>
        <p:spPr>
          <a:xfrm>
            <a:off x="126606" y="2604876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8037380A-63A6-4127-877C-8A8E4E43A7E0}"/>
              </a:ext>
            </a:extLst>
          </p:cNvPr>
          <p:cNvSpPr/>
          <p:nvPr/>
        </p:nvSpPr>
        <p:spPr>
          <a:xfrm>
            <a:off x="126606" y="366698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</a:t>
            </a:r>
            <a:r>
              <a:rPr lang="ru-RU" dirty="0"/>
              <a:t> задание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E5CAC9A1-DAE2-44EC-8145-C24CB831CDC6}"/>
              </a:ext>
            </a:extLst>
          </p:cNvPr>
          <p:cNvSpPr/>
          <p:nvPr/>
        </p:nvSpPr>
        <p:spPr>
          <a:xfrm>
            <a:off x="126606" y="4729088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Проблемная ситуация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03DAC63B-5BAC-4FC3-9AC0-DC1A5A511F5E}"/>
              </a:ext>
            </a:extLst>
          </p:cNvPr>
          <p:cNvSpPr/>
          <p:nvPr/>
        </p:nvSpPr>
        <p:spPr>
          <a:xfrm>
            <a:off x="126606" y="582402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Видео урок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32F7B72A-ADE5-481E-B6BE-C32DE7A6145E}"/>
              </a:ext>
            </a:extLst>
          </p:cNvPr>
          <p:cNvSpPr/>
          <p:nvPr/>
        </p:nvSpPr>
        <p:spPr>
          <a:xfrm>
            <a:off x="2447778" y="582402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Основной материал</a:t>
            </a:r>
          </a:p>
        </p:txBody>
      </p:sp>
      <p:sp>
        <p:nvSpPr>
          <p:cNvPr id="16" name="Прямоугольник 15">
            <a:hlinkClick r:id="rId11" action="ppaction://hlinksldjump"/>
            <a:extLst>
              <a:ext uri="{FF2B5EF4-FFF2-40B4-BE49-F238E27FC236}">
                <a16:creationId xmlns:a16="http://schemas.microsoft.com/office/drawing/2014/main" id="{EC18AD3A-11EE-4F29-A70E-609C18D56BA0}"/>
              </a:ext>
            </a:extLst>
          </p:cNvPr>
          <p:cNvSpPr/>
          <p:nvPr/>
        </p:nvSpPr>
        <p:spPr>
          <a:xfrm>
            <a:off x="4768950" y="5824013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Контроль знаний</a:t>
            </a:r>
          </a:p>
        </p:txBody>
      </p:sp>
      <p:sp>
        <p:nvSpPr>
          <p:cNvPr id="17" name="Прямоугольник 16">
            <a:hlinkClick r:id="rId12" action="ppaction://hlinksldjump"/>
            <a:extLst>
              <a:ext uri="{FF2B5EF4-FFF2-40B4-BE49-F238E27FC236}">
                <a16:creationId xmlns:a16="http://schemas.microsoft.com/office/drawing/2014/main" id="{B67FCE8E-9DE6-4C81-8A12-BACAAA8A8E2A}"/>
              </a:ext>
            </a:extLst>
          </p:cNvPr>
          <p:cNvSpPr/>
          <p:nvPr/>
        </p:nvSpPr>
        <p:spPr>
          <a:xfrm>
            <a:off x="7090122" y="5824012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Решение задач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95F941C-E06C-4936-805A-67C1C42FB209}"/>
              </a:ext>
            </a:extLst>
          </p:cNvPr>
          <p:cNvSpPr/>
          <p:nvPr/>
        </p:nvSpPr>
        <p:spPr>
          <a:xfrm>
            <a:off x="9411294" y="5816974"/>
            <a:ext cx="2082019" cy="858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Дополнительный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1057117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872</Words>
  <Application>Microsoft Office PowerPoint</Application>
  <PresentationFormat>Широкоэкранный</PresentationFormat>
  <Paragraphs>238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сапронов</dc:creator>
  <cp:lastModifiedBy>евгений сапронов</cp:lastModifiedBy>
  <cp:revision>17</cp:revision>
  <dcterms:created xsi:type="dcterms:W3CDTF">2022-10-23T16:40:23Z</dcterms:created>
  <dcterms:modified xsi:type="dcterms:W3CDTF">2022-10-24T12:25:34Z</dcterms:modified>
</cp:coreProperties>
</file>