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2" r:id="rId4"/>
    <p:sldId id="258" r:id="rId5"/>
    <p:sldId id="262" r:id="rId6"/>
    <p:sldId id="273" r:id="rId7"/>
    <p:sldId id="263" r:id="rId8"/>
    <p:sldId id="276" r:id="rId9"/>
    <p:sldId id="279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05064"/>
            <a:ext cx="8134672" cy="208823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Итоговая аттестационная работа по курсу: «Цифровые технологии смешанного обучения </a:t>
            </a:r>
            <a:b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системе СПО»</a:t>
            </a:r>
            <a:b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Данченко Татьяны Владимировны</a:t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91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" y="692696"/>
            <a:ext cx="8229600" cy="468052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47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2132856"/>
            <a:ext cx="7408333" cy="26642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 контрольно-оценочных заданий  различных типов по теме: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«УМК преподавателя»</a:t>
            </a:r>
            <a:endParaRPr lang="ru-RU" sz="4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65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483768" y="548680"/>
            <a:ext cx="4104456" cy="57606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6196" y="1268759"/>
            <a:ext cx="933450" cy="12096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>
                <a:effectLst/>
                <a:latin typeface="Times New Roman"/>
                <a:ea typeface="Calibri"/>
                <a:cs typeface="Times New Roman"/>
              </a:rPr>
              <a:t>ФГОС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997297"/>
            <a:ext cx="4324350" cy="1752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333333"/>
                </a:solidFill>
                <a:effectLst/>
                <a:latin typeface="Times New Roman"/>
                <a:ea typeface="Calibri"/>
                <a:cs typeface="Times New Roman"/>
              </a:rPr>
              <a:t>…..совокупность учебно-методической документации, регламентирующей цели, ожидаемые результаты, содержание и реализацию образовательного процесса по данной профессии среднего профессионального</a:t>
            </a:r>
            <a:r>
              <a:rPr lang="ru-RU" sz="1350" dirty="0">
                <a:solidFill>
                  <a:srgbClr val="333333"/>
                </a:solidFill>
                <a:effectLst/>
                <a:latin typeface="Arial"/>
                <a:ea typeface="Calibri"/>
                <a:cs typeface="Times New Roman"/>
              </a:rPr>
              <a:t> </a:t>
            </a:r>
            <a:r>
              <a:rPr lang="ru-RU" sz="1400" dirty="0">
                <a:solidFill>
                  <a:srgbClr val="333333"/>
                </a:solidFill>
                <a:effectLst/>
                <a:latin typeface="Times New Roman"/>
                <a:ea typeface="Calibri"/>
                <a:cs typeface="Times New Roman"/>
              </a:rPr>
              <a:t>образования, имеющая лицензию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253556"/>
            <a:ext cx="933450" cy="11811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>
                <a:effectLst/>
                <a:latin typeface="Times New Roman"/>
                <a:ea typeface="Calibri"/>
                <a:cs typeface="Times New Roman"/>
              </a:rPr>
              <a:t>ППКРС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2924944"/>
            <a:ext cx="4324350" cy="20882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333333"/>
                </a:solidFill>
                <a:effectLst/>
                <a:latin typeface="Times New Roman"/>
                <a:ea typeface="Calibri"/>
                <a:cs typeface="Times New Roman"/>
              </a:rPr>
              <a:t>….. документ, который определяет перечень, трудоёмкость, последовательность и распределение по периодам обучения учебных  курсов, дисциплин (модулей), практики, иных видов учебной деятельности и, если иное не установлено Федеральным законом об образовании, формы промежуточной аттестации обучающихся.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3808" y="5174266"/>
            <a:ext cx="4324350" cy="11525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333333"/>
                </a:solidFill>
                <a:effectLst/>
                <a:latin typeface="Times New Roman"/>
                <a:ea typeface="Calibri"/>
                <a:cs typeface="Times New Roman"/>
              </a:rPr>
              <a:t>…..совокупность требований, обязательных при реализации основных образовательных программ начального общего, основного общего, среднего общего образования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6196" y="5154319"/>
            <a:ext cx="933450" cy="10829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>
                <a:effectLst/>
                <a:latin typeface="Times New Roman"/>
                <a:ea typeface="Calibri"/>
                <a:cs typeface="Times New Roman"/>
              </a:rPr>
              <a:t>Учебный план</a:t>
            </a:r>
            <a:endParaRPr lang="ru-RU" sz="110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5843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483768" y="548680"/>
            <a:ext cx="4104456" cy="57606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6196" y="1268759"/>
            <a:ext cx="933450" cy="12096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>
                <a:effectLst/>
                <a:latin typeface="Times New Roman"/>
                <a:ea typeface="Calibri"/>
                <a:cs typeface="Times New Roman"/>
              </a:rPr>
              <a:t>ФГОС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997297"/>
            <a:ext cx="4324350" cy="1752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333333"/>
                </a:solidFill>
                <a:effectLst/>
                <a:latin typeface="Times New Roman"/>
                <a:ea typeface="Calibri"/>
                <a:cs typeface="Times New Roman"/>
              </a:rPr>
              <a:t>…..совокупность учебно-методической документации, регламентирующей цели, ожидаемые результаты, содержание и реализацию образовательного процесса по данной профессии среднего профессионального</a:t>
            </a:r>
            <a:r>
              <a:rPr lang="ru-RU" sz="1350" dirty="0">
                <a:solidFill>
                  <a:srgbClr val="333333"/>
                </a:solidFill>
                <a:effectLst/>
                <a:latin typeface="Arial"/>
                <a:ea typeface="Calibri"/>
                <a:cs typeface="Times New Roman"/>
              </a:rPr>
              <a:t> </a:t>
            </a:r>
            <a:r>
              <a:rPr lang="ru-RU" sz="1400" dirty="0">
                <a:solidFill>
                  <a:srgbClr val="333333"/>
                </a:solidFill>
                <a:effectLst/>
                <a:latin typeface="Times New Roman"/>
                <a:ea typeface="Calibri"/>
                <a:cs typeface="Times New Roman"/>
              </a:rPr>
              <a:t>образования, имеющая лицензию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253556"/>
            <a:ext cx="933450" cy="11811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>
                <a:effectLst/>
                <a:latin typeface="Times New Roman"/>
                <a:ea typeface="Calibri"/>
                <a:cs typeface="Times New Roman"/>
              </a:rPr>
              <a:t>ППКРС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2924944"/>
            <a:ext cx="4324350" cy="20882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333333"/>
                </a:solidFill>
                <a:effectLst/>
                <a:latin typeface="Times New Roman"/>
                <a:ea typeface="Calibri"/>
                <a:cs typeface="Times New Roman"/>
              </a:rPr>
              <a:t>….. документ, который определяет перечень, трудоёмкость, последовательность и распределение по периодам обучения учебных  курсов, дисциплин (модулей), практики, иных видов учебной деятельности и, если иное не установлено Федеральным законом об образовании, формы промежуточной аттестации обучающихся.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3808" y="5174266"/>
            <a:ext cx="4324350" cy="11525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333333"/>
                </a:solidFill>
                <a:effectLst/>
                <a:latin typeface="Times New Roman"/>
                <a:ea typeface="Calibri"/>
                <a:cs typeface="Times New Roman"/>
              </a:rPr>
              <a:t>…..совокупность требований, обязательных при реализации основных образовательных программ начального общего, основного общего, среднего общего образования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6196" y="5154319"/>
            <a:ext cx="933450" cy="10829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>
                <a:effectLst/>
                <a:latin typeface="Times New Roman"/>
                <a:ea typeface="Calibri"/>
                <a:cs typeface="Times New Roman"/>
              </a:rPr>
              <a:t>Учебный план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1459646" y="2204864"/>
            <a:ext cx="1384162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8" idx="1"/>
          </p:cNvCxnSpPr>
          <p:nvPr/>
        </p:nvCxnSpPr>
        <p:spPr>
          <a:xfrm flipV="1">
            <a:off x="1459646" y="3969060"/>
            <a:ext cx="1384162" cy="15481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5" idx="3"/>
            <a:endCxn id="9" idx="1"/>
          </p:cNvCxnSpPr>
          <p:nvPr/>
        </p:nvCxnSpPr>
        <p:spPr>
          <a:xfrm>
            <a:off x="1459646" y="1873597"/>
            <a:ext cx="1384162" cy="38769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209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82844" y="836712"/>
            <a:ext cx="8229600" cy="108012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Распределить по соответствующим категориям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контроля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11965" y="1790933"/>
            <a:ext cx="86764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                                     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656031"/>
              </p:ext>
            </p:extLst>
          </p:nvPr>
        </p:nvGraphicFramePr>
        <p:xfrm>
          <a:off x="251520" y="2276872"/>
          <a:ext cx="4896544" cy="39825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6451"/>
                <a:gridCol w="1753909"/>
                <a:gridCol w="1656184"/>
              </a:tblGrid>
              <a:tr h="1368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контроля в зависимости от этапа педагогического контроля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контроля по степени самостоятельности обучающихся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</a:t>
                      </a:r>
                      <a:endParaRPr lang="ru-RU" sz="14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вариантов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536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Итоговый контроль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26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Текущий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контроль 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26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Самоконтроль 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26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Взаимоконтроль 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26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Внешний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контроль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536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Тематический контроль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84920"/>
              </p:ext>
            </p:extLst>
          </p:nvPr>
        </p:nvGraphicFramePr>
        <p:xfrm>
          <a:off x="5364088" y="2276872"/>
          <a:ext cx="3600400" cy="39285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1728192"/>
              </a:tblGrid>
              <a:tr h="15121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контроля в зависимости от этапа педагогического контроля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контроля по степени самостоятельности обучающихся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054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Итоговый контроль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Самоконтроль 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054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Текущий контроль 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Взаимоконтроль 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054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Тематический контроль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Внешний контроль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725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82844" y="836712"/>
            <a:ext cx="8229600" cy="10801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Распределить в правильной последовательности  алгоритм разработки рабочей программы </a:t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учебной  дисциплине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11965" y="1790933"/>
            <a:ext cx="86764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                             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49678"/>
              </p:ext>
            </p:extLst>
          </p:nvPr>
        </p:nvGraphicFramePr>
        <p:xfrm>
          <a:off x="426769" y="6021288"/>
          <a:ext cx="3497159" cy="576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97159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Контроль и оценка результатов освоения учебной дисциплины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290763" y="4154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937175"/>
              </p:ext>
            </p:extLst>
          </p:nvPr>
        </p:nvGraphicFramePr>
        <p:xfrm>
          <a:off x="467544" y="2348880"/>
          <a:ext cx="3456384" cy="504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6384"/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Титульный лист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3747"/>
              </p:ext>
            </p:extLst>
          </p:nvPr>
        </p:nvGraphicFramePr>
        <p:xfrm>
          <a:off x="411965" y="5229200"/>
          <a:ext cx="3511963" cy="576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11963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Тематический план и содержание учебной дисциплины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169087"/>
              </p:ext>
            </p:extLst>
          </p:nvPr>
        </p:nvGraphicFramePr>
        <p:xfrm>
          <a:off x="440565" y="4564290"/>
          <a:ext cx="3483363" cy="4308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83363"/>
              </a:tblGrid>
              <a:tr h="4308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Содержание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582675"/>
              </p:ext>
            </p:extLst>
          </p:nvPr>
        </p:nvGraphicFramePr>
        <p:xfrm>
          <a:off x="411965" y="3909124"/>
          <a:ext cx="3511963" cy="527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11963"/>
              </a:tblGrid>
              <a:tr h="5279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Условия реализации учебной дисциплины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238837"/>
              </p:ext>
            </p:extLst>
          </p:nvPr>
        </p:nvGraphicFramePr>
        <p:xfrm>
          <a:off x="5292080" y="3519744"/>
          <a:ext cx="3511964" cy="634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11964"/>
              </a:tblGrid>
              <a:tr h="6347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Паспорт рабочей программы учебной дисциплины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743919"/>
              </p:ext>
            </p:extLst>
          </p:nvPr>
        </p:nvGraphicFramePr>
        <p:xfrm>
          <a:off x="5292080" y="2348880"/>
          <a:ext cx="3456384" cy="504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6384"/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Титульный лист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662932"/>
              </p:ext>
            </p:extLst>
          </p:nvPr>
        </p:nvGraphicFramePr>
        <p:xfrm>
          <a:off x="5292080" y="2996952"/>
          <a:ext cx="3483363" cy="4308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83363"/>
              </a:tblGrid>
              <a:tr h="4308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Содержание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687272"/>
              </p:ext>
            </p:extLst>
          </p:nvPr>
        </p:nvGraphicFramePr>
        <p:xfrm>
          <a:off x="432790" y="2996952"/>
          <a:ext cx="3511964" cy="634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11964"/>
              </a:tblGrid>
              <a:tr h="6347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Паспорт рабочей программы учебной дисциплины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841862"/>
              </p:ext>
            </p:extLst>
          </p:nvPr>
        </p:nvGraphicFramePr>
        <p:xfrm>
          <a:off x="5292080" y="4383088"/>
          <a:ext cx="3511963" cy="576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11963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Тематический план и содержание учебной дисциплины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578924"/>
              </p:ext>
            </p:extLst>
          </p:nvPr>
        </p:nvGraphicFramePr>
        <p:xfrm>
          <a:off x="5292080" y="5157192"/>
          <a:ext cx="3511963" cy="527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11963"/>
              </a:tblGrid>
              <a:tr h="5279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Условия реализации учебной дисциплины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735665"/>
              </p:ext>
            </p:extLst>
          </p:nvPr>
        </p:nvGraphicFramePr>
        <p:xfrm>
          <a:off x="5292080" y="5877272"/>
          <a:ext cx="3497159" cy="576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97159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Контроль и оценка результатов освоения учебной дисциплины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597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76064"/>
          </a:xfrm>
        </p:spPr>
        <p:txBody>
          <a:bodyPr>
            <a:normAutofit/>
          </a:bodyPr>
          <a:lstStyle/>
          <a:p>
            <a:pPr lvl="2"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Вставьте пропущенные слова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792350"/>
            <a:ext cx="981075" cy="204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effectLst/>
                <a:latin typeface="Times New Roman"/>
                <a:ea typeface="Calibri"/>
                <a:cs typeface="Times New Roman"/>
              </a:rPr>
              <a:t>Задание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1772135"/>
            <a:ext cx="6912768" cy="21609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400" b="1" dirty="0" smtClean="0">
              <a:solidFill>
                <a:srgbClr val="333333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Мониторинг 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в образовании –</a:t>
            </a:r>
            <a:endParaRPr lang="ru-RU" sz="1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это система отбора, </a:t>
            </a:r>
            <a:r>
              <a:rPr lang="ru-RU" sz="1400" b="1" u="sng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400" b="1" i="1" u="sng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( </a:t>
            </a:r>
            <a:r>
              <a:rPr lang="ru-RU" sz="1400" b="1" i="1" u="sng" dirty="0" smtClean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формулировки, обработки</a:t>
            </a:r>
            <a:r>
              <a:rPr lang="ru-RU" sz="800" b="1" u="sng" dirty="0" smtClean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r>
              <a:rPr lang="ru-RU" sz="1400" b="1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 хранения </a:t>
            </a:r>
            <a:r>
              <a:rPr lang="ru-RU" sz="1400" b="1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и </a:t>
            </a:r>
            <a:r>
              <a:rPr lang="ru-RU" sz="1200" b="1" u="sng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ru-RU" sz="1400" b="1" i="1" u="sng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объема, распространения</a:t>
            </a:r>
            <a:r>
              <a:rPr lang="ru-RU" sz="1400" b="1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)   информации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 об образовательной </a:t>
            </a:r>
            <a:r>
              <a:rPr lang="ru-RU" sz="1200" b="1" u="sng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ru-RU" sz="1400" b="1" i="1" u="sng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организации, системе</a:t>
            </a:r>
            <a:r>
              <a:rPr lang="ru-RU" sz="1400" b="1" u="sng" dirty="0" smtClean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)  </a:t>
            </a:r>
            <a:r>
              <a:rPr lang="ru-RU" sz="1400" b="1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или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 отдельных ее звеньях, ориентированная на информационное </a:t>
            </a:r>
            <a:r>
              <a:rPr lang="ru-RU" sz="1400" b="1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обеспечение </a:t>
            </a:r>
            <a:r>
              <a:rPr lang="ru-RU" sz="1400" b="1" u="sng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ru-RU" sz="1400" b="1" i="1" u="sng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системы, управления</a:t>
            </a:r>
            <a:r>
              <a:rPr lang="ru-RU" sz="1400" b="1" u="sng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r>
              <a:rPr lang="ru-RU" sz="1400" b="1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которая позволяет судить о состоянии </a:t>
            </a:r>
            <a:r>
              <a:rPr lang="ru-RU" sz="1400" b="1" u="sng" dirty="0" smtClean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ru-RU" sz="1400" b="1" i="1" u="sng" dirty="0" smtClean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обучения, объекта)</a:t>
            </a:r>
            <a:r>
              <a:rPr lang="ru-RU" sz="1400" b="1" i="1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в любой момент времени и может обеспечить </a:t>
            </a:r>
            <a:r>
              <a:rPr lang="ru-RU" sz="1400" b="1" i="1" u="sng" dirty="0" smtClean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 перспективу, прогноз) </a:t>
            </a:r>
            <a:r>
              <a:rPr lang="ru-RU" sz="1400" b="1" dirty="0" smtClean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его 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развития и результативности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ea typeface="Calibri"/>
                <a:cs typeface="Times New Roman"/>
              </a:rPr>
              <a:t>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2368" y="4430487"/>
            <a:ext cx="981075" cy="204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>
                <a:effectLst/>
                <a:latin typeface="Times New Roman"/>
                <a:ea typeface="Calibri"/>
                <a:cs typeface="Times New Roman"/>
              </a:rPr>
              <a:t>Ответ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4452938"/>
            <a:ext cx="6768752" cy="204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Мониторинг в образовании –</a:t>
            </a:r>
            <a:endParaRPr lang="ru-RU" sz="11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это система отбора, </a:t>
            </a:r>
            <a:r>
              <a:rPr lang="ru-RU" sz="1400" b="1" u="sng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обработки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 хранения и </a:t>
            </a:r>
            <a:r>
              <a:rPr lang="ru-RU" sz="1400" b="1" u="sng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распространения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 информации об образовательной </a:t>
            </a:r>
            <a:r>
              <a:rPr lang="ru-RU" sz="1400" b="1" u="sng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системе 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или отдельных ее звеньях, ориентированная на информационное обеспечение </a:t>
            </a:r>
            <a:r>
              <a:rPr lang="ru-RU" sz="1400" b="1" u="sng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управления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которая позволяет судить о состоянии </a:t>
            </a:r>
            <a:r>
              <a:rPr lang="ru-RU" sz="1400" b="1" u="sng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объекта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в любой момент времени и может обеспечить </a:t>
            </a:r>
            <a:r>
              <a:rPr lang="ru-RU" sz="1400" b="1" u="sng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прогноз</a:t>
            </a:r>
            <a:r>
              <a:rPr lang="ru-RU" sz="1400" b="1" dirty="0">
                <a:solidFill>
                  <a:srgbClr val="333333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его развития и результативности.</a:t>
            </a:r>
            <a:endParaRPr lang="ru-RU" sz="1400" b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2950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76064"/>
          </a:xfrm>
        </p:spPr>
        <p:txBody>
          <a:bodyPr>
            <a:noAutofit/>
          </a:bodyPr>
          <a:lstStyle/>
          <a:p>
            <a:pPr marL="627063" lvl="2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Выберите все правильные ответы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792350"/>
            <a:ext cx="981075" cy="204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effectLst/>
                <a:latin typeface="Times New Roman"/>
                <a:ea typeface="Calibri"/>
                <a:cs typeface="Times New Roman"/>
              </a:rPr>
              <a:t>Задание</a:t>
            </a:r>
            <a:endParaRPr lang="ru-RU" sz="1600" dirty="0">
              <a:effectLst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1792350"/>
            <a:ext cx="5616624" cy="204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 методический комплекс (УМК)  преподавателя – это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1. Нормативно-планирующая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документация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2. Учебно-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планирующая документация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3. Контрольно-диагностические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4. Дополнительные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УМК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5. Портфолио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2368" y="4409889"/>
            <a:ext cx="981075" cy="204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effectLst/>
                <a:latin typeface="Times New Roman"/>
                <a:ea typeface="Calibri"/>
                <a:cs typeface="Times New Roman"/>
              </a:rPr>
              <a:t>Ответ</a:t>
            </a:r>
            <a:endParaRPr lang="ru-RU" sz="1600" dirty="0">
              <a:effectLst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4430487"/>
            <a:ext cx="5544616" cy="2070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 методический комплекс (УМК)  преподавателя – это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Нормативно-планирующая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документация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Учебно-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планирующая документация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Контрольно-диагностические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Дополнительные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УМК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0908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764704"/>
            <a:ext cx="79928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Данченко Татьяна Владимировна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слушатель курсов повышения квалификации  по программе: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Цифровые технологии смешанного обучения в системе СПО»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Работаю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заведующей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учебно - воспитательной частью в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МФ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ГБПОУ РО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«МАПТ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длительное время.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Выбрала  тему: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«УМК преподавателя»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итоговой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потому,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что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УМК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преподавателя собраны материалы, предназначенные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систематизации содержания и организации освоения основной образовательной программы с учетом достижений науки, производства,  технологий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способствуют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- методическому обеспечению образовательного процесса;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повышению эффективности и качества знаний обучающихся;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оказанию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обучающимся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методической помощи в освоении учебного материала;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- эффективному  планированию и организации самостоятельной учебной работы и контроля знаний  обучающихся;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оказанию помощи начинающим преподавателям в совершенствовании педагогического мастерства;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-  сохранению преемственности в преподавании учебных дисциплин, профессиональных модулей.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38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285</TotalTime>
  <Words>501</Words>
  <Application>Microsoft Office PowerPoint</Application>
  <PresentationFormat>Экран (4:3)</PresentationFormat>
  <Paragraphs>99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Итоговая аттестационная работа по курсу: «Цифровые технологии смешанного обучения  в системе СПО»  Данченко Татьяны Владимировны </vt:lpstr>
      <vt:lpstr>Презентация PowerPoint</vt:lpstr>
      <vt:lpstr>Презентация PowerPoint</vt:lpstr>
      <vt:lpstr>Презентация PowerPoint</vt:lpstr>
      <vt:lpstr>Распределить по соответствующим категориям  виды контроля  : </vt:lpstr>
      <vt:lpstr>Распределить в правильной последовательности  алгоритм разработки рабочей программы  по учебной  дисциплине.  : 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Приготовления и оформление простых хлебобулочных изделий и хлеба «Булочка домашняя»</dc:title>
  <dc:creator>user</dc:creator>
  <cp:lastModifiedBy>ZAM</cp:lastModifiedBy>
  <cp:revision>30</cp:revision>
  <dcterms:created xsi:type="dcterms:W3CDTF">2017-05-16T06:25:50Z</dcterms:created>
  <dcterms:modified xsi:type="dcterms:W3CDTF">2021-11-12T07:16:19Z</dcterms:modified>
</cp:coreProperties>
</file>