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9" r:id="rId4"/>
    <p:sldId id="260" r:id="rId5"/>
    <p:sldId id="294" r:id="rId6"/>
    <p:sldId id="296" r:id="rId7"/>
    <p:sldId id="295" r:id="rId8"/>
    <p:sldId id="279" r:id="rId9"/>
    <p:sldId id="282" r:id="rId10"/>
    <p:sldId id="280" r:id="rId11"/>
    <p:sldId id="281" r:id="rId12"/>
    <p:sldId id="283" r:id="rId13"/>
    <p:sldId id="284" r:id="rId14"/>
    <p:sldId id="285" r:id="rId15"/>
    <p:sldId id="287" r:id="rId16"/>
    <p:sldId id="297" r:id="rId17"/>
    <p:sldId id="288" r:id="rId18"/>
    <p:sldId id="28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55059B-015B-4F0B-B28E-73E186F71C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BCAEFF-2650-4301-BE57-24B8C9AC90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DB8AB1-5C01-43F5-85B6-C1D80FC50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449599-1132-4261-B368-7C1F1E1A3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D70993-B140-4289-9177-75A507BC5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33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DFB405-E6EB-43A0-835C-4DD6B54D6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5E0B6C-6235-4EB7-87B4-A33BEE4B3B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ABFC13-EA19-4E84-8783-A9655EF49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A7C0F6-ADA6-4E7E-8E27-EDF45F8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863333-E464-41A9-923E-8EC88DEDB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378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F69082A-6E94-4C96-827A-F61D831958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37D528B-86FA-4BC0-B572-3EE69F7149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DD850F-424A-449D-BFED-020EC93D9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ACE09E-714A-4F59-BE6E-EC2AB4FAC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05EBF1-C0D6-4161-955F-2AC154EE0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604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29E457-3493-47CB-81EA-2F4ACE0E2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27C59B-7AF8-434D-BC78-3DAEF385A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89536E-2724-437D-A04A-DFC49896C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84E36E-3843-42B1-80BB-ACF55B9B8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FD6AFE-C5AE-42EC-B8C1-EF31ED187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227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A185A6-039C-4DEF-A28E-0BBDECD41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7D49A7-5F13-44D7-8D26-EC30A7AD4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B28900-2149-452C-918B-D58E6EE7B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DB6CE5-5A10-4FB8-8BA8-2C07564CF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884A2A-15CD-4959-A4F5-3D617CBE7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415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EAB8B2-C3D8-4DC6-B044-31179EA3D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7A615D-3D5D-4A1F-9ED9-F512B0A362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DADED75-F242-4F91-848F-557B34A9D1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70D017-9DB3-4466-AA3A-03AAB6F0A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AD65080-CC74-47D1-B00C-9C1AA8D70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883066-B0D2-4F26-B50D-1E8B8F9EE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960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4C1187-F31C-4FE1-BF29-6D50B9A74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5EFEFB-350C-4588-90B7-8EF7836F2A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0F2F24-6AFE-4050-8C1F-4A66FE2C7F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6EA4EA2-F6FC-4458-BE4A-10E8334949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CDD0B16-1951-4D3E-AAB4-726FFD8719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87FCDF0-54F0-4BC2-B56B-73D0AB341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C3F71FF-1230-4EB0-8BE2-2D56D88E0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369A4EA-8A3A-45E1-B18F-1EC422F7E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338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239A38-C0D5-43E0-9FD7-7A791ABF9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69383E3-8B6F-421E-9CFC-DBF21A1FD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B1C16FD-1446-420D-80A2-37EC2567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92AC233-246F-4BEE-A798-A78E64DBD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737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318D33E-F155-405D-A5A4-C12051F21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40CBDDF-38DC-4FCD-A41F-0F3A60BE7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6B93FEE-E190-4C68-8B5F-464BD467B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317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139342-1B88-4E97-B8FE-B578E5CE5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DCCD46-27E6-49DD-8D36-AAF3AED439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64B7A13-BEC4-4704-9E78-69D92E0A21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28CCBF-49AE-4101-B833-75727BC72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03D8E4-39CB-4592-924E-9C445834D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F98A035-C0E5-42D1-81D9-599D4B44E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1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E20D29-0C03-4045-96C6-6023BF0C6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5B64B4C-5D15-4A18-9E00-0AD472C85B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775F54A-B341-43CC-95CA-2CB25646C3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E176A9-31F6-4B31-90C3-6536B1716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0B5CC0B-3665-4B83-9BFC-972954429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5A03E0-C8F4-482B-8C39-208B89789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423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FCDD1-1F96-4537-8B4F-A71DC86D1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CD727C-E82B-4FD3-89E5-36A2E57F0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15790C-4C63-4CC7-A63A-1E093F3B20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96ACC-7EFA-4339-ADFD-218C4804772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B9374E-DEE9-40F5-862F-EA1BBEFDEC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ED7E80-A5B3-458F-841F-246D14789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27004-2D33-4963-8205-62F4DE230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28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image" Target="../media/image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8.xml"/><Relationship Id="rId5" Type="http://schemas.openxmlformats.org/officeDocument/2006/relationships/slide" Target="slide4.xml"/><Relationship Id="rId10" Type="http://schemas.openxmlformats.org/officeDocument/2006/relationships/slide" Target="slide17.xml"/><Relationship Id="rId4" Type="http://schemas.openxmlformats.org/officeDocument/2006/relationships/slide" Target="slide3.xml"/><Relationship Id="rId9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8.xml"/><Relationship Id="rId3" Type="http://schemas.openxmlformats.org/officeDocument/2006/relationships/image" Target="../media/image8.gif"/><Relationship Id="rId7" Type="http://schemas.openxmlformats.org/officeDocument/2006/relationships/slide" Target="slide4.xml"/><Relationship Id="rId12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6.xml"/><Relationship Id="rId5" Type="http://schemas.openxmlformats.org/officeDocument/2006/relationships/slide" Target="slide2.xml"/><Relationship Id="rId10" Type="http://schemas.openxmlformats.org/officeDocument/2006/relationships/slide" Target="slide8.xml"/><Relationship Id="rId4" Type="http://schemas.openxmlformats.org/officeDocument/2006/relationships/slide" Target="slide1.xml"/><Relationship Id="rId9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8.xml"/><Relationship Id="rId3" Type="http://schemas.openxmlformats.org/officeDocument/2006/relationships/image" Target="../media/image9.gif"/><Relationship Id="rId7" Type="http://schemas.openxmlformats.org/officeDocument/2006/relationships/slide" Target="slide4.xml"/><Relationship Id="rId12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6.xml"/><Relationship Id="rId5" Type="http://schemas.openxmlformats.org/officeDocument/2006/relationships/slide" Target="slide2.xml"/><Relationship Id="rId10" Type="http://schemas.openxmlformats.org/officeDocument/2006/relationships/slide" Target="slide8.xml"/><Relationship Id="rId4" Type="http://schemas.openxmlformats.org/officeDocument/2006/relationships/slide" Target="slide1.xml"/><Relationship Id="rId9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8.xml"/><Relationship Id="rId3" Type="http://schemas.openxmlformats.org/officeDocument/2006/relationships/image" Target="../media/image10.png"/><Relationship Id="rId7" Type="http://schemas.openxmlformats.org/officeDocument/2006/relationships/slide" Target="slide4.xml"/><Relationship Id="rId12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6.xml"/><Relationship Id="rId5" Type="http://schemas.openxmlformats.org/officeDocument/2006/relationships/slide" Target="slide2.xml"/><Relationship Id="rId10" Type="http://schemas.openxmlformats.org/officeDocument/2006/relationships/slide" Target="slide8.xml"/><Relationship Id="rId4" Type="http://schemas.openxmlformats.org/officeDocument/2006/relationships/slide" Target="slide1.xml"/><Relationship Id="rId9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12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8.xml"/><Relationship Id="rId3" Type="http://schemas.openxmlformats.org/officeDocument/2006/relationships/image" Target="../media/image11.png"/><Relationship Id="rId7" Type="http://schemas.openxmlformats.org/officeDocument/2006/relationships/slide" Target="slide4.xml"/><Relationship Id="rId12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6.xml"/><Relationship Id="rId5" Type="http://schemas.openxmlformats.org/officeDocument/2006/relationships/slide" Target="slide2.xml"/><Relationship Id="rId10" Type="http://schemas.openxmlformats.org/officeDocument/2006/relationships/slide" Target="slide8.xml"/><Relationship Id="rId4" Type="http://schemas.openxmlformats.org/officeDocument/2006/relationships/slide" Target="slide1.xml"/><Relationship Id="rId9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5.xml"/><Relationship Id="rId3" Type="http://schemas.openxmlformats.org/officeDocument/2006/relationships/slide" Target="slide9.xml"/><Relationship Id="rId7" Type="http://schemas.openxmlformats.org/officeDocument/2006/relationships/slide" Target="slide12.xml"/><Relationship Id="rId12" Type="http://schemas.openxmlformats.org/officeDocument/2006/relationships/slide" Target="slide4.xml"/><Relationship Id="rId17" Type="http://schemas.openxmlformats.org/officeDocument/2006/relationships/slide" Target="slide18.xml"/><Relationship Id="rId2" Type="http://schemas.openxmlformats.org/officeDocument/2006/relationships/image" Target="../media/image1.jpeg"/><Relationship Id="rId16" Type="http://schemas.openxmlformats.org/officeDocument/2006/relationships/slide" Target="slide1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3.xml"/><Relationship Id="rId5" Type="http://schemas.openxmlformats.org/officeDocument/2006/relationships/slide" Target="slide8.xml"/><Relationship Id="rId15" Type="http://schemas.openxmlformats.org/officeDocument/2006/relationships/slide" Target="slide16.xml"/><Relationship Id="rId10" Type="http://schemas.openxmlformats.org/officeDocument/2006/relationships/slide" Target="slide2.xml"/><Relationship Id="rId4" Type="http://schemas.openxmlformats.org/officeDocument/2006/relationships/slide" Target="slide10.xml"/><Relationship Id="rId9" Type="http://schemas.openxmlformats.org/officeDocument/2006/relationships/slide" Target="slide1.xml"/><Relationship Id="rId1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12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8.xml"/><Relationship Id="rId3" Type="http://schemas.openxmlformats.org/officeDocument/2006/relationships/image" Target="../media/image1.jpeg"/><Relationship Id="rId7" Type="http://schemas.openxmlformats.org/officeDocument/2006/relationships/slide" Target="slide4.xml"/><Relationship Id="rId12" Type="http://schemas.openxmlformats.org/officeDocument/2006/relationships/slide" Target="slide17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6.xml"/><Relationship Id="rId5" Type="http://schemas.openxmlformats.org/officeDocument/2006/relationships/slide" Target="slide2.xml"/><Relationship Id="rId10" Type="http://schemas.openxmlformats.org/officeDocument/2006/relationships/slide" Target="slide8.xml"/><Relationship Id="rId4" Type="http://schemas.openxmlformats.org/officeDocument/2006/relationships/slide" Target="slide1.xml"/><Relationship Id="rId9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12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12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12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12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8.xml"/><Relationship Id="rId3" Type="http://schemas.openxmlformats.org/officeDocument/2006/relationships/image" Target="../media/image2.gif"/><Relationship Id="rId7" Type="http://schemas.openxmlformats.org/officeDocument/2006/relationships/slide" Target="slide1.xml"/><Relationship Id="rId12" Type="http://schemas.openxmlformats.org/officeDocument/2006/relationships/slide" Target="slide7.xml"/><Relationship Id="rId2" Type="http://schemas.openxmlformats.org/officeDocument/2006/relationships/image" Target="../media/image1.jpeg"/><Relationship Id="rId16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slide" Target="slide5.xml"/><Relationship Id="rId5" Type="http://schemas.openxmlformats.org/officeDocument/2006/relationships/image" Target="../media/image4.jpeg"/><Relationship Id="rId15" Type="http://schemas.openxmlformats.org/officeDocument/2006/relationships/slide" Target="slide17.xml"/><Relationship Id="rId10" Type="http://schemas.openxmlformats.org/officeDocument/2006/relationships/slide" Target="slide4.xml"/><Relationship Id="rId4" Type="http://schemas.openxmlformats.org/officeDocument/2006/relationships/image" Target="../media/image3.jpeg"/><Relationship Id="rId9" Type="http://schemas.openxmlformats.org/officeDocument/2006/relationships/slide" Target="slide3.xml"/><Relationship Id="rId14" Type="http://schemas.openxmlformats.org/officeDocument/2006/relationships/slide" Target="slide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12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7.xml"/><Relationship Id="rId3" Type="http://schemas.openxmlformats.org/officeDocument/2006/relationships/hyperlink" Target="https://www.youtube.com/watch?v=nw7-3W2vpX8&amp;list=PLvtJKssE5NrgKwiO2c5L7LeavpLaNpaau&amp;index=4" TargetMode="External"/><Relationship Id="rId7" Type="http://schemas.openxmlformats.org/officeDocument/2006/relationships/slide" Target="slide3.xml"/><Relationship Id="rId12" Type="http://schemas.openxmlformats.org/officeDocument/2006/relationships/slide" Target="slid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8.xml"/><Relationship Id="rId5" Type="http://schemas.openxmlformats.org/officeDocument/2006/relationships/slide" Target="slide1.xml"/><Relationship Id="rId10" Type="http://schemas.openxmlformats.org/officeDocument/2006/relationships/slide" Target="slide7.xml"/><Relationship Id="rId4" Type="http://schemas.openxmlformats.org/officeDocument/2006/relationships/image" Target="../media/image6.png"/><Relationship Id="rId9" Type="http://schemas.openxmlformats.org/officeDocument/2006/relationships/slide" Target="slide5.xml"/><Relationship Id="rId14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12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8.xml"/><Relationship Id="rId3" Type="http://schemas.openxmlformats.org/officeDocument/2006/relationships/image" Target="../media/image7.gif"/><Relationship Id="rId7" Type="http://schemas.openxmlformats.org/officeDocument/2006/relationships/slide" Target="slide4.xml"/><Relationship Id="rId12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6.xml"/><Relationship Id="rId5" Type="http://schemas.openxmlformats.org/officeDocument/2006/relationships/slide" Target="slide2.xml"/><Relationship Id="rId10" Type="http://schemas.openxmlformats.org/officeDocument/2006/relationships/slide" Target="slide8.xml"/><Relationship Id="rId4" Type="http://schemas.openxmlformats.org/officeDocument/2006/relationships/slide" Target="slide1.xml"/><Relationship Id="rId9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  <a:extLst>
              <a:ext uri="{FF2B5EF4-FFF2-40B4-BE49-F238E27FC236}">
                <a16:creationId xmlns:a16="http://schemas.microsoft.com/office/drawing/2014/main" id="{7AAC35C6-BFBE-489A-825F-6252652C996B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5" name="Прямоугольник 4">
            <a:hlinkClick r:id="rId3" action="ppaction://hlinksldjump"/>
            <a:extLst>
              <a:ext uri="{FF2B5EF4-FFF2-40B4-BE49-F238E27FC236}">
                <a16:creationId xmlns:a16="http://schemas.microsoft.com/office/drawing/2014/main" id="{3290B949-A6E2-481A-A689-7DF65CE1BCAF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922F9F82-AEE4-4002-9B01-EC77F2037C4B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4257BE8C-45B4-435D-AAD5-071E47F051E6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C13D9607-563D-4C99-8838-1F2FAC4E46D2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B4E32951-1FF0-465B-8912-CD17C0312EEC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54AEB1C7-E30D-4317-96D0-519E680054A1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450A12DD-47A8-476B-814B-65CAA828E5D8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1D30496C-042D-4D30-B708-554F812E2CBE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A7BC6A32-7863-4C01-8ECF-237E060106EA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0669588" y="209613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516575" y="520496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E2BAA7-D1FA-478E-BE86-596D2565D203}"/>
              </a:ext>
            </a:extLst>
          </p:cNvPr>
          <p:cNvSpPr txBox="1"/>
          <p:nvPr/>
        </p:nvSpPr>
        <p:spPr>
          <a:xfrm>
            <a:off x="4098689" y="2420815"/>
            <a:ext cx="53974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8 КЛАСС</a:t>
            </a:r>
          </a:p>
          <a:p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2986B5-B0D4-4404-BDEF-A8E15431E187}"/>
              </a:ext>
            </a:extLst>
          </p:cNvPr>
          <p:cNvSpPr txBox="1"/>
          <p:nvPr/>
        </p:nvSpPr>
        <p:spPr>
          <a:xfrm>
            <a:off x="9361637" y="5217885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Сапронов Е.С</a:t>
            </a:r>
          </a:p>
        </p:txBody>
      </p:sp>
    </p:spTree>
    <p:extLst>
      <p:ext uri="{BB962C8B-B14F-4D97-AF65-F5344CB8AC3E}">
        <p14:creationId xmlns:p14="http://schemas.microsoft.com/office/powerpoint/2010/main" val="232696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1EB068BF-66CF-404C-B8A0-FC862EB96FA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607" y="649435"/>
            <a:ext cx="4305858" cy="424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F70BB520-BD81-456D-B54B-B29DA4D0C6B5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D9F8730C-A7CB-49F8-AB26-3399B2541B86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B7AD56A2-FEBB-40F7-ABF4-F19E95780388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78E76F74-28FD-4973-9AA2-1F2D0E3B0F0D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73107355-FA5A-45E0-9900-D842BA332DA6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55ED93AE-1A1E-4B91-B1EB-51258A1D1BA1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1EAE2EAB-87FC-4B72-8F23-C2CA56BF2857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282280F4-B591-4E09-AC52-791161DE8CA2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FA020454-4B2D-40AA-8787-BAB7E0D5D94A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8" name="Прямоугольник 17">
            <a:hlinkClick r:id="rId13" action="ppaction://hlinksldjump"/>
            <a:extLst>
              <a:ext uri="{FF2B5EF4-FFF2-40B4-BE49-F238E27FC236}">
                <a16:creationId xmlns:a16="http://schemas.microsoft.com/office/drawing/2014/main" id="{30DAD628-2157-46EE-99B6-DCF0607EFC04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1052698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8A13A9-783E-4F10-9B1E-8B514FB9AFB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942" y="397459"/>
            <a:ext cx="4926012" cy="503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419647C4-80C4-4082-AAEE-540EE3C0805B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6" name="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id="{1F49D0BF-AEBD-4589-9286-3CF72FF7F6F5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524F4C0C-4326-4411-850E-8FD9EB0D0336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8" name="Прямоугольник 7">
            <a:hlinkClick r:id="rId7" action="ppaction://hlinksldjump"/>
            <a:extLst>
              <a:ext uri="{FF2B5EF4-FFF2-40B4-BE49-F238E27FC236}">
                <a16:creationId xmlns:a16="http://schemas.microsoft.com/office/drawing/2014/main" id="{ACEB9FAA-1F1D-4815-9C2D-3460029E5BA8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9" name="Прямоугольник 8">
            <a:hlinkClick r:id="rId8" action="ppaction://hlinksldjump"/>
            <a:extLst>
              <a:ext uri="{FF2B5EF4-FFF2-40B4-BE49-F238E27FC236}">
                <a16:creationId xmlns:a16="http://schemas.microsoft.com/office/drawing/2014/main" id="{025E27D8-8352-40CE-8D4C-0180F320FF13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0" name="Прямоугольник 9">
            <a:hlinkClick r:id="rId9" action="ppaction://hlinksldjump"/>
            <a:extLst>
              <a:ext uri="{FF2B5EF4-FFF2-40B4-BE49-F238E27FC236}">
                <a16:creationId xmlns:a16="http://schemas.microsoft.com/office/drawing/2014/main" id="{798CC503-7427-4E36-B79E-B4867096B59B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1" name="Прямоугольник 10">
            <a:hlinkClick r:id="rId10" action="ppaction://hlinksldjump"/>
            <a:extLst>
              <a:ext uri="{FF2B5EF4-FFF2-40B4-BE49-F238E27FC236}">
                <a16:creationId xmlns:a16="http://schemas.microsoft.com/office/drawing/2014/main" id="{4CE2B4C9-E9BA-48D8-835D-79A9168AB775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2" name="Прямоугольник 11">
            <a:hlinkClick r:id="rId11" action="ppaction://hlinksldjump"/>
            <a:extLst>
              <a:ext uri="{FF2B5EF4-FFF2-40B4-BE49-F238E27FC236}">
                <a16:creationId xmlns:a16="http://schemas.microsoft.com/office/drawing/2014/main" id="{2444C596-14F6-4C65-BC26-84E938D09A61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3" name="Прямоугольник 12">
            <a:hlinkClick r:id="rId12" action="ppaction://hlinksldjump"/>
            <a:extLst>
              <a:ext uri="{FF2B5EF4-FFF2-40B4-BE49-F238E27FC236}">
                <a16:creationId xmlns:a16="http://schemas.microsoft.com/office/drawing/2014/main" id="{43A55B60-653B-47D1-B81F-731A8B9DB029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6" name="Прямоугольник 15">
            <a:hlinkClick r:id="rId13" action="ppaction://hlinksldjump"/>
            <a:extLst>
              <a:ext uri="{FF2B5EF4-FFF2-40B4-BE49-F238E27FC236}">
                <a16:creationId xmlns:a16="http://schemas.microsoft.com/office/drawing/2014/main" id="{7432A8B0-FAC3-433B-920C-183517CA170F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809951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Зарисовать данную схему в тетрадь">
            <a:extLst>
              <a:ext uri="{FF2B5EF4-FFF2-40B4-BE49-F238E27FC236}">
                <a16:creationId xmlns:a16="http://schemas.microsoft.com/office/drawing/2014/main" id="{F7F06C4B-351E-4A22-936C-F9C06676E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224" y="397459"/>
            <a:ext cx="7459393" cy="559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AD422116-B190-4EF5-9F1D-4AFBAF00F127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E6ABE3CE-16FB-454A-ABE1-A9F849CB7D30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93D7F1DA-1C09-4C78-86CB-7B61285E3B9C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4E4DED12-D5F0-4591-9D22-B1141FF07828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1489E32B-D2BD-49A0-9FD1-8E86484FC32E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CAF5C39E-C527-4383-86B4-CC36824DE458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5E2BA217-1910-4661-B4CA-8C5D199B074F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58A02A90-072C-44C0-AF28-204B25833508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6" name="Прямоугольник 15">
            <a:hlinkClick r:id="rId12" action="ppaction://hlinksldjump"/>
            <a:extLst>
              <a:ext uri="{FF2B5EF4-FFF2-40B4-BE49-F238E27FC236}">
                <a16:creationId xmlns:a16="http://schemas.microsoft.com/office/drawing/2014/main" id="{030B77CC-B750-45EA-B8BC-580557236852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hlinkClick r:id="rId13" action="ppaction://hlinksldjump"/>
            <a:extLst>
              <a:ext uri="{FF2B5EF4-FFF2-40B4-BE49-F238E27FC236}">
                <a16:creationId xmlns:a16="http://schemas.microsoft.com/office/drawing/2014/main" id="{1D23E360-9A12-4B12-BA35-7DF086040598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411108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41DEC4-98C7-4B2D-A020-7C43C6FFE667}"/>
              </a:ext>
            </a:extLst>
          </p:cNvPr>
          <p:cNvSpPr txBox="1"/>
          <p:nvPr/>
        </p:nvSpPr>
        <p:spPr>
          <a:xfrm>
            <a:off x="2138289" y="504322"/>
            <a:ext cx="840469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800" b="1" dirty="0"/>
              <a:t>Плавление </a:t>
            </a:r>
            <a:r>
              <a:rPr lang="ru-RU" altLang="ru-RU" sz="2800" dirty="0"/>
              <a:t>— переход вещества из твердого состояния в жидкое.</a:t>
            </a:r>
          </a:p>
          <a:p>
            <a:pPr eaLnBrk="1" hangingPunct="1"/>
            <a:r>
              <a:rPr lang="ru-RU" altLang="ru-RU" sz="2800" b="1" dirty="0"/>
              <a:t>Парообразование </a:t>
            </a:r>
            <a:r>
              <a:rPr lang="ru-RU" altLang="ru-RU" sz="2800" dirty="0"/>
              <a:t>— переход вещества из жидкого состояния в газообразное.</a:t>
            </a:r>
          </a:p>
          <a:p>
            <a:pPr eaLnBrk="1" hangingPunct="1"/>
            <a:r>
              <a:rPr lang="ru-RU" altLang="ru-RU" sz="2800" b="1" dirty="0"/>
              <a:t>Сублимация </a:t>
            </a:r>
            <a:r>
              <a:rPr lang="ru-RU" altLang="ru-RU" sz="2800" dirty="0"/>
              <a:t>— переход вещества из твердого состояния в газообразное</a:t>
            </a:r>
          </a:p>
          <a:p>
            <a:pPr eaLnBrk="1" hangingPunct="1"/>
            <a:r>
              <a:rPr lang="ru-RU" altLang="ru-RU" sz="2800" b="1" dirty="0"/>
              <a:t>Кристаллизация </a:t>
            </a:r>
            <a:r>
              <a:rPr lang="ru-RU" altLang="ru-RU" sz="2800" dirty="0"/>
              <a:t>— переход вещества из жидкого состояния в твердое.</a:t>
            </a:r>
          </a:p>
          <a:p>
            <a:pPr eaLnBrk="1" hangingPunct="1"/>
            <a:r>
              <a:rPr lang="ru-RU" altLang="ru-RU" sz="2800" b="1" dirty="0"/>
              <a:t>Конденсация </a:t>
            </a:r>
            <a:r>
              <a:rPr lang="ru-RU" altLang="ru-RU" sz="2800" dirty="0"/>
              <a:t>— переход вещества из газообразного состояния в жидкое.</a:t>
            </a:r>
          </a:p>
          <a:p>
            <a:pPr eaLnBrk="1" hangingPunct="1"/>
            <a:r>
              <a:rPr lang="ru-RU" altLang="ru-RU" sz="2800" b="1" dirty="0"/>
              <a:t>Десублимация </a:t>
            </a:r>
            <a:r>
              <a:rPr lang="ru-RU" altLang="ru-RU" sz="2800" dirty="0"/>
              <a:t>— переход вещества из газообразного состояния в твердое.</a:t>
            </a:r>
          </a:p>
        </p:txBody>
      </p:sp>
      <p:sp>
        <p:nvSpPr>
          <p:cNvPr id="6" name="Прямоугольник 5">
            <a:hlinkClick r:id="rId3" action="ppaction://hlinksldjump"/>
            <a:extLst>
              <a:ext uri="{FF2B5EF4-FFF2-40B4-BE49-F238E27FC236}">
                <a16:creationId xmlns:a16="http://schemas.microsoft.com/office/drawing/2014/main" id="{7FA019BD-C255-4A6C-8F5D-49C30980A039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4A3D37CD-4CB3-4FEE-A8A2-E289460884FC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36348E69-30A8-4E96-B6F5-494E5B08414A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BCD3CB6E-B025-4880-8262-BD291EED95E8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BB97F936-6C7B-4DE1-BB32-EFC40FA6ABDB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E6305377-1D29-4B00-9179-DB46CB8BF584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00E975E5-E07C-4A7F-BB5F-C205B3882FFB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EEBFB8A3-2E97-4803-B3D4-2701999025C4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E459BB85-88DF-4629-892E-4A99E85A953F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FB8EF167-F2D7-40AB-B7B7-A3FCF75D54BB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221644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График плавления и отвердевания кристаллических тел">
            <a:extLst>
              <a:ext uri="{FF2B5EF4-FFF2-40B4-BE49-F238E27FC236}">
                <a16:creationId xmlns:a16="http://schemas.microsoft.com/office/drawing/2014/main" id="{EED82B40-F256-4649-A3F6-8AAE630D9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954" y="397459"/>
            <a:ext cx="7179150" cy="53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8319CB35-7860-448D-AEE3-EF75775DC678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6" name="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id="{A0245238-10C4-4268-ACAC-2F3BEC727B91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196FCED0-7AE6-4DB7-9198-F0C9BF03B227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8" name="Прямоугольник 7">
            <a:hlinkClick r:id="rId7" action="ppaction://hlinksldjump"/>
            <a:extLst>
              <a:ext uri="{FF2B5EF4-FFF2-40B4-BE49-F238E27FC236}">
                <a16:creationId xmlns:a16="http://schemas.microsoft.com/office/drawing/2014/main" id="{536FBBFF-6551-426B-B619-9CCC89EF133A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9" name="Прямоугольник 8">
            <a:hlinkClick r:id="rId8" action="ppaction://hlinksldjump"/>
            <a:extLst>
              <a:ext uri="{FF2B5EF4-FFF2-40B4-BE49-F238E27FC236}">
                <a16:creationId xmlns:a16="http://schemas.microsoft.com/office/drawing/2014/main" id="{C4F8B688-BB34-41F1-B3D9-4B9229AE1315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0" name="Прямоугольник 9">
            <a:hlinkClick r:id="rId9" action="ppaction://hlinksldjump"/>
            <a:extLst>
              <a:ext uri="{FF2B5EF4-FFF2-40B4-BE49-F238E27FC236}">
                <a16:creationId xmlns:a16="http://schemas.microsoft.com/office/drawing/2014/main" id="{3D62C988-F08F-4BA1-A59F-8CF032B74085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1" name="Прямоугольник 10">
            <a:hlinkClick r:id="rId10" action="ppaction://hlinksldjump"/>
            <a:extLst>
              <a:ext uri="{FF2B5EF4-FFF2-40B4-BE49-F238E27FC236}">
                <a16:creationId xmlns:a16="http://schemas.microsoft.com/office/drawing/2014/main" id="{D542007A-3228-413B-8AE2-48E10AE00160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2" name="Прямоугольник 11">
            <a:hlinkClick r:id="rId11" action="ppaction://hlinksldjump"/>
            <a:extLst>
              <a:ext uri="{FF2B5EF4-FFF2-40B4-BE49-F238E27FC236}">
                <a16:creationId xmlns:a16="http://schemas.microsoft.com/office/drawing/2014/main" id="{B2F65BB6-DC00-4D6A-A003-7DEC3735D168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3" name="Прямоугольник 12">
            <a:hlinkClick r:id="rId12" action="ppaction://hlinksldjump"/>
            <a:extLst>
              <a:ext uri="{FF2B5EF4-FFF2-40B4-BE49-F238E27FC236}">
                <a16:creationId xmlns:a16="http://schemas.microsoft.com/office/drawing/2014/main" id="{999E74F8-6850-4BDC-9F1F-69C0AB8E06C9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6" name="Прямоугольник 15">
            <a:hlinkClick r:id="rId13" action="ppaction://hlinksldjump"/>
            <a:extLst>
              <a:ext uri="{FF2B5EF4-FFF2-40B4-BE49-F238E27FC236}">
                <a16:creationId xmlns:a16="http://schemas.microsoft.com/office/drawing/2014/main" id="{D1B34646-2AC8-433B-A0D0-F9F9B6F9492C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620237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Line 2">
            <a:extLst>
              <a:ext uri="{FF2B5EF4-FFF2-40B4-BE49-F238E27FC236}">
                <a16:creationId xmlns:a16="http://schemas.microsoft.com/office/drawing/2014/main" id="{86A762F9-6718-4FC8-80A1-CC13BB9BF2B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63337" y="356714"/>
            <a:ext cx="0" cy="4824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Line 3">
            <a:extLst>
              <a:ext uri="{FF2B5EF4-FFF2-40B4-BE49-F238E27FC236}">
                <a16:creationId xmlns:a16="http://schemas.microsoft.com/office/drawing/2014/main" id="{DC514808-662B-4642-9A96-6EEE0C26C07D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3337" y="3525364"/>
            <a:ext cx="64087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Line 4">
            <a:hlinkClick r:id="rId3" action="ppaction://hlinksldjump"/>
            <a:extLst>
              <a:ext uri="{FF2B5EF4-FFF2-40B4-BE49-F238E27FC236}">
                <a16:creationId xmlns:a16="http://schemas.microsoft.com/office/drawing/2014/main" id="{E359F772-EA07-422D-9EE4-72B09B011869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9962" y="3525364"/>
            <a:ext cx="129698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5">
            <a:hlinkClick r:id="rId4" action="ppaction://hlinksldjump"/>
            <a:extLst>
              <a:ext uri="{FF2B5EF4-FFF2-40B4-BE49-F238E27FC236}">
                <a16:creationId xmlns:a16="http://schemas.microsoft.com/office/drawing/2014/main" id="{48B06FCE-4BFA-4B50-959D-4A88D808B7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5362" y="2661764"/>
            <a:ext cx="719138" cy="863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6">
            <a:hlinkClick r:id="rId5" action="ppaction://hlinksldjump"/>
            <a:extLst>
              <a:ext uri="{FF2B5EF4-FFF2-40B4-BE49-F238E27FC236}">
                <a16:creationId xmlns:a16="http://schemas.microsoft.com/office/drawing/2014/main" id="{20381096-31CB-445F-A016-AFE1762272A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63337" y="3525364"/>
            <a:ext cx="936625" cy="10080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7">
            <a:hlinkClick r:id="rId6" action="ppaction://hlinksldjump"/>
            <a:extLst>
              <a:ext uri="{FF2B5EF4-FFF2-40B4-BE49-F238E27FC236}">
                <a16:creationId xmlns:a16="http://schemas.microsoft.com/office/drawing/2014/main" id="{AFBA6BE5-70DD-42F4-85C0-1C2EAC3A3197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6087" y="2661764"/>
            <a:ext cx="647700" cy="865187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8">
            <a:hlinkClick r:id="rId7" action="ppaction://hlinksldjump"/>
            <a:extLst>
              <a:ext uri="{FF2B5EF4-FFF2-40B4-BE49-F238E27FC236}">
                <a16:creationId xmlns:a16="http://schemas.microsoft.com/office/drawing/2014/main" id="{1F4B2DB8-D5EE-4B54-BACC-8FA212FB8188}"/>
              </a:ext>
            </a:extLst>
          </p:cNvPr>
          <p:cNvSpPr>
            <a:spLocks noChangeShapeType="1"/>
          </p:cNvSpPr>
          <p:nvPr/>
        </p:nvSpPr>
        <p:spPr bwMode="auto">
          <a:xfrm>
            <a:off x="6663787" y="3525364"/>
            <a:ext cx="1368425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9">
            <a:hlinkClick r:id="rId8" action="ppaction://hlinksldjump"/>
            <a:extLst>
              <a:ext uri="{FF2B5EF4-FFF2-40B4-BE49-F238E27FC236}">
                <a16:creationId xmlns:a16="http://schemas.microsoft.com/office/drawing/2014/main" id="{1A8CAB03-1BB3-4E37-BA78-6B79FA495D3C}"/>
              </a:ext>
            </a:extLst>
          </p:cNvPr>
          <p:cNvSpPr>
            <a:spLocks noChangeShapeType="1"/>
          </p:cNvSpPr>
          <p:nvPr/>
        </p:nvSpPr>
        <p:spPr bwMode="auto">
          <a:xfrm>
            <a:off x="8032212" y="3525364"/>
            <a:ext cx="792163" cy="4318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id="{4C8095F5-0BF9-47BE-8E91-A1D4AFFC93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2975" y="3382489"/>
            <a:ext cx="298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b="1"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13" name="Text Box 11">
            <a:extLst>
              <a:ext uri="{FF2B5EF4-FFF2-40B4-BE49-F238E27FC236}">
                <a16:creationId xmlns:a16="http://schemas.microsoft.com/office/drawing/2014/main" id="{03284F5E-531D-4900-BEBE-93E46487F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7075" y="428151"/>
            <a:ext cx="517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anose="02020603050405020304" pitchFamily="18" charset="0"/>
              </a:rPr>
              <a:t>t</a:t>
            </a:r>
            <a:r>
              <a:rPr lang="en-US" altLang="ru-RU" b="1">
                <a:latin typeface="Times New Roman" panose="02020603050405020304" pitchFamily="18" charset="0"/>
                <a:cs typeface="Arial" panose="020B0604020202020204" pitchFamily="34" charset="0"/>
              </a:rPr>
              <a:t>°C</a:t>
            </a:r>
          </a:p>
        </p:txBody>
      </p:sp>
      <p:sp>
        <p:nvSpPr>
          <p:cNvPr id="16" name="Text Box 12">
            <a:extLst>
              <a:ext uri="{FF2B5EF4-FFF2-40B4-BE49-F238E27FC236}">
                <a16:creationId xmlns:a16="http://schemas.microsoft.com/office/drawing/2014/main" id="{7333D0D5-AEAA-443B-9153-53B3506B2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5537" y="3619026"/>
            <a:ext cx="736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anose="02020603050405020304" pitchFamily="18" charset="0"/>
              </a:rPr>
              <a:t>t</a:t>
            </a:r>
            <a:r>
              <a:rPr lang="ru-RU" altLang="ru-RU" b="1">
                <a:latin typeface="Times New Roman" panose="02020603050405020304" pitchFamily="18" charset="0"/>
              </a:rPr>
              <a:t>,мин</a:t>
            </a:r>
          </a:p>
        </p:txBody>
      </p:sp>
      <p:sp>
        <p:nvSpPr>
          <p:cNvPr id="17" name="Text Box 13">
            <a:extLst>
              <a:ext uri="{FF2B5EF4-FFF2-40B4-BE49-F238E27FC236}">
                <a16:creationId xmlns:a16="http://schemas.microsoft.com/office/drawing/2014/main" id="{674E917D-BD6A-4FD3-BA4A-2CFC6E9F9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9737" y="3309464"/>
            <a:ext cx="4333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anose="02020603050405020304" pitchFamily="18" charset="0"/>
              </a:rPr>
              <a:t>t</a:t>
            </a:r>
            <a:r>
              <a:rPr lang="ru-RU" altLang="ru-RU" b="1" baseline="-25000">
                <a:latin typeface="Times New Roman" panose="02020603050405020304" pitchFamily="18" charset="0"/>
              </a:rPr>
              <a:t>пл</a:t>
            </a:r>
          </a:p>
        </p:txBody>
      </p:sp>
      <p:sp>
        <p:nvSpPr>
          <p:cNvPr id="18" name="Text Box 15">
            <a:extLst>
              <a:ext uri="{FF2B5EF4-FFF2-40B4-BE49-F238E27FC236}">
                <a16:creationId xmlns:a16="http://schemas.microsoft.com/office/drawing/2014/main" id="{A462158D-8755-4076-873A-CBEEA6BA5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1537" y="4244501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b="1">
                <a:latin typeface="Times New Roman" panose="02020603050405020304" pitchFamily="18" charset="0"/>
              </a:rPr>
              <a:t>А</a:t>
            </a:r>
          </a:p>
        </p:txBody>
      </p:sp>
      <p:sp>
        <p:nvSpPr>
          <p:cNvPr id="19" name="Text Box 16">
            <a:extLst>
              <a:ext uri="{FF2B5EF4-FFF2-40B4-BE49-F238E27FC236}">
                <a16:creationId xmlns:a16="http://schemas.microsoft.com/office/drawing/2014/main" id="{512CF6F4-54BC-4114-8389-2E20A9691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5500" y="3093564"/>
            <a:ext cx="336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b="1">
                <a:latin typeface="Times New Roman" panose="02020603050405020304" pitchFamily="18" charset="0"/>
              </a:rPr>
              <a:t>В</a:t>
            </a:r>
          </a:p>
        </p:txBody>
      </p:sp>
      <p:sp>
        <p:nvSpPr>
          <p:cNvPr id="20" name="Text Box 17">
            <a:extLst>
              <a:ext uri="{FF2B5EF4-FFF2-40B4-BE49-F238E27FC236}">
                <a16:creationId xmlns:a16="http://schemas.microsoft.com/office/drawing/2014/main" id="{930609CF-283F-485C-8FAA-2C7691CCD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9462" y="3020539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b="1">
                <a:latin typeface="Times New Roman" panose="02020603050405020304" pitchFamily="18" charset="0"/>
              </a:rPr>
              <a:t>С</a:t>
            </a:r>
          </a:p>
        </p:txBody>
      </p:sp>
      <p:sp>
        <p:nvSpPr>
          <p:cNvPr id="21" name="Text Box 18">
            <a:extLst>
              <a:ext uri="{FF2B5EF4-FFF2-40B4-BE49-F238E27FC236}">
                <a16:creationId xmlns:a16="http://schemas.microsoft.com/office/drawing/2014/main" id="{D723D378-CCBB-4B54-8017-F865B22A1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1625" y="2228376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anose="02020603050405020304" pitchFamily="18" charset="0"/>
              </a:rPr>
              <a:t>D</a:t>
            </a:r>
            <a:endParaRPr lang="ru-RU" altLang="ru-RU" b="1">
              <a:latin typeface="Times New Roman" panose="02020603050405020304" pitchFamily="18" charset="0"/>
            </a:endParaRPr>
          </a:p>
        </p:txBody>
      </p:sp>
      <p:sp>
        <p:nvSpPr>
          <p:cNvPr id="22" name="Text Box 19">
            <a:extLst>
              <a:ext uri="{FF2B5EF4-FFF2-40B4-BE49-F238E27FC236}">
                <a16:creationId xmlns:a16="http://schemas.microsoft.com/office/drawing/2014/main" id="{F34E0677-D52D-425F-B00D-32DAC8364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3787" y="3093564"/>
            <a:ext cx="336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u-RU" b="1">
                <a:latin typeface="Times New Roman" panose="02020603050405020304" pitchFamily="18" charset="0"/>
              </a:rPr>
              <a:t>E</a:t>
            </a:r>
            <a:endParaRPr lang="ru-RU" altLang="ru-RU" b="1">
              <a:latin typeface="Times New Roman" panose="02020603050405020304" pitchFamily="18" charset="0"/>
            </a:endParaRPr>
          </a:p>
        </p:txBody>
      </p:sp>
      <p:sp>
        <p:nvSpPr>
          <p:cNvPr id="23" name="Text Box 20">
            <a:extLst>
              <a:ext uri="{FF2B5EF4-FFF2-40B4-BE49-F238E27FC236}">
                <a16:creationId xmlns:a16="http://schemas.microsoft.com/office/drawing/2014/main" id="{6F355461-1262-4762-A000-CD854A442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6312" y="3093564"/>
            <a:ext cx="323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anose="02020603050405020304" pitchFamily="18" charset="0"/>
              </a:rPr>
              <a:t>F</a:t>
            </a:r>
            <a:endParaRPr lang="ru-RU" altLang="ru-RU" b="1">
              <a:latin typeface="Times New Roman" panose="02020603050405020304" pitchFamily="18" charset="0"/>
            </a:endParaRPr>
          </a:p>
        </p:txBody>
      </p:sp>
      <p:sp>
        <p:nvSpPr>
          <p:cNvPr id="24" name="Text Box 21">
            <a:extLst>
              <a:ext uri="{FF2B5EF4-FFF2-40B4-BE49-F238E27FC236}">
                <a16:creationId xmlns:a16="http://schemas.microsoft.com/office/drawing/2014/main" id="{0400F0D0-6AE4-4140-9084-AB26C99562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5812" y="3669826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anose="02020603050405020304" pitchFamily="18" charset="0"/>
              </a:rPr>
              <a:t>K</a:t>
            </a:r>
            <a:endParaRPr lang="ru-RU" altLang="ru-RU" b="1">
              <a:latin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074E7E-2DDF-4302-927B-DC229A4A3485}"/>
              </a:ext>
            </a:extLst>
          </p:cNvPr>
          <p:cNvSpPr txBox="1"/>
          <p:nvPr/>
        </p:nvSpPr>
        <p:spPr>
          <a:xfrm>
            <a:off x="3921109" y="677930"/>
            <a:ext cx="4349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Охарактеризовать каждую точку и участок</a:t>
            </a:r>
          </a:p>
        </p:txBody>
      </p:sp>
      <p:sp>
        <p:nvSpPr>
          <p:cNvPr id="25" name="Прямоугольник 24">
            <a:hlinkClick r:id="rId9" action="ppaction://hlinksldjump"/>
            <a:extLst>
              <a:ext uri="{FF2B5EF4-FFF2-40B4-BE49-F238E27FC236}">
                <a16:creationId xmlns:a16="http://schemas.microsoft.com/office/drawing/2014/main" id="{D01B4268-0E9A-4136-BF6F-710937EE2CDA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26" name="Прямоугольник 25">
            <a:hlinkClick r:id="rId10" action="ppaction://hlinksldjump"/>
            <a:extLst>
              <a:ext uri="{FF2B5EF4-FFF2-40B4-BE49-F238E27FC236}">
                <a16:creationId xmlns:a16="http://schemas.microsoft.com/office/drawing/2014/main" id="{40748187-D7D5-4EE6-90EE-A7CCD2095203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27" name="Прямоугольник 26">
            <a:hlinkClick r:id="rId11" action="ppaction://hlinksldjump"/>
            <a:extLst>
              <a:ext uri="{FF2B5EF4-FFF2-40B4-BE49-F238E27FC236}">
                <a16:creationId xmlns:a16="http://schemas.microsoft.com/office/drawing/2014/main" id="{859E9E9B-4AA2-47A2-BCA6-42AA63372CD8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28" name="Прямоугольник 27">
            <a:hlinkClick r:id="rId12" action="ppaction://hlinksldjump"/>
            <a:extLst>
              <a:ext uri="{FF2B5EF4-FFF2-40B4-BE49-F238E27FC236}">
                <a16:creationId xmlns:a16="http://schemas.microsoft.com/office/drawing/2014/main" id="{7E49A92D-2BDB-4B63-A01F-10688CC92C24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29" name="Прямоугольник 28">
            <a:hlinkClick r:id="rId13" action="ppaction://hlinksldjump"/>
            <a:extLst>
              <a:ext uri="{FF2B5EF4-FFF2-40B4-BE49-F238E27FC236}">
                <a16:creationId xmlns:a16="http://schemas.microsoft.com/office/drawing/2014/main" id="{E35B860A-C7F0-43BF-9B0F-DD5DF404384B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30" name="Прямоугольник 29">
            <a:hlinkClick r:id="rId14" action="ppaction://hlinksldjump"/>
            <a:extLst>
              <a:ext uri="{FF2B5EF4-FFF2-40B4-BE49-F238E27FC236}">
                <a16:creationId xmlns:a16="http://schemas.microsoft.com/office/drawing/2014/main" id="{5D4CB009-6CEB-490B-BB36-FBF6DE9D038A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31" name="Прямоугольник 30">
            <a:hlinkClick r:id="rId5" action="ppaction://hlinksldjump"/>
            <a:extLst>
              <a:ext uri="{FF2B5EF4-FFF2-40B4-BE49-F238E27FC236}">
                <a16:creationId xmlns:a16="http://schemas.microsoft.com/office/drawing/2014/main" id="{ABCD83EE-0895-47E5-8982-28AC815C1566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32" name="Прямоугольник 31">
            <a:hlinkClick r:id="rId15" action="ppaction://hlinksldjump"/>
            <a:extLst>
              <a:ext uri="{FF2B5EF4-FFF2-40B4-BE49-F238E27FC236}">
                <a16:creationId xmlns:a16="http://schemas.microsoft.com/office/drawing/2014/main" id="{70296D9D-BAFA-4B10-AD0C-89D2AA45657E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33" name="Прямоугольник 32">
            <a:hlinkClick r:id="rId16" action="ppaction://hlinksldjump"/>
            <a:extLst>
              <a:ext uri="{FF2B5EF4-FFF2-40B4-BE49-F238E27FC236}">
                <a16:creationId xmlns:a16="http://schemas.microsoft.com/office/drawing/2014/main" id="{83179209-A758-4FF9-BE56-2D79643BE029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34" name="Прямоугольник 33">
            <a:hlinkClick r:id="rId17" action="ppaction://hlinksldjump"/>
            <a:extLst>
              <a:ext uri="{FF2B5EF4-FFF2-40B4-BE49-F238E27FC236}">
                <a16:creationId xmlns:a16="http://schemas.microsoft.com/office/drawing/2014/main" id="{1B433548-8960-4D88-8488-F4178FFF582D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4141044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978B4F-01A6-4118-AEAB-DCDCBEEEED49}"/>
              </a:ext>
            </a:extLst>
          </p:cNvPr>
          <p:cNvSpPr txBox="1"/>
          <p:nvPr/>
        </p:nvSpPr>
        <p:spPr>
          <a:xfrm>
            <a:off x="2230527" y="719692"/>
            <a:ext cx="907366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В процессе плавления тело...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731520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 Получает энергию.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Б) Отдает энергию.  </a:t>
            </a:r>
          </a:p>
          <a:p>
            <a:pPr marL="342900" marR="731520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В) Не получает и не отдает энергию.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indent="-228600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Олово отвердевает при температуре 232°С. Что можно сказать о температуре его плавления?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 Выше температуры отвердевания.       Б) Может быть любой.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В) Ниже температуры отвердевания.        Г) Равна 232 °С.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indent="-228600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Можно ли в цинковом сосуде расплавить свинец?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 Нельзя.                           Б) Можно.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marR="8890" indent="-228600"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Для обогрева небольших помещений используют металлические переносные печки. Какие металлы используют для этого, если температура в печи до­стигает 1150 °С?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marR="8890" indent="-228600"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 Свинец.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Б) Золото 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В) Чугун.      Д) Олово  Г) Алюминий.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3" action="ppaction://hlinksldjump"/>
            <a:extLst>
              <a:ext uri="{FF2B5EF4-FFF2-40B4-BE49-F238E27FC236}">
                <a16:creationId xmlns:a16="http://schemas.microsoft.com/office/drawing/2014/main" id="{BF7C071B-3C1F-48F8-984B-81223BD20324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A022A58B-C341-4EC2-AC19-EC9F5F21E276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540B5D81-9820-420B-9454-F1C7672F5F19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3AB77F81-9C8E-4A5F-BD18-6AFE67C0CD97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F4A67318-DAC1-4384-AA82-3F878DC42A96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ECFA895D-0533-44CB-82AA-DF634310DB3D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917AAE04-DE02-4758-AEBD-DB897B634896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C86288E6-B688-4AF1-AD2A-92A1253DFA6E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D9530478-91B8-4487-8E6C-0BC7E016AFC3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67691068-5C7B-415E-9D91-71EDAC292AEC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262045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azbyka.kz/images/3131/7.jpg">
            <a:extLst>
              <a:ext uri="{FF2B5EF4-FFF2-40B4-BE49-F238E27FC236}">
                <a16:creationId xmlns:a16="http://schemas.microsoft.com/office/drawing/2014/main" id="{1019B72D-588C-44C1-9AB7-9B348E54A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169" y="1052512"/>
            <a:ext cx="91440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BB7108-1851-4C45-9940-20FA645181EE}"/>
              </a:ext>
            </a:extLst>
          </p:cNvPr>
          <p:cNvSpPr txBox="1"/>
          <p:nvPr/>
        </p:nvSpPr>
        <p:spPr>
          <a:xfrm>
            <a:off x="4332850" y="397459"/>
            <a:ext cx="39569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Определите температуру плавления. </a:t>
            </a:r>
          </a:p>
          <a:p>
            <a:r>
              <a:rPr lang="ru-RU" dirty="0"/>
              <a:t>Определите какое вещество плавится.</a:t>
            </a:r>
          </a:p>
          <a:p>
            <a:r>
              <a:rPr lang="ru-RU" dirty="0"/>
              <a:t>Охарактеризуйте точки 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BD283175-A94C-4D32-9BF1-E29E7EFBE79F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F1D78813-A52D-45A4-9416-6B8EB7608F5D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2CAF5478-48CC-422D-88B2-69D513F5ECA7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B9818BF6-E086-4593-BA86-1483EEB8F766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9D33FE66-53DF-4C3D-9BF2-BD1DCC89DBEC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F6502A4E-445C-420D-BA80-8EA95A20729C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8AACE3AD-A06B-4FA1-9F10-50B59510A957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B6189740-CE0D-4DB7-986F-0230E6A2A094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6" name="Прямоугольник 15">
            <a:hlinkClick r:id="rId12" action="ppaction://hlinksldjump"/>
            <a:extLst>
              <a:ext uri="{FF2B5EF4-FFF2-40B4-BE49-F238E27FC236}">
                <a16:creationId xmlns:a16="http://schemas.microsoft.com/office/drawing/2014/main" id="{F6DE17CD-9D2A-4DA5-8D8B-D6631FBB5F45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hlinkClick r:id="rId13" action="ppaction://hlinksldjump"/>
            <a:extLst>
              <a:ext uri="{FF2B5EF4-FFF2-40B4-BE49-F238E27FC236}">
                <a16:creationId xmlns:a16="http://schemas.microsoft.com/office/drawing/2014/main" id="{71FDC97D-2B45-4AEB-92E0-00DFA3467170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936787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D8FB27FD-6549-40D5-BAB8-8F5C90D182E0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5" name="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DD66BEA0-20D3-4704-A82F-D7E1EFEF34BC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6" name="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id="{0BE86687-239C-46EA-9EC9-3E038047292E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CF94936D-EC48-4CC4-8ED7-F3479C4A65E1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8" name="Прямоугольник 7">
            <a:hlinkClick r:id="rId7" action="ppaction://hlinksldjump"/>
            <a:extLst>
              <a:ext uri="{FF2B5EF4-FFF2-40B4-BE49-F238E27FC236}">
                <a16:creationId xmlns:a16="http://schemas.microsoft.com/office/drawing/2014/main" id="{658779ED-ECFB-46CB-9225-189F295C1DA9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9" name="Прямоугольник 8">
            <a:hlinkClick r:id="rId8" action="ppaction://hlinksldjump"/>
            <a:extLst>
              <a:ext uri="{FF2B5EF4-FFF2-40B4-BE49-F238E27FC236}">
                <a16:creationId xmlns:a16="http://schemas.microsoft.com/office/drawing/2014/main" id="{0E8DD648-03B1-499A-AE1B-FC20410B7C9B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0" name="Прямоугольник 9">
            <a:hlinkClick r:id="rId9" action="ppaction://hlinksldjump"/>
            <a:extLst>
              <a:ext uri="{FF2B5EF4-FFF2-40B4-BE49-F238E27FC236}">
                <a16:creationId xmlns:a16="http://schemas.microsoft.com/office/drawing/2014/main" id="{99926E30-9C5B-45D5-998F-522A0DC0E540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1" name="Прямоугольник 10">
            <a:hlinkClick r:id="rId10" action="ppaction://hlinksldjump"/>
            <a:extLst>
              <a:ext uri="{FF2B5EF4-FFF2-40B4-BE49-F238E27FC236}">
                <a16:creationId xmlns:a16="http://schemas.microsoft.com/office/drawing/2014/main" id="{23637698-3F66-4074-8663-CAA8F6BB52FD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2" name="Прямоугольник 11">
            <a:hlinkClick r:id="rId11" action="ppaction://hlinksldjump"/>
            <a:extLst>
              <a:ext uri="{FF2B5EF4-FFF2-40B4-BE49-F238E27FC236}">
                <a16:creationId xmlns:a16="http://schemas.microsoft.com/office/drawing/2014/main" id="{91A60C71-137B-432F-A504-2677978974AF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3" name="Прямоугольник 12">
            <a:hlinkClick r:id="rId12" action="ppaction://hlinksldjump"/>
            <a:extLst>
              <a:ext uri="{FF2B5EF4-FFF2-40B4-BE49-F238E27FC236}">
                <a16:creationId xmlns:a16="http://schemas.microsoft.com/office/drawing/2014/main" id="{A7889B9B-AF3A-4F3D-8F6E-ADD565FC694C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1054620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8AB67F-C5EF-4FE3-881A-09D6FA71109D}"/>
              </a:ext>
            </a:extLst>
          </p:cNvPr>
          <p:cNvSpPr txBox="1"/>
          <p:nvPr/>
        </p:nvSpPr>
        <p:spPr>
          <a:xfrm>
            <a:off x="3046828" y="574659"/>
            <a:ext cx="6098344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17220" algn="l"/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1.</a:t>
            </a:r>
            <a:r>
              <a:rPr lang="ru-RU" sz="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 называется мельчайшая частица вещества?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617220" algn="l"/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2.</a:t>
            </a:r>
            <a:r>
              <a:rPr lang="ru-RU" sz="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Из чего состоят молекулы?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617220" algn="l"/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3.</a:t>
            </a:r>
            <a:r>
              <a:rPr lang="ru-RU" sz="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Отличаются ли между собой молекулы одного и того же вещества?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617220" algn="l"/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4.</a:t>
            </a:r>
            <a:r>
              <a:rPr lang="ru-RU" sz="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Почему при нагревании все тела расширяются, а при охлаждении сжимаются?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617220" algn="l"/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5.</a:t>
            </a:r>
            <a:r>
              <a:rPr lang="ru-RU" sz="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Что вы можете сказать о величине промежутков между молекулами твердых тел, жидкостей и газов?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617220" algn="l"/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6.</a:t>
            </a:r>
            <a:r>
              <a:rPr lang="ru-RU" sz="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Определение диффузии.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617220" algn="l"/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7.</a:t>
            </a:r>
            <a:r>
              <a:rPr lang="ru-RU" sz="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Почему диффузия в газах происходит быстрее, чем в жидкостях или твердых телах?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617220" algn="l"/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8.</a:t>
            </a:r>
            <a:r>
              <a:rPr lang="ru-RU" sz="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Какие вы знаете силы взаимодействия между молекулами?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617220" algn="l"/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9.</a:t>
            </a:r>
            <a:r>
              <a:rPr lang="ru-RU" sz="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Почему твердые тела и жидкости не распадаются на отдельные молекулы, а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газы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распадаются?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617220" algn="l"/>
            <a:r>
              <a:rPr lang="ru-RU" sz="1800" b="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10.</a:t>
            </a:r>
            <a:r>
              <a:rPr lang="ru-RU" sz="800" b="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каких веществах (твердых, жидких или газообразных) силы взаимодействия самые слабые?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6" name="Прямоугольник 5">
            <a:hlinkClick r:id="rId3" action="ppaction://hlinksldjump"/>
            <a:extLst>
              <a:ext uri="{FF2B5EF4-FFF2-40B4-BE49-F238E27FC236}">
                <a16:creationId xmlns:a16="http://schemas.microsoft.com/office/drawing/2014/main" id="{0DA1F59A-12F9-4AA6-BA6C-BBC15DE40DFC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007BF2F5-3FD7-40F4-AA31-7DEB1A080126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8E0FD457-CCD9-4B91-91FE-0BC1BE87753A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BF3B1590-40AA-46D7-8819-650742673F30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F9404096-447C-421C-9D76-2666570F9602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DD0E683E-FDFA-4C3C-B098-DBAC89020435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B129B86F-C505-4044-8F26-A0521400ECF7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11AFB0AB-4187-4A21-8BC2-0D6D0E8BBF4D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7C47D738-8135-4994-9D69-2E7975273086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03F26A79-9194-48AA-B4A1-FF2C92AEC35E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079E8B-5F7B-4210-9640-5AEE849C2E62}"/>
              </a:ext>
            </a:extLst>
          </p:cNvPr>
          <p:cNvSpPr txBox="1"/>
          <p:nvPr/>
        </p:nvSpPr>
        <p:spPr>
          <a:xfrm>
            <a:off x="9361637" y="5217885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Сапронов Е.С</a:t>
            </a:r>
          </a:p>
        </p:txBody>
      </p:sp>
    </p:spTree>
    <p:extLst>
      <p:ext uri="{BB962C8B-B14F-4D97-AF65-F5344CB8AC3E}">
        <p14:creationId xmlns:p14="http://schemas.microsoft.com/office/powerpoint/2010/main" val="3140256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F710D3-75A9-47D0-A7EB-3A71EAD388D2}"/>
              </a:ext>
            </a:extLst>
          </p:cNvPr>
          <p:cNvSpPr txBox="1"/>
          <p:nvPr/>
        </p:nvSpPr>
        <p:spPr>
          <a:xfrm>
            <a:off x="2744962" y="1718806"/>
            <a:ext cx="821201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Тема урока: 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Агрегатные состояния вещества. Плавление и отвердевание кристаллических тел. График плавления и отвердевания</a:t>
            </a:r>
            <a:endParaRPr lang="ru-RU" sz="3600" dirty="0"/>
          </a:p>
        </p:txBody>
      </p:sp>
      <p:sp>
        <p:nvSpPr>
          <p:cNvPr id="5" name="Прямоугольник 4">
            <a:hlinkClick r:id="rId3" action="ppaction://hlinksldjump"/>
            <a:extLst>
              <a:ext uri="{FF2B5EF4-FFF2-40B4-BE49-F238E27FC236}">
                <a16:creationId xmlns:a16="http://schemas.microsoft.com/office/drawing/2014/main" id="{3209D5CC-718F-4569-97B1-D34ABD009BAE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548B6550-A3DD-4767-9A88-6F77358AE212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DCF6901B-C9A0-40FA-B4D1-C6D3E7EE7772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61F561A0-9D09-4E94-92DF-233B12C1D696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3548EE96-C950-4D19-BFD7-E141D2B69BA6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BE6309C4-76B1-4820-8E95-F02E50D9D199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06D070EA-76E3-4C20-B68F-63DFA041BFBD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3BCC85BE-DA45-4139-9ECA-6DFE3123E1ED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59657DE5-8A4D-4D4B-9EEF-225B0929C9A4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3BA97EDD-F978-4C8D-A8C8-6D8DD93B5DF8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DD5488-785D-41C4-B4EF-DF584D22323E}"/>
              </a:ext>
            </a:extLst>
          </p:cNvPr>
          <p:cNvSpPr txBox="1"/>
          <p:nvPr/>
        </p:nvSpPr>
        <p:spPr>
          <a:xfrm>
            <a:off x="9361637" y="5217885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Сапронов Е.С</a:t>
            </a:r>
          </a:p>
        </p:txBody>
      </p:sp>
    </p:spTree>
    <p:extLst>
      <p:ext uri="{BB962C8B-B14F-4D97-AF65-F5344CB8AC3E}">
        <p14:creationId xmlns:p14="http://schemas.microsoft.com/office/powerpoint/2010/main" val="2039821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F710D3-75A9-47D0-A7EB-3A71EAD388D2}"/>
              </a:ext>
            </a:extLst>
          </p:cNvPr>
          <p:cNvSpPr txBox="1"/>
          <p:nvPr/>
        </p:nvSpPr>
        <p:spPr>
          <a:xfrm>
            <a:off x="2744962" y="1718806"/>
            <a:ext cx="821201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Домашнее задание: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</a:rPr>
              <a:t>Создать сравнительную таблицу (по желанию) 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</a:rPr>
              <a:t>Изобразить график изменения температуры для ртути от 60 С до 0 С</a:t>
            </a:r>
            <a:endParaRPr lang="ru-RU" sz="3600" dirty="0"/>
          </a:p>
        </p:txBody>
      </p:sp>
      <p:sp>
        <p:nvSpPr>
          <p:cNvPr id="5" name="Прямоугольник 4">
            <a:hlinkClick r:id="rId3" action="ppaction://hlinksldjump"/>
            <a:extLst>
              <a:ext uri="{FF2B5EF4-FFF2-40B4-BE49-F238E27FC236}">
                <a16:creationId xmlns:a16="http://schemas.microsoft.com/office/drawing/2014/main" id="{4CCB6F78-667D-4DA5-A720-7013A3FB260E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66D36A1D-FF44-4A88-9E3F-619FE7ADD267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F1B7F4BC-5EAB-4E58-B633-1BF9C9AD3FF0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59D0AB14-0152-4C22-950C-FE80E1CDC65A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FDBA8413-D459-4E99-B79B-511968C2B4BB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FF27C708-DEF2-4105-BBBF-A14C0A81ECDF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6C46B0E9-1AB7-4EC2-B8A9-97D0DE795884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012ED26C-87A8-41CA-90A0-14E501688CE9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833E7352-0CC0-461F-B6D1-4498448BF5E9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7DDC7601-C5BE-4C3E-8FAD-D52276DBA6E5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4AADD4-7149-4623-9109-1C7AE1DC607A}"/>
              </a:ext>
            </a:extLst>
          </p:cNvPr>
          <p:cNvSpPr txBox="1"/>
          <p:nvPr/>
        </p:nvSpPr>
        <p:spPr>
          <a:xfrm>
            <a:off x="9361637" y="5217885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Сапронов Е.С</a:t>
            </a:r>
          </a:p>
        </p:txBody>
      </p:sp>
    </p:spTree>
    <p:extLst>
      <p:ext uri="{BB962C8B-B14F-4D97-AF65-F5344CB8AC3E}">
        <p14:creationId xmlns:p14="http://schemas.microsoft.com/office/powerpoint/2010/main" val="3764760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CE26DD9-1D7D-40E7-99FB-E1CF3F1E08E9}"/>
              </a:ext>
            </a:extLst>
          </p:cNvPr>
          <p:cNvSpPr txBox="1">
            <a:spLocks/>
          </p:cNvSpPr>
          <p:nvPr/>
        </p:nvSpPr>
        <p:spPr>
          <a:xfrm>
            <a:off x="2313382" y="559410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/>
              <a:t>Где в природе мы можем наблюдать переход из одного агрегатного состояния в другое?</a:t>
            </a:r>
            <a:endParaRPr lang="ru-RU" dirty="0"/>
          </a:p>
        </p:txBody>
      </p:sp>
      <p:pic>
        <p:nvPicPr>
          <p:cNvPr id="5" name="Picture 3" descr="C:\Users\Admin\Desktop\круговорот вооды в природе.gif">
            <a:extLst>
              <a:ext uri="{FF2B5EF4-FFF2-40B4-BE49-F238E27FC236}">
                <a16:creationId xmlns:a16="http://schemas.microsoft.com/office/drawing/2014/main" id="{A18B7E16-5254-4294-84B0-84802E4EA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6519" y="1236095"/>
            <a:ext cx="4176463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2CFA27-EF2A-4D28-8B71-F52B1C35AFB0}"/>
              </a:ext>
            </a:extLst>
          </p:cNvPr>
          <p:cNvSpPr txBox="1"/>
          <p:nvPr/>
        </p:nvSpPr>
        <p:spPr>
          <a:xfrm>
            <a:off x="2111759" y="1560131"/>
            <a:ext cx="4055149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1.Круговорот воды в природе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34DB13-E516-4783-BA7B-B57CA4FD031A}"/>
              </a:ext>
            </a:extLst>
          </p:cNvPr>
          <p:cNvSpPr txBox="1"/>
          <p:nvPr/>
        </p:nvSpPr>
        <p:spPr>
          <a:xfrm>
            <a:off x="2111759" y="2568243"/>
            <a:ext cx="3362267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2. Образование осадков</a:t>
            </a:r>
          </a:p>
        </p:txBody>
      </p:sp>
      <p:pic>
        <p:nvPicPr>
          <p:cNvPr id="8" name="Picture 2" descr="C:\Users\Admin\Desktop\пар над водой.jpg">
            <a:extLst>
              <a:ext uri="{FF2B5EF4-FFF2-40B4-BE49-F238E27FC236}">
                <a16:creationId xmlns:a16="http://schemas.microsoft.com/office/drawing/2014/main" id="{7E5867C0-E27D-4937-B9ED-B687E913A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9911" y="4055260"/>
            <a:ext cx="3427580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C:\Users\Admin\Desktop\снег.jpg">
            <a:extLst>
              <a:ext uri="{FF2B5EF4-FFF2-40B4-BE49-F238E27FC236}">
                <a16:creationId xmlns:a16="http://schemas.microsoft.com/office/drawing/2014/main" id="{E0C8423E-04D9-4998-BE24-62AE2E9F3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3727" y="3243902"/>
            <a:ext cx="3859984" cy="2708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C:\Users\Admin\Desktop\дождь над водой.jpg">
            <a:extLst>
              <a:ext uri="{FF2B5EF4-FFF2-40B4-BE49-F238E27FC236}">
                <a16:creationId xmlns:a16="http://schemas.microsoft.com/office/drawing/2014/main" id="{C3B2D8EB-DAC2-4977-8293-245E6C9A3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3642" y="3945622"/>
            <a:ext cx="4143373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>
            <a:hlinkClick r:id="rId7" action="ppaction://hlinksldjump"/>
            <a:extLst>
              <a:ext uri="{FF2B5EF4-FFF2-40B4-BE49-F238E27FC236}">
                <a16:creationId xmlns:a16="http://schemas.microsoft.com/office/drawing/2014/main" id="{29C6E09B-4EAF-4789-A5A7-A8BB56651731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12" name="Прямоугольник 11">
            <a:hlinkClick r:id="rId8" action="ppaction://hlinksldjump"/>
            <a:extLst>
              <a:ext uri="{FF2B5EF4-FFF2-40B4-BE49-F238E27FC236}">
                <a16:creationId xmlns:a16="http://schemas.microsoft.com/office/drawing/2014/main" id="{38ABF111-5755-4972-B10C-0308962F604A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13" name="Прямоугольник 12">
            <a:hlinkClick r:id="rId9" action="ppaction://hlinksldjump"/>
            <a:extLst>
              <a:ext uri="{FF2B5EF4-FFF2-40B4-BE49-F238E27FC236}">
                <a16:creationId xmlns:a16="http://schemas.microsoft.com/office/drawing/2014/main" id="{6C9F0CBB-B58E-4D7D-AC03-56CBF55C263F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6" name="Прямоугольник 15">
            <a:hlinkClick r:id="rId10" action="ppaction://hlinksldjump"/>
            <a:extLst>
              <a:ext uri="{FF2B5EF4-FFF2-40B4-BE49-F238E27FC236}">
                <a16:creationId xmlns:a16="http://schemas.microsoft.com/office/drawing/2014/main" id="{824358E1-3575-4C2E-8573-5CF2705C14F3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7" name="Прямоугольник 16">
            <a:hlinkClick r:id="rId11" action="ppaction://hlinksldjump"/>
            <a:extLst>
              <a:ext uri="{FF2B5EF4-FFF2-40B4-BE49-F238E27FC236}">
                <a16:creationId xmlns:a16="http://schemas.microsoft.com/office/drawing/2014/main" id="{814854BB-5A6C-42D5-B326-BAC32A62C601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8" name="Прямоугольник 17">
            <a:hlinkClick r:id="rId12" action="ppaction://hlinksldjump"/>
            <a:extLst>
              <a:ext uri="{FF2B5EF4-FFF2-40B4-BE49-F238E27FC236}">
                <a16:creationId xmlns:a16="http://schemas.microsoft.com/office/drawing/2014/main" id="{447DCF75-2636-4067-B13A-0B89D0822CE5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9" name="Прямоугольник 18">
            <a:hlinkClick r:id="rId13" action="ppaction://hlinksldjump"/>
            <a:extLst>
              <a:ext uri="{FF2B5EF4-FFF2-40B4-BE49-F238E27FC236}">
                <a16:creationId xmlns:a16="http://schemas.microsoft.com/office/drawing/2014/main" id="{189274ED-AE93-4464-BD19-BA0DDA10D63A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20" name="Прямоугольник 19">
            <a:hlinkClick r:id="rId14" action="ppaction://hlinksldjump"/>
            <a:extLst>
              <a:ext uri="{FF2B5EF4-FFF2-40B4-BE49-F238E27FC236}">
                <a16:creationId xmlns:a16="http://schemas.microsoft.com/office/drawing/2014/main" id="{A13684F5-4F65-4BA6-BD39-4C9DDFCAFB00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21" name="Прямоугольник 20">
            <a:hlinkClick r:id="rId15" action="ppaction://hlinksldjump"/>
            <a:extLst>
              <a:ext uri="{FF2B5EF4-FFF2-40B4-BE49-F238E27FC236}">
                <a16:creationId xmlns:a16="http://schemas.microsoft.com/office/drawing/2014/main" id="{D5D50DB4-6573-487D-9D59-41EFE1A72679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22" name="Прямоугольник 21">
            <a:hlinkClick r:id="rId16" action="ppaction://hlinksldjump"/>
            <a:extLst>
              <a:ext uri="{FF2B5EF4-FFF2-40B4-BE49-F238E27FC236}">
                <a16:creationId xmlns:a16="http://schemas.microsoft.com/office/drawing/2014/main" id="{09E740A6-7F09-47B4-8001-881E12A64A3E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42457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413CDE-F93F-419C-8DF3-85F054939F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0158" y="2211428"/>
            <a:ext cx="8135937" cy="984250"/>
          </a:xfrm>
          <a:prstGeom prst="rect">
            <a:avLst/>
          </a:prstGeom>
          <a:solidFill>
            <a:srgbClr val="E5F6FF"/>
          </a:solidFill>
          <a:ln w="38100" cmpd="dbl">
            <a:solidFill>
              <a:srgbClr val="000099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altLang="zh-CN" sz="2800" b="1" dirty="0">
                <a:solidFill>
                  <a:srgbClr val="000099"/>
                </a:solidFill>
              </a:rPr>
              <a:t>Будет ли плавиться лед, взятый при 0</a:t>
            </a:r>
            <a:r>
              <a:rPr lang="en-US" altLang="zh-CN" sz="2800" b="1" dirty="0">
                <a:solidFill>
                  <a:srgbClr val="000099"/>
                </a:solidFill>
                <a:latin typeface="NSimSun" pitchFamily="49" charset="-122"/>
                <a:ea typeface="NSimSun" pitchFamily="49" charset="-122"/>
                <a:cs typeface="Times New Roman" pitchFamily="18" charset="0"/>
              </a:rPr>
              <a:t>°</a:t>
            </a:r>
            <a:r>
              <a:rPr lang="ru-RU" altLang="zh-CN" sz="2800" b="1" dirty="0">
                <a:solidFill>
                  <a:srgbClr val="000099"/>
                </a:solidFill>
              </a:rPr>
              <a:t>С,</a:t>
            </a:r>
            <a:endParaRPr lang="en-US" altLang="zh-CN" sz="2800" b="1" dirty="0">
              <a:solidFill>
                <a:srgbClr val="000099"/>
              </a:solidFill>
              <a:ea typeface="宋体" pitchFamily="2" charset="-122"/>
            </a:endParaRPr>
          </a:p>
          <a:p>
            <a:pPr eaLnBrk="1" hangingPunct="1"/>
            <a:r>
              <a:rPr lang="ru-RU" altLang="zh-CN" sz="2800" b="1" dirty="0">
                <a:solidFill>
                  <a:srgbClr val="000099"/>
                </a:solidFill>
              </a:rPr>
              <a:t>в помещении с температурой 0 </a:t>
            </a:r>
            <a:r>
              <a:rPr lang="en-US" altLang="zh-CN" sz="2800" b="1" dirty="0">
                <a:solidFill>
                  <a:srgbClr val="000099"/>
                </a:solidFill>
                <a:ea typeface="宋体" pitchFamily="2" charset="-122"/>
              </a:rPr>
              <a:t>°</a:t>
            </a:r>
            <a:r>
              <a:rPr lang="ru-RU" altLang="zh-CN" sz="2800" b="1" dirty="0">
                <a:solidFill>
                  <a:srgbClr val="000099"/>
                </a:solidFill>
              </a:rPr>
              <a:t>С?</a:t>
            </a:r>
            <a:r>
              <a:rPr lang="en-US" altLang="zh-CN" sz="2800" b="1" dirty="0">
                <a:solidFill>
                  <a:srgbClr val="000099"/>
                </a:solidFill>
                <a:ea typeface="宋体" pitchFamily="2" charset="-122"/>
              </a:rPr>
              <a:t> </a:t>
            </a:r>
          </a:p>
        </p:txBody>
      </p:sp>
      <p:sp>
        <p:nvSpPr>
          <p:cNvPr id="12" name="Прямоугольник 11">
            <a:hlinkClick r:id="rId3" action="ppaction://hlinksldjump"/>
            <a:extLst>
              <a:ext uri="{FF2B5EF4-FFF2-40B4-BE49-F238E27FC236}">
                <a16:creationId xmlns:a16="http://schemas.microsoft.com/office/drawing/2014/main" id="{783D1811-1AB4-41BF-A34D-9902617A4458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13" name="Прямоугольник 12">
            <a:hlinkClick r:id="rId4" action="ppaction://hlinksldjump"/>
            <a:extLst>
              <a:ext uri="{FF2B5EF4-FFF2-40B4-BE49-F238E27FC236}">
                <a16:creationId xmlns:a16="http://schemas.microsoft.com/office/drawing/2014/main" id="{D2EC728F-1B82-445F-A2ED-872ED2BE545C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16" name="Прямоугольник 15">
            <a:hlinkClick r:id="rId5" action="ppaction://hlinksldjump"/>
            <a:extLst>
              <a:ext uri="{FF2B5EF4-FFF2-40B4-BE49-F238E27FC236}">
                <a16:creationId xmlns:a16="http://schemas.microsoft.com/office/drawing/2014/main" id="{61DBAF40-FD58-44CC-9628-DF8994096DB4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7" name="Прямоугольник 16">
            <a:hlinkClick r:id="rId6" action="ppaction://hlinksldjump"/>
            <a:extLst>
              <a:ext uri="{FF2B5EF4-FFF2-40B4-BE49-F238E27FC236}">
                <a16:creationId xmlns:a16="http://schemas.microsoft.com/office/drawing/2014/main" id="{9BCEFFE7-07EF-4D99-A623-84F158F27221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8" name="Прямоугольник 17">
            <a:hlinkClick r:id="rId7" action="ppaction://hlinksldjump"/>
            <a:extLst>
              <a:ext uri="{FF2B5EF4-FFF2-40B4-BE49-F238E27FC236}">
                <a16:creationId xmlns:a16="http://schemas.microsoft.com/office/drawing/2014/main" id="{7E0A0C98-6B1D-4076-A23E-D393822CC70E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9" name="Прямоугольник 18">
            <a:hlinkClick r:id="rId8" action="ppaction://hlinksldjump"/>
            <a:extLst>
              <a:ext uri="{FF2B5EF4-FFF2-40B4-BE49-F238E27FC236}">
                <a16:creationId xmlns:a16="http://schemas.microsoft.com/office/drawing/2014/main" id="{95737F93-E599-49F2-AF83-A68C4760A202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20" name="Прямоугольник 19">
            <a:hlinkClick r:id="rId9" action="ppaction://hlinksldjump"/>
            <a:extLst>
              <a:ext uri="{FF2B5EF4-FFF2-40B4-BE49-F238E27FC236}">
                <a16:creationId xmlns:a16="http://schemas.microsoft.com/office/drawing/2014/main" id="{845AF455-8A5A-460B-8B41-0444F6539B81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21" name="Прямоугольник 20">
            <a:hlinkClick r:id="rId10" action="ppaction://hlinksldjump"/>
            <a:extLst>
              <a:ext uri="{FF2B5EF4-FFF2-40B4-BE49-F238E27FC236}">
                <a16:creationId xmlns:a16="http://schemas.microsoft.com/office/drawing/2014/main" id="{13EE2036-AE4C-4B2F-B9D9-89A96F33F88B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22" name="Прямоугольник 21">
            <a:hlinkClick r:id="rId11" action="ppaction://hlinksldjump"/>
            <a:extLst>
              <a:ext uri="{FF2B5EF4-FFF2-40B4-BE49-F238E27FC236}">
                <a16:creationId xmlns:a16="http://schemas.microsoft.com/office/drawing/2014/main" id="{DE78AF62-D3DA-43AF-B01C-EB42814FA8E7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23" name="Прямоугольник 22">
            <a:hlinkClick r:id="rId12" action="ppaction://hlinksldjump"/>
            <a:extLst>
              <a:ext uri="{FF2B5EF4-FFF2-40B4-BE49-F238E27FC236}">
                <a16:creationId xmlns:a16="http://schemas.microsoft.com/office/drawing/2014/main" id="{91E4A7C9-A0BF-442D-BBC1-0E735899BA03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246623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3"/>
            <a:extLst>
              <a:ext uri="{FF2B5EF4-FFF2-40B4-BE49-F238E27FC236}">
                <a16:creationId xmlns:a16="http://schemas.microsoft.com/office/drawing/2014/main" id="{19FE736B-0EBD-4945-98D1-721748289C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900" y="1766887"/>
            <a:ext cx="6934200" cy="33242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AD5035-F1B2-45F8-AE73-CF15F6A400BF}"/>
              </a:ext>
            </a:extLst>
          </p:cNvPr>
          <p:cNvSpPr txBox="1"/>
          <p:nvPr/>
        </p:nvSpPr>
        <p:spPr>
          <a:xfrm>
            <a:off x="2536496" y="1010752"/>
            <a:ext cx="7026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воспроизведения видео нажми на изображение 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01EBFD9C-3BFF-4E4C-9B87-C374C759DA4A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56CEB4E7-55FA-4FBB-AFDB-B0A42CD2B078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B65FFBCF-BF8F-4E16-896D-5CB471D29CB3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7AAD9AB7-8734-45B4-9C2E-C16B1F824796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074836DD-74F9-48C3-973E-1E01C45B2F9E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0C66133E-6056-443C-AAA9-AC821B1C85E6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AF7D1D2F-8205-4EBE-9648-72F860593664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6" name="Прямоугольник 15">
            <a:hlinkClick r:id="rId12" action="ppaction://hlinksldjump"/>
            <a:extLst>
              <a:ext uri="{FF2B5EF4-FFF2-40B4-BE49-F238E27FC236}">
                <a16:creationId xmlns:a16="http://schemas.microsoft.com/office/drawing/2014/main" id="{3CF2CDD7-8F67-4203-8EEA-BACB11AAE593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7" name="Прямоугольник 16">
            <a:hlinkClick r:id="rId13" action="ppaction://hlinksldjump"/>
            <a:extLst>
              <a:ext uri="{FF2B5EF4-FFF2-40B4-BE49-F238E27FC236}">
                <a16:creationId xmlns:a16="http://schemas.microsoft.com/office/drawing/2014/main" id="{D795FB1D-286C-4C2B-9776-A136207A2297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8" name="Прямоугольник 17">
            <a:hlinkClick r:id="rId14" action="ppaction://hlinksldjump"/>
            <a:extLst>
              <a:ext uri="{FF2B5EF4-FFF2-40B4-BE49-F238E27FC236}">
                <a16:creationId xmlns:a16="http://schemas.microsoft.com/office/drawing/2014/main" id="{ACE8E789-865E-4C83-BC30-F0DAEA2206C9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1741144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38648F1-873F-46C9-B0BD-D3CC3CE31DF4}"/>
              </a:ext>
            </a:extLst>
          </p:cNvPr>
          <p:cNvSpPr txBox="1">
            <a:spLocks noChangeArrowheads="1"/>
          </p:cNvSpPr>
          <p:nvPr/>
        </p:nvSpPr>
        <p:spPr>
          <a:xfrm>
            <a:off x="2336682" y="602802"/>
            <a:ext cx="8229600" cy="2232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altLang="ru-RU" sz="2800" b="1"/>
              <a:t>   АГРЕГАТНЫЕ СОСТОЯНИЯ ВЕЩЕСТВА</a:t>
            </a:r>
            <a:br>
              <a:rPr lang="ru-RU" altLang="ru-RU" sz="2800" b="1"/>
            </a:br>
            <a:r>
              <a:rPr lang="ru-RU" altLang="ru-RU" sz="2800"/>
              <a:t>– это состояния одного и того же вещества, переходы между которыми сопровождаются скачкообразным изменением плотности и других физических характеристик. </a:t>
            </a:r>
            <a:endParaRPr lang="ru-RU" altLang="ru-RU" sz="2800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92BE0FE-D69A-48E7-B937-B9F72A60EF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009" y="2570508"/>
            <a:ext cx="5411788" cy="52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>
            <a:spAutoFit/>
          </a:bodyPr>
          <a:lstStyle/>
          <a:p>
            <a:pPr algn="ctr"/>
            <a:r>
              <a:rPr lang="ru-RU" altLang="ru-RU" sz="2800" b="1" dirty="0">
                <a:latin typeface="Times New Roman" panose="02020603050405020304" pitchFamily="18" charset="0"/>
              </a:rPr>
              <a:t>Агрегатные состояние вещества</a:t>
            </a:r>
          </a:p>
        </p:txBody>
      </p:sp>
      <p:sp>
        <p:nvSpPr>
          <p:cNvPr id="7" name="Line 5">
            <a:extLst>
              <a:ext uri="{FF2B5EF4-FFF2-40B4-BE49-F238E27FC236}">
                <a16:creationId xmlns:a16="http://schemas.microsoft.com/office/drawing/2014/main" id="{D17AAA48-065A-4330-87F2-27D04BB7F703}"/>
              </a:ext>
            </a:extLst>
          </p:cNvPr>
          <p:cNvSpPr>
            <a:spLocks noChangeShapeType="1"/>
          </p:cNvSpPr>
          <p:nvPr/>
        </p:nvSpPr>
        <p:spPr bwMode="auto">
          <a:xfrm rot="18953432" flipH="1">
            <a:off x="3790559" y="3362671"/>
            <a:ext cx="431800" cy="15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1B06F99-FDF2-4EDA-8212-4ACD50AFD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1759" y="3578571"/>
            <a:ext cx="1077913" cy="40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/>
            <a:r>
              <a:rPr lang="ru-RU" altLang="ru-RU" sz="2000" b="1">
                <a:latin typeface="Times New Roman" panose="02020603050405020304" pitchFamily="18" charset="0"/>
              </a:rPr>
              <a:t>твердое</a:t>
            </a: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A8EEA7D3-E69D-48CC-9F82-DB8A35E633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8884" y="4515196"/>
            <a:ext cx="1498600" cy="1016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/>
            <a:r>
              <a:rPr lang="ru-RU" altLang="ru-RU" sz="2000">
                <a:latin typeface="Times New Roman" panose="02020603050405020304" pitchFamily="18" charset="0"/>
              </a:rPr>
              <a:t>сохранение </a:t>
            </a:r>
          </a:p>
          <a:p>
            <a:pPr algn="ctr"/>
            <a:r>
              <a:rPr lang="ru-RU" altLang="ru-RU" sz="2000">
                <a:latin typeface="Times New Roman" panose="02020603050405020304" pitchFamily="18" charset="0"/>
              </a:rPr>
              <a:t>формы </a:t>
            </a:r>
          </a:p>
          <a:p>
            <a:pPr algn="ctr"/>
            <a:r>
              <a:rPr lang="ru-RU" altLang="ru-RU" sz="2000">
                <a:latin typeface="Times New Roman" panose="02020603050405020304" pitchFamily="18" charset="0"/>
              </a:rPr>
              <a:t>и объема</a:t>
            </a:r>
          </a:p>
        </p:txBody>
      </p:sp>
      <p:sp>
        <p:nvSpPr>
          <p:cNvPr id="10" name="Line 8">
            <a:extLst>
              <a:ext uri="{FF2B5EF4-FFF2-40B4-BE49-F238E27FC236}">
                <a16:creationId xmlns:a16="http://schemas.microsoft.com/office/drawing/2014/main" id="{9309FE17-2D80-4B9E-915A-2C684E2601E9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3611171" y="4261196"/>
            <a:ext cx="3587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D0A62DDF-1950-4997-98F3-7DF002B2B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8759" y="3578571"/>
            <a:ext cx="1038225" cy="40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/>
            <a:r>
              <a:rPr lang="ru-RU" altLang="ru-RU" sz="2000" b="1">
                <a:latin typeface="Times New Roman" panose="02020603050405020304" pitchFamily="18" charset="0"/>
              </a:rPr>
              <a:t>жидкое</a:t>
            </a:r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931A5186-C634-45F1-B30D-E5863AD5E269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6203559" y="3326159"/>
            <a:ext cx="3587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F3E89624-305B-4110-92B2-1038588AC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9684" y="4442171"/>
            <a:ext cx="1811338" cy="1320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/>
            <a:r>
              <a:rPr lang="ru-RU" altLang="ru-RU" sz="2000">
                <a:latin typeface="Times New Roman" panose="02020603050405020304" pitchFamily="18" charset="0"/>
              </a:rPr>
              <a:t>не сохранение </a:t>
            </a:r>
          </a:p>
          <a:p>
            <a:pPr algn="ctr"/>
            <a:r>
              <a:rPr lang="ru-RU" altLang="ru-RU" sz="2000">
                <a:latin typeface="Times New Roman" panose="02020603050405020304" pitchFamily="18" charset="0"/>
              </a:rPr>
              <a:t>формы, </a:t>
            </a:r>
          </a:p>
          <a:p>
            <a:pPr algn="ctr"/>
            <a:r>
              <a:rPr lang="ru-RU" altLang="ru-RU" sz="2000">
                <a:latin typeface="Times New Roman" panose="02020603050405020304" pitchFamily="18" charset="0"/>
              </a:rPr>
              <a:t>сохранение</a:t>
            </a:r>
          </a:p>
          <a:p>
            <a:pPr algn="ctr"/>
            <a:r>
              <a:rPr lang="ru-RU" altLang="ru-RU" sz="2000">
                <a:latin typeface="Times New Roman" panose="02020603050405020304" pitchFamily="18" charset="0"/>
              </a:rPr>
              <a:t> объема</a:t>
            </a: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CD11291F-2652-4457-B466-F40CA99384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6472" y="3578571"/>
            <a:ext cx="1674812" cy="40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/>
            <a:r>
              <a:rPr lang="ru-RU" altLang="ru-RU" sz="2000" b="1">
                <a:latin typeface="Times New Roman" panose="02020603050405020304" pitchFamily="18" charset="0"/>
              </a:rPr>
              <a:t>газообразное</a:t>
            </a:r>
          </a:p>
        </p:txBody>
      </p:sp>
      <p:sp>
        <p:nvSpPr>
          <p:cNvPr id="18" name="Line 14">
            <a:extLst>
              <a:ext uri="{FF2B5EF4-FFF2-40B4-BE49-F238E27FC236}">
                <a16:creationId xmlns:a16="http://schemas.microsoft.com/office/drawing/2014/main" id="{94758623-A9B3-4AA8-96B7-084E9C2DECE0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6276584" y="4261196"/>
            <a:ext cx="3587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" name="Line 15">
            <a:extLst>
              <a:ext uri="{FF2B5EF4-FFF2-40B4-BE49-F238E27FC236}">
                <a16:creationId xmlns:a16="http://schemas.microsoft.com/office/drawing/2014/main" id="{DECB602F-A706-4AC9-8516-183C891379EA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8580046" y="4261196"/>
            <a:ext cx="3587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" name="Line 16">
            <a:extLst>
              <a:ext uri="{FF2B5EF4-FFF2-40B4-BE49-F238E27FC236}">
                <a16:creationId xmlns:a16="http://schemas.microsoft.com/office/drawing/2014/main" id="{0283E8C4-9840-4FA3-A785-B204E0E75FB7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8326841" y="3219002"/>
            <a:ext cx="360362" cy="2159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F8576AC0-98FE-486D-9603-6E6194BD6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6472" y="4497445"/>
            <a:ext cx="1811338" cy="1076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/>
            <a:r>
              <a:rPr lang="ru-RU" altLang="ru-RU" sz="2000" dirty="0">
                <a:latin typeface="Times New Roman" panose="02020603050405020304" pitchFamily="18" charset="0"/>
              </a:rPr>
              <a:t>не сохранение </a:t>
            </a:r>
          </a:p>
          <a:p>
            <a:pPr algn="ctr"/>
            <a:r>
              <a:rPr lang="ru-RU" altLang="ru-RU" sz="2000" dirty="0">
                <a:latin typeface="Times New Roman" panose="02020603050405020304" pitchFamily="18" charset="0"/>
              </a:rPr>
              <a:t>формы </a:t>
            </a:r>
          </a:p>
          <a:p>
            <a:pPr algn="ctr"/>
            <a:r>
              <a:rPr lang="ru-RU" altLang="ru-RU" sz="2000" dirty="0">
                <a:latin typeface="Times New Roman" panose="02020603050405020304" pitchFamily="18" charset="0"/>
              </a:rPr>
              <a:t>и объема</a:t>
            </a:r>
            <a:r>
              <a:rPr lang="ru-RU" altLang="ru-RU" sz="2400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2" name="Прямоугольник 21">
            <a:hlinkClick r:id="rId3" action="ppaction://hlinksldjump"/>
            <a:extLst>
              <a:ext uri="{FF2B5EF4-FFF2-40B4-BE49-F238E27FC236}">
                <a16:creationId xmlns:a16="http://schemas.microsoft.com/office/drawing/2014/main" id="{5E74246D-D762-490E-89F3-740B97CE4CD9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23" name="Прямоугольник 22">
            <a:hlinkClick r:id="rId4" action="ppaction://hlinksldjump"/>
            <a:extLst>
              <a:ext uri="{FF2B5EF4-FFF2-40B4-BE49-F238E27FC236}">
                <a16:creationId xmlns:a16="http://schemas.microsoft.com/office/drawing/2014/main" id="{18EDC112-6980-4915-9CB8-058196489E71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24" name="Прямоугольник 23">
            <a:hlinkClick r:id="rId5" action="ppaction://hlinksldjump"/>
            <a:extLst>
              <a:ext uri="{FF2B5EF4-FFF2-40B4-BE49-F238E27FC236}">
                <a16:creationId xmlns:a16="http://schemas.microsoft.com/office/drawing/2014/main" id="{F4675AAD-D9C9-42FC-985F-26F25AD9F36C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25" name="Прямоугольник 24">
            <a:hlinkClick r:id="rId6" action="ppaction://hlinksldjump"/>
            <a:extLst>
              <a:ext uri="{FF2B5EF4-FFF2-40B4-BE49-F238E27FC236}">
                <a16:creationId xmlns:a16="http://schemas.microsoft.com/office/drawing/2014/main" id="{4D7DF6F7-FFA9-4CA3-A9F1-56F76D44651F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26" name="Прямоугольник 25">
            <a:hlinkClick r:id="rId7" action="ppaction://hlinksldjump"/>
            <a:extLst>
              <a:ext uri="{FF2B5EF4-FFF2-40B4-BE49-F238E27FC236}">
                <a16:creationId xmlns:a16="http://schemas.microsoft.com/office/drawing/2014/main" id="{1A9F749A-B38D-48E5-9DCA-31643123E2AA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27" name="Прямоугольник 26">
            <a:hlinkClick r:id="rId8" action="ppaction://hlinksldjump"/>
            <a:extLst>
              <a:ext uri="{FF2B5EF4-FFF2-40B4-BE49-F238E27FC236}">
                <a16:creationId xmlns:a16="http://schemas.microsoft.com/office/drawing/2014/main" id="{326263D2-93B0-4C44-968D-5D3D2A5417D7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28" name="Прямоугольник 27">
            <a:hlinkClick r:id="rId9" action="ppaction://hlinksldjump"/>
            <a:extLst>
              <a:ext uri="{FF2B5EF4-FFF2-40B4-BE49-F238E27FC236}">
                <a16:creationId xmlns:a16="http://schemas.microsoft.com/office/drawing/2014/main" id="{039DCA21-5301-4E4D-A10E-0BDF88A941DF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29" name="Прямоугольник 28">
            <a:hlinkClick r:id="rId10" action="ppaction://hlinksldjump"/>
            <a:extLst>
              <a:ext uri="{FF2B5EF4-FFF2-40B4-BE49-F238E27FC236}">
                <a16:creationId xmlns:a16="http://schemas.microsoft.com/office/drawing/2014/main" id="{2D02F5E0-F09D-4454-8F38-1194C8415DD1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30" name="Прямоугольник 29">
            <a:hlinkClick r:id="rId11" action="ppaction://hlinksldjump"/>
            <a:extLst>
              <a:ext uri="{FF2B5EF4-FFF2-40B4-BE49-F238E27FC236}">
                <a16:creationId xmlns:a16="http://schemas.microsoft.com/office/drawing/2014/main" id="{41A44196-A519-4212-9950-DF20D789C354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31" name="Прямоугольник 30">
            <a:hlinkClick r:id="rId12" action="ppaction://hlinksldjump"/>
            <a:extLst>
              <a:ext uri="{FF2B5EF4-FFF2-40B4-BE49-F238E27FC236}">
                <a16:creationId xmlns:a16="http://schemas.microsoft.com/office/drawing/2014/main" id="{58FC4A92-F0BC-4C11-AA81-392FBB6233CD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454682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5738DA-5F65-4738-99EC-8BD38203CE8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688" y="397459"/>
            <a:ext cx="4827588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3053E88D-65C4-4F7B-B64F-A3D2817BF53C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6" name="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id="{9C341DAA-CC61-4170-85DC-621D407BB3D1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99EB84D3-52EB-4345-9E2E-36819AD44FF5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8" name="Прямоугольник 7">
            <a:hlinkClick r:id="rId7" action="ppaction://hlinksldjump"/>
            <a:extLst>
              <a:ext uri="{FF2B5EF4-FFF2-40B4-BE49-F238E27FC236}">
                <a16:creationId xmlns:a16="http://schemas.microsoft.com/office/drawing/2014/main" id="{46A2B5AD-C10D-48B6-B254-40E7861565B2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9" name="Прямоугольник 8">
            <a:hlinkClick r:id="rId8" action="ppaction://hlinksldjump"/>
            <a:extLst>
              <a:ext uri="{FF2B5EF4-FFF2-40B4-BE49-F238E27FC236}">
                <a16:creationId xmlns:a16="http://schemas.microsoft.com/office/drawing/2014/main" id="{A194E392-7422-4E20-8EF7-B4597123FA4E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0" name="Прямоугольник 9">
            <a:hlinkClick r:id="rId9" action="ppaction://hlinksldjump"/>
            <a:extLst>
              <a:ext uri="{FF2B5EF4-FFF2-40B4-BE49-F238E27FC236}">
                <a16:creationId xmlns:a16="http://schemas.microsoft.com/office/drawing/2014/main" id="{4715D250-29A1-4908-B622-937FC8DF589A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1" name="Прямоугольник 10">
            <a:hlinkClick r:id="rId10" action="ppaction://hlinksldjump"/>
            <a:extLst>
              <a:ext uri="{FF2B5EF4-FFF2-40B4-BE49-F238E27FC236}">
                <a16:creationId xmlns:a16="http://schemas.microsoft.com/office/drawing/2014/main" id="{1667B8DB-5318-4817-9D55-6178F42EA531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2" name="Прямоугольник 11">
            <a:hlinkClick r:id="rId11" action="ppaction://hlinksldjump"/>
            <a:extLst>
              <a:ext uri="{FF2B5EF4-FFF2-40B4-BE49-F238E27FC236}">
                <a16:creationId xmlns:a16="http://schemas.microsoft.com/office/drawing/2014/main" id="{01F63425-9E0E-4DA7-8DBA-1E33072EF2DC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3" name="Прямоугольник 12">
            <a:hlinkClick r:id="rId12" action="ppaction://hlinksldjump"/>
            <a:extLst>
              <a:ext uri="{FF2B5EF4-FFF2-40B4-BE49-F238E27FC236}">
                <a16:creationId xmlns:a16="http://schemas.microsoft.com/office/drawing/2014/main" id="{4D25F0C9-0CC7-4C4E-942B-2F2D4EF24FB9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6" name="Прямоугольник 15">
            <a:hlinkClick r:id="rId13" action="ppaction://hlinksldjump"/>
            <a:extLst>
              <a:ext uri="{FF2B5EF4-FFF2-40B4-BE49-F238E27FC236}">
                <a16:creationId xmlns:a16="http://schemas.microsoft.com/office/drawing/2014/main" id="{292A69FF-719A-4A4A-BC08-C00B14D5FE05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42116325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1106</Words>
  <Application>Microsoft Office PowerPoint</Application>
  <PresentationFormat>Широкоэкранный</PresentationFormat>
  <Paragraphs>269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NSimSun</vt:lpstr>
      <vt:lpstr>Arial</vt:lpstr>
      <vt:lpstr>Calibri</vt:lpstr>
      <vt:lpstr>Calibri Light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сапронов</dc:creator>
  <cp:lastModifiedBy>евгений сапронов</cp:lastModifiedBy>
  <cp:revision>9</cp:revision>
  <dcterms:created xsi:type="dcterms:W3CDTF">2022-10-23T16:53:51Z</dcterms:created>
  <dcterms:modified xsi:type="dcterms:W3CDTF">2022-10-23T17:52:27Z</dcterms:modified>
</cp:coreProperties>
</file>