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9" r:id="rId4"/>
    <p:sldId id="260" r:id="rId5"/>
    <p:sldId id="279" r:id="rId6"/>
    <p:sldId id="287" r:id="rId7"/>
    <p:sldId id="280" r:id="rId8"/>
    <p:sldId id="281" r:id="rId9"/>
    <p:sldId id="283" r:id="rId10"/>
    <p:sldId id="288" r:id="rId11"/>
    <p:sldId id="282" r:id="rId12"/>
    <p:sldId id="285" r:id="rId13"/>
    <p:sldId id="28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7B982C-4CF9-48B4-B618-102F14F9D6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8A97606-2875-4103-AA45-76B0CD36EC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A6F2E9-3BFA-410C-8AB3-8BA126F27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D5EFA3-1152-40E1-8C75-109AC4545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9D5B7B-DFBC-48FE-906F-F8AB82EDF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174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7E0621-9423-4A0B-A1BD-65CBE06A4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8EBF57B-326F-49D0-BD58-A4CD0519F7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0FB7BE-1067-459D-AEE7-B676E5EF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40F08F-4944-4756-819C-6F4AA4BE9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607E68-590F-4CA1-912D-B572DF52F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787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7AAFDC6-0333-4866-8272-477FE94857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B4F3E6-217B-4C78-8E32-65A1C71B56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09D6AC-6B8E-49F2-B822-F5D864289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160F0A-B80A-4DF5-9EA3-B82164DF9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CC2A0D-7F2F-4FE3-A22E-3980AA44B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787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9684E4-E2F7-457E-A076-EC217BFA6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8EAE3C-846B-4F69-A7A3-D20693192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777A7C-6A0D-4B8F-A8AA-0FB8E066F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D5BCF0-D833-4720-8BA9-86D3BBB7C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71D42C-7C27-45DF-B9D0-D0265BE0A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356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C58D42-B11E-4C74-9A84-5FBD8CE4F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67708A-F6D9-4AF0-AC69-4CAFE36CA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B5B7BC-C3AE-4C36-B44E-77287BD83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80CA83-C04D-4BE6-9AAB-660256238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F63597-5DF5-462D-88B7-4D831DB69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100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1FF3FD-796F-4BFB-8E80-289EBF328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97B034-B6B2-4391-8741-199ABE359A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A7CC7C-D9FA-4BEC-8CEA-AAF48CD331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8537F9-65E3-4291-A74F-EFE3E55FE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DE963DC-476B-46DB-BA5F-4B5509F16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77C4F6-3DCD-4906-998D-CD01E5265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610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DC6AC3-C021-4BC6-88FC-ED9C71212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781D063-8F70-4E63-B268-D41A30F799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7851A1B-0962-4B71-9F31-3C9FA0EC17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C0033B8-554F-4D49-AD60-8B25D47F9D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DF55196-30A4-450F-8E8C-F886AD0B6D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E822231-3E18-4E5E-92F8-FBB7F1837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CE9F3CA-211D-4FA8-8435-6A368597C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CBB06A9-D1FE-4AA0-A98A-C38C0A3F3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767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58EBB4-9270-4AAC-9C26-2D704E5AD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5795EBA-E570-493E-B279-61599454F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01D1F3F-EF14-4BC4-9F8D-342B0E40A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57E03D8-826B-434A-865B-DD5D5B940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06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5911A1B-2B6F-47BA-93A2-8A790AD58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7AA53A8-18F8-4C3D-A935-4B68805FF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D5806C0-2A10-4557-982E-F100E5522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60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E78FD-D3AD-4582-8E9A-1D22B83F4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08327B-4602-41D6-A254-3E67C5DDD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228B34A-FF88-4734-80F4-C707751116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E5D8EA-23B1-4129-B3A8-534660E19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CFF86D-FC8C-47B0-83DA-723B9594F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1A70432-2764-4326-ADCD-5916F23A0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59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9F1243-5ED0-4414-B311-A0E5BD953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F681903-9DE0-4FE2-BED6-E1AE7BF065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3A132C-79D7-4182-BC39-0DE23517B4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751CB27-DB72-4202-BB42-EC851CC79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F06C58-86AC-4438-8501-7451F063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90F5EE-11E1-453F-A341-C0EADB951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979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ECCBB9-6107-4F9D-BD04-2F5C1054E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A7D712-71D6-442D-99D7-BEE4A99BA0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C27229-B768-469C-9D0B-2E500E8D8F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D623E-9E27-412F-9A95-4CBD33009B65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7F6EFD-0C96-46B6-862B-0CF0C2A71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E51445-D89F-4F3C-8AD4-5C12306040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84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.jpeg"/><Relationship Id="rId5" Type="http://schemas.openxmlformats.org/officeDocument/2006/relationships/slide" Target="slide4.xml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0" Type="http://schemas.openxmlformats.org/officeDocument/2006/relationships/slide" Target="slide10.xml"/><Relationship Id="rId4" Type="http://schemas.openxmlformats.org/officeDocument/2006/relationships/slide" Target="slide2.xml"/><Relationship Id="rId9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4.jpeg"/><Relationship Id="rId7" Type="http://schemas.openxmlformats.org/officeDocument/2006/relationships/slide" Target="slide4.xml"/><Relationship Id="rId12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0.xml"/><Relationship Id="rId5" Type="http://schemas.openxmlformats.org/officeDocument/2006/relationships/slide" Target="slide2.xml"/><Relationship Id="rId10" Type="http://schemas.openxmlformats.org/officeDocument/2006/relationships/slide" Target="slide7.xml"/><Relationship Id="rId4" Type="http://schemas.openxmlformats.org/officeDocument/2006/relationships/slide" Target="slide1.xml"/><Relationship Id="rId9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5.jpeg"/><Relationship Id="rId7" Type="http://schemas.openxmlformats.org/officeDocument/2006/relationships/slide" Target="slide4.xml"/><Relationship Id="rId12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0.xml"/><Relationship Id="rId5" Type="http://schemas.openxmlformats.org/officeDocument/2006/relationships/slide" Target="slide2.xml"/><Relationship Id="rId10" Type="http://schemas.openxmlformats.org/officeDocument/2006/relationships/slide" Target="slide7.xml"/><Relationship Id="rId4" Type="http://schemas.openxmlformats.org/officeDocument/2006/relationships/slide" Target="slide1.xml"/><Relationship Id="rId9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1.xml"/><Relationship Id="rId3" Type="http://schemas.openxmlformats.org/officeDocument/2006/relationships/image" Target="../media/image26.png"/><Relationship Id="rId7" Type="http://schemas.openxmlformats.org/officeDocument/2006/relationships/slide" Target="slide3.xml"/><Relationship Id="rId12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7.xml"/><Relationship Id="rId5" Type="http://schemas.openxmlformats.org/officeDocument/2006/relationships/slide" Target="slide1.xml"/><Relationship Id="rId10" Type="http://schemas.openxmlformats.org/officeDocument/2006/relationships/slide" Target="slide6.xml"/><Relationship Id="rId4" Type="http://schemas.openxmlformats.org/officeDocument/2006/relationships/image" Target="../media/image27.png"/><Relationship Id="rId9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0" Type="http://schemas.openxmlformats.org/officeDocument/2006/relationships/slide" Target="slide10.xml"/><Relationship Id="rId4" Type="http://schemas.openxmlformats.org/officeDocument/2006/relationships/slide" Target="slide2.xml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0" Type="http://schemas.openxmlformats.org/officeDocument/2006/relationships/slide" Target="slide10.xml"/><Relationship Id="rId4" Type="http://schemas.openxmlformats.org/officeDocument/2006/relationships/slide" Target="slide2.xml"/><Relationship Id="rId9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0" Type="http://schemas.openxmlformats.org/officeDocument/2006/relationships/slide" Target="slide10.xml"/><Relationship Id="rId4" Type="http://schemas.openxmlformats.org/officeDocument/2006/relationships/slide" Target="slide2.xml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7.xml"/><Relationship Id="rId3" Type="http://schemas.openxmlformats.org/officeDocument/2006/relationships/image" Target="../media/image2.png"/><Relationship Id="rId7" Type="http://schemas.openxmlformats.org/officeDocument/2006/relationships/slide" Target="slide1.xml"/><Relationship Id="rId12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slide" Target="slide5.xml"/><Relationship Id="rId5" Type="http://schemas.openxmlformats.org/officeDocument/2006/relationships/image" Target="../media/image4.gif"/><Relationship Id="rId15" Type="http://schemas.openxmlformats.org/officeDocument/2006/relationships/slide" Target="slide11.xml"/><Relationship Id="rId10" Type="http://schemas.openxmlformats.org/officeDocument/2006/relationships/slide" Target="slide4.xml"/><Relationship Id="rId4" Type="http://schemas.openxmlformats.org/officeDocument/2006/relationships/image" Target="../media/image3.gif"/><Relationship Id="rId9" Type="http://schemas.openxmlformats.org/officeDocument/2006/relationships/slide" Target="slide3.xml"/><Relationship Id="rId1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6.png"/><Relationship Id="rId3" Type="http://schemas.openxmlformats.org/officeDocument/2006/relationships/slide" Target="slide1.xml"/><Relationship Id="rId7" Type="http://schemas.openxmlformats.org/officeDocument/2006/relationships/slide" Target="slide5.xml"/><Relationship Id="rId12" Type="http://schemas.openxmlformats.org/officeDocument/2006/relationships/hyperlink" Target="https://www.youtube.com/watch?v=nw7-3W2vpX8&amp;list=PLvtJKssE5NrgKwiO2c5L7LeavpLaNpaau&amp;index=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0" Type="http://schemas.openxmlformats.org/officeDocument/2006/relationships/slide" Target="slide10.xml"/><Relationship Id="rId4" Type="http://schemas.openxmlformats.org/officeDocument/2006/relationships/slide" Target="slide2.xml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3.gif"/><Relationship Id="rId18" Type="http://schemas.openxmlformats.org/officeDocument/2006/relationships/slide" Target="slide3.xml"/><Relationship Id="rId3" Type="http://schemas.openxmlformats.org/officeDocument/2006/relationships/image" Target="../media/image7.jpeg"/><Relationship Id="rId21" Type="http://schemas.openxmlformats.org/officeDocument/2006/relationships/slide" Target="slide6.xml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slide" Target="slide2.xml"/><Relationship Id="rId2" Type="http://schemas.openxmlformats.org/officeDocument/2006/relationships/image" Target="../media/image1.jpeg"/><Relationship Id="rId16" Type="http://schemas.openxmlformats.org/officeDocument/2006/relationships/slide" Target="slide1.xml"/><Relationship Id="rId20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slide" Target="slide11.xml"/><Relationship Id="rId5" Type="http://schemas.openxmlformats.org/officeDocument/2006/relationships/image" Target="../media/image2.png"/><Relationship Id="rId15" Type="http://schemas.openxmlformats.org/officeDocument/2006/relationships/image" Target="../media/image16.png"/><Relationship Id="rId23" Type="http://schemas.openxmlformats.org/officeDocument/2006/relationships/slide" Target="slide10.xml"/><Relationship Id="rId10" Type="http://schemas.openxmlformats.org/officeDocument/2006/relationships/image" Target="../media/image13.gif"/><Relationship Id="rId19" Type="http://schemas.openxmlformats.org/officeDocument/2006/relationships/slide" Target="slide4.xml"/><Relationship Id="rId4" Type="http://schemas.openxmlformats.org/officeDocument/2006/relationships/image" Target="../media/image8.jpeg"/><Relationship Id="rId9" Type="http://schemas.openxmlformats.org/officeDocument/2006/relationships/image" Target="../media/image12.png"/><Relationship Id="rId14" Type="http://schemas.openxmlformats.org/officeDocument/2006/relationships/image" Target="../media/image4.gif"/><Relationship Id="rId22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2.png"/><Relationship Id="rId18" Type="http://schemas.openxmlformats.org/officeDocument/2006/relationships/slide" Target="slide4.xml"/><Relationship Id="rId3" Type="http://schemas.openxmlformats.org/officeDocument/2006/relationships/image" Target="../media/image17.png"/><Relationship Id="rId21" Type="http://schemas.openxmlformats.org/officeDocument/2006/relationships/slide" Target="slide7.xml"/><Relationship Id="rId7" Type="http://schemas.openxmlformats.org/officeDocument/2006/relationships/image" Target="../media/image14.png"/><Relationship Id="rId12" Type="http://schemas.openxmlformats.org/officeDocument/2006/relationships/image" Target="../media/image9.png"/><Relationship Id="rId17" Type="http://schemas.openxmlformats.org/officeDocument/2006/relationships/slide" Target="slide3.xml"/><Relationship Id="rId2" Type="http://schemas.openxmlformats.org/officeDocument/2006/relationships/image" Target="../media/image1.jpeg"/><Relationship Id="rId16" Type="http://schemas.openxmlformats.org/officeDocument/2006/relationships/slide" Target="slide2.xml"/><Relationship Id="rId20" Type="http://schemas.openxmlformats.org/officeDocument/2006/relationships/slide" Target="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11" Type="http://schemas.openxmlformats.org/officeDocument/2006/relationships/image" Target="../media/image15.png"/><Relationship Id="rId5" Type="http://schemas.openxmlformats.org/officeDocument/2006/relationships/image" Target="../media/image18.jpeg"/><Relationship Id="rId15" Type="http://schemas.openxmlformats.org/officeDocument/2006/relationships/slide" Target="slide1.xml"/><Relationship Id="rId23" Type="http://schemas.openxmlformats.org/officeDocument/2006/relationships/slide" Target="slide11.xml"/><Relationship Id="rId10" Type="http://schemas.openxmlformats.org/officeDocument/2006/relationships/image" Target="../media/image21.png"/><Relationship Id="rId19" Type="http://schemas.openxmlformats.org/officeDocument/2006/relationships/slide" Target="slide5.xml"/><Relationship Id="rId4" Type="http://schemas.openxmlformats.org/officeDocument/2006/relationships/image" Target="../media/image10.png"/><Relationship Id="rId9" Type="http://schemas.openxmlformats.org/officeDocument/2006/relationships/image" Target="../media/image20.png"/><Relationship Id="rId14" Type="http://schemas.openxmlformats.org/officeDocument/2006/relationships/image" Target="../media/image23.png"/><Relationship Id="rId22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12" Type="http://schemas.openxmlformats.org/officeDocument/2006/relationships/slide" Target="slide5.xml"/><Relationship Id="rId2" Type="http://schemas.openxmlformats.org/officeDocument/2006/relationships/image" Target="../media/image1.jpeg"/><Relationship Id="rId16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slide" Target="slide4.xml"/><Relationship Id="rId5" Type="http://schemas.openxmlformats.org/officeDocument/2006/relationships/image" Target="../media/image8.jpeg"/><Relationship Id="rId15" Type="http://schemas.openxmlformats.org/officeDocument/2006/relationships/slide" Target="slide10.xml"/><Relationship Id="rId10" Type="http://schemas.openxmlformats.org/officeDocument/2006/relationships/slide" Target="slide3.xml"/><Relationship Id="rId4" Type="http://schemas.openxmlformats.org/officeDocument/2006/relationships/image" Target="../media/image4.gif"/><Relationship Id="rId9" Type="http://schemas.openxmlformats.org/officeDocument/2006/relationships/slide" Target="slide2.xml"/><Relationship Id="rId1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  <a:extLst>
              <a:ext uri="{FF2B5EF4-FFF2-40B4-BE49-F238E27FC236}">
                <a16:creationId xmlns:a16="http://schemas.microsoft.com/office/drawing/2014/main" id="{7AAC35C6-BFBE-489A-825F-6252652C996B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5" name="Прямоугольник 4">
            <a:hlinkClick r:id="rId3" action="ppaction://hlinksldjump"/>
            <a:extLst>
              <a:ext uri="{FF2B5EF4-FFF2-40B4-BE49-F238E27FC236}">
                <a16:creationId xmlns:a16="http://schemas.microsoft.com/office/drawing/2014/main" id="{3290B949-A6E2-481A-A689-7DF65CE1BCAF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922F9F82-AEE4-4002-9B01-EC77F2037C4B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4257BE8C-45B4-435D-AAD5-071E47F051E6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C13D9607-563D-4C99-8838-1F2FAC4E46D2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B4E32951-1FF0-465B-8912-CD17C0312EEC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54AEB1C7-E30D-4317-96D0-519E680054A1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450A12DD-47A8-476B-814B-65CAA828E5D8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1D30496C-042D-4D30-B708-554F812E2CBE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7BC6A32-7863-4C01-8ECF-237E060106EA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669588" y="209613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516575" y="520496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E2BAA7-D1FA-478E-BE86-596D2565D203}"/>
              </a:ext>
            </a:extLst>
          </p:cNvPr>
          <p:cNvSpPr txBox="1"/>
          <p:nvPr/>
        </p:nvSpPr>
        <p:spPr>
          <a:xfrm>
            <a:off x="4098689" y="2420815"/>
            <a:ext cx="53974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8 КЛАСС</a:t>
            </a:r>
          </a:p>
          <a:p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2986B5-B0D4-4404-BDEF-A8E15431E187}"/>
              </a:ext>
            </a:extLst>
          </p:cNvPr>
          <p:cNvSpPr txBox="1"/>
          <p:nvPr/>
        </p:nvSpPr>
        <p:spPr>
          <a:xfrm>
            <a:off x="9361637" y="5217885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Сапронов Е.С</a:t>
            </a:r>
          </a:p>
        </p:txBody>
      </p:sp>
    </p:spTree>
    <p:extLst>
      <p:ext uri="{BB962C8B-B14F-4D97-AF65-F5344CB8AC3E}">
        <p14:creationId xmlns:p14="http://schemas.microsoft.com/office/powerpoint/2010/main" val="232696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DFF3C6-9467-479D-B08F-1CDD34FDD29B}"/>
              </a:ext>
            </a:extLst>
          </p:cNvPr>
          <p:cNvSpPr txBox="1"/>
          <p:nvPr/>
        </p:nvSpPr>
        <p:spPr>
          <a:xfrm>
            <a:off x="2926080" y="397459"/>
            <a:ext cx="847809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3600" dirty="0"/>
              <a:t>Пользуясь таблицей из учебника</a:t>
            </a:r>
          </a:p>
          <a:p>
            <a:r>
              <a:rPr lang="ru-RU" sz="3600" dirty="0"/>
              <a:t>определите, для какого вещества </a:t>
            </a:r>
          </a:p>
          <a:p>
            <a:r>
              <a:rPr lang="ru-RU" sz="3600" dirty="0"/>
              <a:t>потребуется наименьшее и </a:t>
            </a:r>
          </a:p>
          <a:p>
            <a:r>
              <a:rPr lang="ru-RU" sz="3600" dirty="0"/>
              <a:t>наибольше количества теплоты </a:t>
            </a:r>
          </a:p>
          <a:p>
            <a:r>
              <a:rPr lang="ru-RU" sz="3600" dirty="0"/>
              <a:t>для плавления</a:t>
            </a:r>
          </a:p>
          <a:p>
            <a:r>
              <a:rPr lang="ru-RU" sz="3600" dirty="0"/>
              <a:t>2. Какое количество теплоты необходимо </a:t>
            </a:r>
          </a:p>
          <a:p>
            <a:r>
              <a:rPr lang="ru-RU" sz="3600" dirty="0"/>
              <a:t>затратить для плавления свинца?</a:t>
            </a:r>
          </a:p>
        </p:txBody>
      </p:sp>
      <p:sp>
        <p:nvSpPr>
          <p:cNvPr id="5" name="Прямоугольник 4">
            <a:hlinkClick r:id="rId3" action="ppaction://hlinksldjump"/>
            <a:extLst>
              <a:ext uri="{FF2B5EF4-FFF2-40B4-BE49-F238E27FC236}">
                <a16:creationId xmlns:a16="http://schemas.microsoft.com/office/drawing/2014/main" id="{B15CFC2D-28E7-40B6-B3CC-D5F701BB138C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9CABA911-A893-4ECC-9051-BF365C755E9C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82EABC96-1B7A-4B16-BFB5-B086C05E2713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CAC35700-38A1-4994-85D1-31342BD2CBA1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задание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CA0FC52B-8411-4225-8FF4-E195A97DEDCC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2F0F633D-A42E-4C6B-AC75-BB7618B86B58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9D88D68A-1099-4D36-9346-05D987E83E89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BF12A28B-7C4D-4928-8C60-05007AD90B81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3F1A24E9-00E0-44B8-9E99-A8EAEEF295CC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5F285F9-F54A-49EE-8F85-E0A461841AFB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1197059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1F3BB6-B596-48A8-958E-600C9651B307}"/>
              </a:ext>
            </a:extLst>
          </p:cNvPr>
          <p:cNvSpPr txBox="1"/>
          <p:nvPr/>
        </p:nvSpPr>
        <p:spPr>
          <a:xfrm>
            <a:off x="3491665" y="397459"/>
            <a:ext cx="609834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0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энергии нужно затратить, чтобы расплавить </a:t>
            </a:r>
            <a:r>
              <a:rPr lang="ru-RU" sz="2800" b="1" i="1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лёд</a:t>
            </a:r>
            <a:r>
              <a:rPr lang="ru-RU" sz="2800" b="0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массой </a:t>
            </a:r>
            <a:r>
              <a:rPr lang="ru-RU" sz="2800" b="1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 кг</a:t>
            </a:r>
            <a:r>
              <a:rPr lang="ru-RU" sz="2800" b="0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при температуре </a:t>
            </a:r>
            <a:r>
              <a:rPr lang="ru-RU" sz="2800" b="1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0°С</a:t>
            </a:r>
            <a:r>
              <a:rPr lang="ru-RU" sz="2800" b="0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39D8574-0DF7-41A4-845E-CEDE4FE17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292" y="1962150"/>
            <a:ext cx="10296525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CE38015C-F784-4725-88FA-538BBF461A8E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9" name="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id="{0D053C93-DBF6-4415-93CC-8A589BDC7D70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10" name="Прямоугольник 9">
            <a:hlinkClick r:id="rId6" action="ppaction://hlinksldjump"/>
            <a:extLst>
              <a:ext uri="{FF2B5EF4-FFF2-40B4-BE49-F238E27FC236}">
                <a16:creationId xmlns:a16="http://schemas.microsoft.com/office/drawing/2014/main" id="{EC23B21D-23DF-4E2E-B204-427F5065DD23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1" name="Прямоугольник 10">
            <a:hlinkClick r:id="rId7" action="ppaction://hlinksldjump"/>
            <a:extLst>
              <a:ext uri="{FF2B5EF4-FFF2-40B4-BE49-F238E27FC236}">
                <a16:creationId xmlns:a16="http://schemas.microsoft.com/office/drawing/2014/main" id="{2602DF72-168D-41CF-BFAB-28F8DB1E086E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2" name="Прямоугольник 11">
            <a:hlinkClick r:id="rId8" action="ppaction://hlinksldjump"/>
            <a:extLst>
              <a:ext uri="{FF2B5EF4-FFF2-40B4-BE49-F238E27FC236}">
                <a16:creationId xmlns:a16="http://schemas.microsoft.com/office/drawing/2014/main" id="{CE4FC7BB-10A3-4B83-949F-2B9CD5207AF2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3" name="Прямоугольник 12">
            <a:hlinkClick r:id="rId9" action="ppaction://hlinksldjump"/>
            <a:extLst>
              <a:ext uri="{FF2B5EF4-FFF2-40B4-BE49-F238E27FC236}">
                <a16:creationId xmlns:a16="http://schemas.microsoft.com/office/drawing/2014/main" id="{D223B027-0AD3-4A04-BAB1-D47EBBF0E50E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7" name="Прямоугольник 16">
            <a:hlinkClick r:id="rId10" action="ppaction://hlinksldjump"/>
            <a:extLst>
              <a:ext uri="{FF2B5EF4-FFF2-40B4-BE49-F238E27FC236}">
                <a16:creationId xmlns:a16="http://schemas.microsoft.com/office/drawing/2014/main" id="{FC17E71C-B4FE-456C-B336-BAAD6359DC3A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8" name="Прямоугольник 17">
            <a:hlinkClick r:id="rId11" action="ppaction://hlinksldjump"/>
            <a:extLst>
              <a:ext uri="{FF2B5EF4-FFF2-40B4-BE49-F238E27FC236}">
                <a16:creationId xmlns:a16="http://schemas.microsoft.com/office/drawing/2014/main" id="{6097E52E-5F4E-4D63-9A26-7C548C4AD6B4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9" name="Прямоугольник 18">
            <a:hlinkClick r:id="rId12" action="ppaction://hlinksldjump"/>
            <a:extLst>
              <a:ext uri="{FF2B5EF4-FFF2-40B4-BE49-F238E27FC236}">
                <a16:creationId xmlns:a16="http://schemas.microsoft.com/office/drawing/2014/main" id="{7F9F87D7-204E-4139-AED1-6E9BA33E8A76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5E2F71C-43EE-4373-A2F2-CABE4E6B64C8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662503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AB4992-A086-4528-B242-65738FC55D00}"/>
              </a:ext>
            </a:extLst>
          </p:cNvPr>
          <p:cNvSpPr txBox="1"/>
          <p:nvPr/>
        </p:nvSpPr>
        <p:spPr>
          <a:xfrm>
            <a:off x="3491665" y="397459"/>
            <a:ext cx="609834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0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Какую энергию нужно затратить, чтобы расплавить кусок </a:t>
            </a:r>
            <a:r>
              <a:rPr lang="ru-RU" sz="2800" b="1" i="1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меди</a:t>
            </a:r>
            <a:r>
              <a:rPr lang="ru-RU" sz="2800" b="0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массой</a:t>
            </a:r>
            <a:r>
              <a:rPr lang="ru-RU" sz="2800" b="1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2 кг</a:t>
            </a:r>
            <a:r>
              <a:rPr lang="ru-RU" sz="2800" b="0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взятый при температуре </a:t>
            </a:r>
            <a:r>
              <a:rPr lang="ru-RU" sz="2800" b="1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25 °С</a:t>
            </a:r>
            <a:r>
              <a:rPr lang="ru-RU" sz="2800" b="0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29FBDD9-C02D-4A56-B83D-F94DC5238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175" y="2353921"/>
            <a:ext cx="7315200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CEA80E2F-E615-47D4-B65C-BCEBEDAA94DA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F4D1F680-D3A7-4727-87AF-6B869B298697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FB336F1F-0871-4B5E-97C8-0A8178C9C3B0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E56257A7-424D-4E92-B766-86B22F448D50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EB3F7019-4E21-47DF-AA0E-9D7DED605900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29CF855E-E836-42F2-BF86-FAD3666117EF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44B54D23-5657-4907-B759-ADE834E52DDA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6" name="Прямоугольник 15">
            <a:hlinkClick r:id="rId11" action="ppaction://hlinksldjump"/>
            <a:extLst>
              <a:ext uri="{FF2B5EF4-FFF2-40B4-BE49-F238E27FC236}">
                <a16:creationId xmlns:a16="http://schemas.microsoft.com/office/drawing/2014/main" id="{200926C9-AB79-4377-A9F2-AD2F8BF74977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7" name="Прямоугольник 16">
            <a:hlinkClick r:id="rId12" action="ppaction://hlinksldjump"/>
            <a:extLst>
              <a:ext uri="{FF2B5EF4-FFF2-40B4-BE49-F238E27FC236}">
                <a16:creationId xmlns:a16="http://schemas.microsoft.com/office/drawing/2014/main" id="{01A24C3E-3359-4206-9CD1-2A568554109F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846F320-78BD-4A9F-B364-1F7B40663A2B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911269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1">
            <a:extLst>
              <a:ext uri="{FF2B5EF4-FFF2-40B4-BE49-F238E27FC236}">
                <a16:creationId xmlns:a16="http://schemas.microsoft.com/office/drawing/2014/main" id="{B4D0F59E-B24D-45D8-9BE8-54343BC22B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34"/>
          <a:stretch/>
        </p:blipFill>
        <p:spPr bwMode="auto">
          <a:xfrm>
            <a:off x="2326661" y="683561"/>
            <a:ext cx="8014381" cy="80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137FAB-3744-4D24-9176-BE5B42729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661" y="1850080"/>
            <a:ext cx="8320787" cy="84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id="{D559624B-A339-48BE-8D4F-3DE34CA904CB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8AAEC5A3-04E7-464A-92BE-418C7DF79F42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8" name="Прямоугольник 7">
            <a:hlinkClick r:id="rId7" action="ppaction://hlinksldjump"/>
            <a:extLst>
              <a:ext uri="{FF2B5EF4-FFF2-40B4-BE49-F238E27FC236}">
                <a16:creationId xmlns:a16="http://schemas.microsoft.com/office/drawing/2014/main" id="{C527E495-90F7-407E-8A90-91B80AF5BD68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9" name="Прямоугольник 8">
            <a:hlinkClick r:id="rId8" action="ppaction://hlinksldjump"/>
            <a:extLst>
              <a:ext uri="{FF2B5EF4-FFF2-40B4-BE49-F238E27FC236}">
                <a16:creationId xmlns:a16="http://schemas.microsoft.com/office/drawing/2014/main" id="{0AE48FE1-CC81-436A-87AF-0C6BF343CA92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0" name="Прямоугольник 9">
            <a:hlinkClick r:id="rId9" action="ppaction://hlinksldjump"/>
            <a:extLst>
              <a:ext uri="{FF2B5EF4-FFF2-40B4-BE49-F238E27FC236}">
                <a16:creationId xmlns:a16="http://schemas.microsoft.com/office/drawing/2014/main" id="{409F4266-425E-4B2C-A6A2-5FBA0EABE4A5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1" name="Прямоугольник 10">
            <a:hlinkClick r:id="rId10" action="ppaction://hlinksldjump"/>
            <a:extLst>
              <a:ext uri="{FF2B5EF4-FFF2-40B4-BE49-F238E27FC236}">
                <a16:creationId xmlns:a16="http://schemas.microsoft.com/office/drawing/2014/main" id="{BB04D34E-A33B-4C76-81F0-D9DF566A2E34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2" name="Прямоугольник 11">
            <a:hlinkClick r:id="rId11" action="ppaction://hlinksldjump"/>
            <a:extLst>
              <a:ext uri="{FF2B5EF4-FFF2-40B4-BE49-F238E27FC236}">
                <a16:creationId xmlns:a16="http://schemas.microsoft.com/office/drawing/2014/main" id="{63BD8BD5-079A-486A-9B8D-3B5C48DC5F7D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3" name="Прямоугольник 12">
            <a:hlinkClick r:id="rId12" action="ppaction://hlinksldjump"/>
            <a:extLst>
              <a:ext uri="{FF2B5EF4-FFF2-40B4-BE49-F238E27FC236}">
                <a16:creationId xmlns:a16="http://schemas.microsoft.com/office/drawing/2014/main" id="{E913191C-C0D8-4DF2-93EE-36C3F4EAC085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6" name="Прямоугольник 15">
            <a:hlinkClick r:id="rId13" action="ppaction://hlinksldjump"/>
            <a:extLst>
              <a:ext uri="{FF2B5EF4-FFF2-40B4-BE49-F238E27FC236}">
                <a16:creationId xmlns:a16="http://schemas.microsoft.com/office/drawing/2014/main" id="{B3433F73-8561-48B4-9FF7-B9DC810ACC68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9B3B808-2990-4884-A5E6-4BA3FE75DFBF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1255108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C765D3-34FA-496E-A7D9-AACBDD62E2D6}"/>
              </a:ext>
            </a:extLst>
          </p:cNvPr>
          <p:cNvSpPr/>
          <p:nvPr/>
        </p:nvSpPr>
        <p:spPr>
          <a:xfrm>
            <a:off x="3959206" y="256782"/>
            <a:ext cx="4572000" cy="8320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Вопросы:</a:t>
            </a:r>
            <a:endParaRPr lang="ru-RU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Агрегатные состояния вещества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02CBF37-B149-49A0-8036-68DF35BC08A9}"/>
              </a:ext>
            </a:extLst>
          </p:cNvPr>
          <p:cNvSpPr/>
          <p:nvPr/>
        </p:nvSpPr>
        <p:spPr>
          <a:xfrm>
            <a:off x="3987361" y="904022"/>
            <a:ext cx="4572000" cy="26407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  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Плавление тел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это…</a:t>
            </a:r>
            <a:endParaRPr lang="ru-RU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Переход вещества из твердого состояния в жидкое</a:t>
            </a:r>
            <a:endParaRPr lang="ru-RU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Переход вещества из жидкого в твердое</a:t>
            </a:r>
            <a:endParaRPr lang="ru-RU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Переход вещества из газообразного в жидкое</a:t>
            </a:r>
            <a:endParaRPr lang="ru-RU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15000"/>
              </a:lnSpc>
              <a:spcAft>
                <a:spcPts val="750"/>
              </a:spcAft>
              <a:buFont typeface="+mj-lt"/>
              <a:buAutoNum type="alphaUcPeriod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Переход вещества из жидкого в газообразное</a:t>
            </a:r>
            <a:endParaRPr lang="ru-RU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F9FA39A-4E08-43FA-B951-805696034F50}"/>
              </a:ext>
            </a:extLst>
          </p:cNvPr>
          <p:cNvSpPr/>
          <p:nvPr/>
        </p:nvSpPr>
        <p:spPr>
          <a:xfrm>
            <a:off x="3987361" y="3429000"/>
            <a:ext cx="4572000" cy="20036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  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Температура плавления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это..</a:t>
            </a:r>
            <a:endParaRPr lang="ru-RU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baseline="30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endParaRPr lang="ru-RU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ru-RU" baseline="30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endParaRPr lang="ru-RU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Температура при которой вещество плавится</a:t>
            </a:r>
            <a:endParaRPr lang="ru-RU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15000"/>
              </a:lnSpc>
              <a:spcAft>
                <a:spcPts val="750"/>
              </a:spcAft>
              <a:buFont typeface="+mj-lt"/>
              <a:buAutoNum type="alphaUcPeriod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Любая температура, которая больше 0</a:t>
            </a:r>
            <a:r>
              <a:rPr lang="ru-RU" baseline="30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endParaRPr lang="ru-RU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3" action="ppaction://hlinksldjump"/>
            <a:extLst>
              <a:ext uri="{FF2B5EF4-FFF2-40B4-BE49-F238E27FC236}">
                <a16:creationId xmlns:a16="http://schemas.microsoft.com/office/drawing/2014/main" id="{50C80702-67A0-46C2-8F1A-A1E63057EE4A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A401E9B5-DD2D-469B-B505-D99FEC760C1E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9" name="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id="{A61AB6F0-B561-4E26-ABA7-089CE892CFA3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0" name="Прямоугольник 9">
            <a:hlinkClick r:id="rId6" action="ppaction://hlinksldjump"/>
            <a:extLst>
              <a:ext uri="{FF2B5EF4-FFF2-40B4-BE49-F238E27FC236}">
                <a16:creationId xmlns:a16="http://schemas.microsoft.com/office/drawing/2014/main" id="{77AEF314-9D81-4D2A-AC63-B5214A8745EB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1" name="Прямоугольник 10">
            <a:hlinkClick r:id="rId7" action="ppaction://hlinksldjump"/>
            <a:extLst>
              <a:ext uri="{FF2B5EF4-FFF2-40B4-BE49-F238E27FC236}">
                <a16:creationId xmlns:a16="http://schemas.microsoft.com/office/drawing/2014/main" id="{F1637C43-B98F-4418-9EF7-586B74F3FBA6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2" name="Прямоугольник 11">
            <a:hlinkClick r:id="rId8" action="ppaction://hlinksldjump"/>
            <a:extLst>
              <a:ext uri="{FF2B5EF4-FFF2-40B4-BE49-F238E27FC236}">
                <a16:creationId xmlns:a16="http://schemas.microsoft.com/office/drawing/2014/main" id="{33558A22-DE1D-491F-8F01-8AF4507D73FD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3" name="Прямоугольник 12">
            <a:hlinkClick r:id="rId9" action="ppaction://hlinksldjump"/>
            <a:extLst>
              <a:ext uri="{FF2B5EF4-FFF2-40B4-BE49-F238E27FC236}">
                <a16:creationId xmlns:a16="http://schemas.microsoft.com/office/drawing/2014/main" id="{74FC5214-72D0-4BAD-9886-AC0B0310AB83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6" name="Прямоугольник 15">
            <a:hlinkClick r:id="rId10" action="ppaction://hlinksldjump"/>
            <a:extLst>
              <a:ext uri="{FF2B5EF4-FFF2-40B4-BE49-F238E27FC236}">
                <a16:creationId xmlns:a16="http://schemas.microsoft.com/office/drawing/2014/main" id="{9DC351CC-B062-40AF-86BB-5CEF0C1B7595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7" name="Прямоугольник 16">
            <a:hlinkClick r:id="rId11" action="ppaction://hlinksldjump"/>
            <a:extLst>
              <a:ext uri="{FF2B5EF4-FFF2-40B4-BE49-F238E27FC236}">
                <a16:creationId xmlns:a16="http://schemas.microsoft.com/office/drawing/2014/main" id="{A91A85DA-505B-43B9-AC47-00E673240B29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F4F5699-E0B7-4F1E-A859-7BC1E6DE415B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140256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F710D3-75A9-47D0-A7EB-3A71EAD388D2}"/>
              </a:ext>
            </a:extLst>
          </p:cNvPr>
          <p:cNvSpPr txBox="1"/>
          <p:nvPr/>
        </p:nvSpPr>
        <p:spPr>
          <a:xfrm>
            <a:off x="2744962" y="1718806"/>
            <a:ext cx="821201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Тема урока: 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Удельная теплота плавления. Решение задач на расчет удельной теплоты плавления</a:t>
            </a:r>
            <a:endParaRPr lang="ru-RU" sz="3600" dirty="0"/>
          </a:p>
        </p:txBody>
      </p:sp>
      <p:sp>
        <p:nvSpPr>
          <p:cNvPr id="5" name="Прямоугольник 4">
            <a:hlinkClick r:id="rId3" action="ppaction://hlinksldjump"/>
            <a:extLst>
              <a:ext uri="{FF2B5EF4-FFF2-40B4-BE49-F238E27FC236}">
                <a16:creationId xmlns:a16="http://schemas.microsoft.com/office/drawing/2014/main" id="{E502ECB3-7C38-4A28-B444-D82E7402F9CF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EC5ECDB4-ED1E-4B2D-8C51-FBEE40A718D8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3592D114-1283-4FDD-B378-1921C6CFB31F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997534CB-E21A-4197-9B04-B7CB81634C6F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86B2EF7B-13D1-4C1D-A681-162346A0C352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D7B3935E-513A-496E-A306-B7CC033FF600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CD617AB0-FF61-4596-9A9F-A83F0AE6CFF9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5D349D82-B842-406E-BD5F-B648AF3369C4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988C54A1-C981-4249-BE40-127838A64C16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79ECAA4-5EAD-4B02-B0DE-C48ABAD2EA87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039821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F710D3-75A9-47D0-A7EB-3A71EAD388D2}"/>
              </a:ext>
            </a:extLst>
          </p:cNvPr>
          <p:cNvSpPr txBox="1"/>
          <p:nvPr/>
        </p:nvSpPr>
        <p:spPr>
          <a:xfrm>
            <a:off x="2744962" y="1718806"/>
            <a:ext cx="82120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Домашнее задание:</a:t>
            </a:r>
            <a:endParaRPr lang="ru-RU" sz="3600" dirty="0"/>
          </a:p>
        </p:txBody>
      </p:sp>
      <p:sp>
        <p:nvSpPr>
          <p:cNvPr id="5" name="Прямоугольник 4">
            <a:hlinkClick r:id="rId3" action="ppaction://hlinksldjump"/>
            <a:extLst>
              <a:ext uri="{FF2B5EF4-FFF2-40B4-BE49-F238E27FC236}">
                <a16:creationId xmlns:a16="http://schemas.microsoft.com/office/drawing/2014/main" id="{801786A7-BED6-4A9F-8A3C-07F00EDAF36D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32409A8F-30D8-430D-8A33-A3CFDF83DEBE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53570370-1BD0-4E15-BC21-7B55662A1554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6EC66682-F98F-4F1F-A11B-EDC820A32E55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379BE21D-CB72-42DC-828D-57E201F5D63D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FDD1BD68-DA66-48F0-8096-FE3CC281AD58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DE07A5A2-9B3C-4D6A-AB61-EAC3C1758654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0EF38706-66E1-41BC-8F8B-A7ED12516CA0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824D96AD-A15A-4A9F-ADE3-D43E84305F64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2CBE4C7-EB9D-4652-9430-A7BF076E8BD4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764760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Директор\Pictures\МОИ РИСУНКИ ПОФИЗИКЕ\Графики\Клетка лист.png">
            <a:extLst>
              <a:ext uri="{FF2B5EF4-FFF2-40B4-BE49-F238E27FC236}">
                <a16:creationId xmlns:a16="http://schemas.microsoft.com/office/drawing/2014/main" id="{C7A347FD-AB8C-4FE7-82C7-EC9D406F5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" t="31325" b="330"/>
          <a:stretch>
            <a:fillRect/>
          </a:stretch>
        </p:blipFill>
        <p:spPr bwMode="auto">
          <a:xfrm>
            <a:off x="3140588" y="2107995"/>
            <a:ext cx="69119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5">
            <a:extLst>
              <a:ext uri="{FF2B5EF4-FFF2-40B4-BE49-F238E27FC236}">
                <a16:creationId xmlns:a16="http://schemas.microsoft.com/office/drawing/2014/main" id="{88E1D60D-0FB3-4040-8225-BA0896EC845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170750" y="3822495"/>
            <a:ext cx="6881813" cy="79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C3F2DE22-6263-4D18-811A-3BBA0457BAFF}"/>
              </a:ext>
            </a:extLst>
          </p:cNvPr>
          <p:cNvCxnSpPr/>
          <p:nvPr/>
        </p:nvCxnSpPr>
        <p:spPr>
          <a:xfrm rot="5400000" flipH="1" flipV="1">
            <a:off x="1418944" y="3794714"/>
            <a:ext cx="3502025" cy="158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8017E24B-AE1D-4DD1-9488-55DB62252281}"/>
              </a:ext>
            </a:extLst>
          </p:cNvPr>
          <p:cNvCxnSpPr/>
          <p:nvPr/>
        </p:nvCxnSpPr>
        <p:spPr>
          <a:xfrm rot="5400000" flipH="1" flipV="1">
            <a:off x="3185038" y="3785983"/>
            <a:ext cx="798512" cy="88741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5FA2F367-10C6-4ABD-9364-3A2C44BA7FC7}"/>
              </a:ext>
            </a:extLst>
          </p:cNvPr>
          <p:cNvCxnSpPr/>
          <p:nvPr/>
        </p:nvCxnSpPr>
        <p:spPr>
          <a:xfrm>
            <a:off x="4028000" y="3830433"/>
            <a:ext cx="1271588" cy="635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03132E25-F21F-4F2B-BD9E-3BB68D7AE6AC}"/>
              </a:ext>
            </a:extLst>
          </p:cNvPr>
          <p:cNvCxnSpPr/>
          <p:nvPr/>
        </p:nvCxnSpPr>
        <p:spPr>
          <a:xfrm flipV="1">
            <a:off x="5299588" y="2973183"/>
            <a:ext cx="1152525" cy="863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3AFB59C0-1B1A-4DBA-B7F1-625536D84C54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6452113" y="2973183"/>
            <a:ext cx="1081087" cy="863600"/>
          </a:xfrm>
          <a:prstGeom prst="line">
            <a:avLst/>
          </a:prstGeom>
          <a:noFill/>
          <a:ln w="57150" algn="ctr">
            <a:solidFill>
              <a:srgbClr val="00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CBD1C782-2DF6-4A66-ABFD-5D643ACA669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41138" y="3830433"/>
            <a:ext cx="1358900" cy="6350"/>
          </a:xfrm>
          <a:prstGeom prst="line">
            <a:avLst/>
          </a:prstGeom>
          <a:noFill/>
          <a:ln w="57150" algn="ctr">
            <a:solidFill>
              <a:srgbClr val="00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3DFC0CD7-2FFD-4458-835C-C52903801F17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8936551" y="3800270"/>
            <a:ext cx="792162" cy="865187"/>
          </a:xfrm>
          <a:prstGeom prst="line">
            <a:avLst/>
          </a:prstGeom>
          <a:noFill/>
          <a:ln w="57150" algn="ctr">
            <a:solidFill>
              <a:srgbClr val="00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Прямоугольник 24">
            <a:extLst>
              <a:ext uri="{FF2B5EF4-FFF2-40B4-BE49-F238E27FC236}">
                <a16:creationId xmlns:a16="http://schemas.microsoft.com/office/drawing/2014/main" id="{C5265D9F-16A7-4181-BF45-9F183E4BB2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6375" y="1973058"/>
            <a:ext cx="612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t</a:t>
            </a:r>
            <a:r>
              <a:rPr lang="en-US" altLang="ru-RU" b="1">
                <a:cs typeface="Tahoma" panose="020B0604030504040204" pitchFamily="34" charset="0"/>
              </a:rPr>
              <a:t>°</a:t>
            </a:r>
            <a:r>
              <a:rPr lang="ru-RU" altLang="ru-RU" b="1">
                <a:cs typeface="Tahoma" panose="020B0604030504040204" pitchFamily="34" charset="0"/>
              </a:rPr>
              <a:t>,</a:t>
            </a:r>
            <a:r>
              <a:rPr lang="en-US" altLang="ru-RU" b="1"/>
              <a:t>C</a:t>
            </a:r>
            <a:endParaRPr lang="ru-RU" altLang="ru-RU" b="1"/>
          </a:p>
        </p:txBody>
      </p:sp>
      <p:sp>
        <p:nvSpPr>
          <p:cNvPr id="16" name="Прямоугольник 25">
            <a:extLst>
              <a:ext uri="{FF2B5EF4-FFF2-40B4-BE49-F238E27FC236}">
                <a16:creationId xmlns:a16="http://schemas.microsoft.com/office/drawing/2014/main" id="{CCBE207E-27E2-4F6E-906E-AB93C103D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0400" y="3836783"/>
            <a:ext cx="7270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t</a:t>
            </a:r>
            <a:r>
              <a:rPr lang="ru-RU" altLang="ru-RU" b="1"/>
              <a:t>,</a:t>
            </a:r>
            <a:r>
              <a:rPr lang="ru-RU" altLang="ru-RU">
                <a:cs typeface="Tahoma" panose="020B0604030504040204" pitchFamily="34" charset="0"/>
              </a:rPr>
              <a:t>мин</a:t>
            </a:r>
            <a:endParaRPr lang="ru-RU" altLang="ru-RU"/>
          </a:p>
        </p:txBody>
      </p:sp>
      <p:sp>
        <p:nvSpPr>
          <p:cNvPr id="17" name="Прямоугольник 26">
            <a:extLst>
              <a:ext uri="{FF2B5EF4-FFF2-40B4-BE49-F238E27FC236}">
                <a16:creationId xmlns:a16="http://schemas.microsoft.com/office/drawing/2014/main" id="{2F12227C-6293-4537-969C-6F3421901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6575" y="3187495"/>
            <a:ext cx="38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/>
              <a:t>20</a:t>
            </a:r>
          </a:p>
        </p:txBody>
      </p:sp>
      <p:sp>
        <p:nvSpPr>
          <p:cNvPr id="18" name="Прямоугольник 27">
            <a:extLst>
              <a:ext uri="{FF2B5EF4-FFF2-40B4-BE49-F238E27FC236}">
                <a16:creationId xmlns:a16="http://schemas.microsoft.com/office/drawing/2014/main" id="{CCFD1C99-D7B9-4249-8CA7-3692D0E9EB90}"/>
              </a:ext>
            </a:extLst>
          </p:cNvPr>
          <p:cNvSpPr>
            <a:spLocks noChangeArrowheads="1"/>
          </p:cNvSpPr>
          <p:nvPr/>
        </p:nvSpPr>
        <p:spPr bwMode="auto">
          <a:xfrm rot="237899">
            <a:off x="2786575" y="2808083"/>
            <a:ext cx="38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/>
              <a:t>40</a:t>
            </a:r>
          </a:p>
        </p:txBody>
      </p:sp>
      <p:sp>
        <p:nvSpPr>
          <p:cNvPr id="19" name="Прямоугольник 28">
            <a:extLst>
              <a:ext uri="{FF2B5EF4-FFF2-40B4-BE49-F238E27FC236}">
                <a16:creationId xmlns:a16="http://schemas.microsoft.com/office/drawing/2014/main" id="{98213FF2-0DDE-4027-B5D4-6B1DFA733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6575" y="2379458"/>
            <a:ext cx="38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/>
              <a:t>60</a:t>
            </a:r>
          </a:p>
        </p:txBody>
      </p:sp>
      <p:sp>
        <p:nvSpPr>
          <p:cNvPr id="20" name="Прямоугольник 31">
            <a:extLst>
              <a:ext uri="{FF2B5EF4-FFF2-40B4-BE49-F238E27FC236}">
                <a16:creationId xmlns:a16="http://schemas.microsoft.com/office/drawing/2014/main" id="{D5C96700-E86E-4D50-A44B-09BBF9A001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0688" y="4044745"/>
            <a:ext cx="454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Calibri" panose="020F0502020204030204" pitchFamily="34" charset="0"/>
              </a:rPr>
              <a:t>-</a:t>
            </a:r>
            <a:r>
              <a:rPr lang="ru-RU" altLang="ru-RU" sz="1400" b="1"/>
              <a:t>20</a:t>
            </a:r>
          </a:p>
        </p:txBody>
      </p:sp>
      <p:sp>
        <p:nvSpPr>
          <p:cNvPr id="21" name="Прямоугольник 32">
            <a:extLst>
              <a:ext uri="{FF2B5EF4-FFF2-40B4-BE49-F238E27FC236}">
                <a16:creationId xmlns:a16="http://schemas.microsoft.com/office/drawing/2014/main" id="{2330F1F1-F5D2-4208-A9AF-A90EE8659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0688" y="4473370"/>
            <a:ext cx="460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-</a:t>
            </a:r>
            <a:r>
              <a:rPr lang="ru-RU" altLang="ru-RU" sz="1400" b="1"/>
              <a:t>40</a:t>
            </a:r>
          </a:p>
        </p:txBody>
      </p:sp>
      <p:sp>
        <p:nvSpPr>
          <p:cNvPr id="22" name="Прямоугольник 33">
            <a:extLst>
              <a:ext uri="{FF2B5EF4-FFF2-40B4-BE49-F238E27FC236}">
                <a16:creationId xmlns:a16="http://schemas.microsoft.com/office/drawing/2014/main" id="{FBC04B3C-5AFE-4A69-8D01-E7F9028CB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0688" y="4889295"/>
            <a:ext cx="442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/>
              <a:t>-60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674762A4-950B-4CF4-9E31-118C7AC3A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3563" y="401433"/>
            <a:ext cx="8501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b="1">
                <a:solidFill>
                  <a:srgbClr val="C00000"/>
                </a:solidFill>
              </a:rPr>
              <a:t>График зависимости температуры кристаллического тела </a:t>
            </a:r>
            <a:r>
              <a:rPr lang="ru-RU" altLang="ru-RU" b="1">
                <a:solidFill>
                  <a:srgbClr val="003366"/>
                </a:solidFill>
              </a:rPr>
              <a:t>(льда) </a:t>
            </a:r>
            <a:r>
              <a:rPr lang="ru-RU" altLang="ru-RU" b="1">
                <a:solidFill>
                  <a:srgbClr val="C00000"/>
                </a:solidFill>
              </a:rPr>
              <a:t>от времени его нагревания.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7FB7E012-3D15-43CF-8BA6-9071A8D12E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6438" y="1187245"/>
            <a:ext cx="3968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262673"/>
                </a:solidFill>
              </a:rPr>
              <a:t>Начальная температура льда – 40</a:t>
            </a:r>
            <a:r>
              <a:rPr lang="ru-RU" altLang="ru-RU" sz="1600" b="1">
                <a:solidFill>
                  <a:srgbClr val="262673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ru-RU" altLang="ru-RU" sz="1600" b="1">
                <a:solidFill>
                  <a:srgbClr val="262673"/>
                </a:solidFill>
              </a:rPr>
              <a:t>С.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172C478E-040E-475B-9FFA-E2C2F62627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6125" y="4413045"/>
            <a:ext cx="322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rgbClr val="C00000"/>
              </a:solidFill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E837BAFC-266B-482F-806E-6EB714ECA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0750" y="4484483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А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20CDB23-9B2A-42D1-B205-809C24D75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9213" y="3473245"/>
            <a:ext cx="323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F</a:t>
            </a:r>
            <a:endParaRPr lang="ru-RU" altLang="ru-RU" b="1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E3FBA13-4A3E-4169-AFCE-F10BFD872C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8263" y="3460545"/>
            <a:ext cx="3508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E</a:t>
            </a:r>
            <a:endParaRPr lang="ru-RU" altLang="ru-RU" b="1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A664BCE7-0E52-4172-9C59-62AEE9AD9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213" y="2606470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D</a:t>
            </a:r>
            <a:endParaRPr lang="ru-RU" altLang="ru-RU" b="1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C37DB02-5D32-4533-B5D1-D43DB38E81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3363" y="3476420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C</a:t>
            </a:r>
            <a:endParaRPr lang="ru-RU" altLang="ru-RU" b="1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C10B2B57-FC99-4235-B378-4BFAF93228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3688" y="3473245"/>
            <a:ext cx="3508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B</a:t>
            </a:r>
            <a:endParaRPr lang="ru-RU" altLang="ru-RU" b="1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14AB8E5-E09C-45D0-A218-B7D43864FA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3425" y="4484483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K</a:t>
            </a:r>
            <a:endParaRPr lang="ru-RU" altLang="ru-RU" b="1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7FA3F34C-1BBA-4B37-AE97-6CD3C1D28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3625" y="1544433"/>
            <a:ext cx="2149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/>
              <a:t>А</a:t>
            </a:r>
            <a:r>
              <a:rPr lang="en-US" altLang="ru-RU" sz="1400" b="1"/>
              <a:t>B</a:t>
            </a:r>
            <a:r>
              <a:rPr lang="ru-RU" altLang="ru-RU" sz="1400" b="1"/>
              <a:t> – нагревание льда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51E90340-E6C1-4B42-8A92-E4F7A78CA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3463" y="1830183"/>
            <a:ext cx="20272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/>
              <a:t>ВС– плавление льда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343C17C7-A27A-4D8D-987F-1966154BE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5375" y="1544433"/>
            <a:ext cx="21542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400" b="1"/>
              <a:t>CD - </a:t>
            </a:r>
            <a:r>
              <a:rPr lang="ru-RU" altLang="ru-RU" sz="1400" b="1"/>
              <a:t>нагревание воды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9EFDD630-EE7E-4D2C-BE4E-AAB03D26C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5375" y="1830183"/>
            <a:ext cx="2241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400" b="1"/>
              <a:t>DE – </a:t>
            </a:r>
            <a:r>
              <a:rPr lang="ru-RU" altLang="ru-RU" sz="1400" b="1"/>
              <a:t>охлаждение воды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BA451235-9B95-42E1-8EE5-EDE9ACEF4F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4250" y="1544433"/>
            <a:ext cx="2389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400" b="1"/>
              <a:t>EF – </a:t>
            </a:r>
            <a:r>
              <a:rPr lang="ru-RU" altLang="ru-RU" sz="1400" b="1"/>
              <a:t>отвердевание воды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1347535E-4E6C-4532-80A7-C901D8613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4250" y="1830183"/>
            <a:ext cx="2185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400" b="1"/>
              <a:t>FK – </a:t>
            </a:r>
            <a:r>
              <a:rPr lang="ru-RU" altLang="ru-RU" sz="1400" b="1"/>
              <a:t>охлаждение льда</a:t>
            </a:r>
          </a:p>
        </p:txBody>
      </p:sp>
      <p:sp>
        <p:nvSpPr>
          <p:cNvPr id="39" name="Прямоугольник 24">
            <a:extLst>
              <a:ext uri="{FF2B5EF4-FFF2-40B4-BE49-F238E27FC236}">
                <a16:creationId xmlns:a16="http://schemas.microsoft.com/office/drawing/2014/main" id="{08940E0F-45A1-4335-B04F-A66CEA966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9725" y="3620883"/>
            <a:ext cx="322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rgbClr val="C00000"/>
              </a:solidFill>
            </a:endParaRPr>
          </a:p>
        </p:txBody>
      </p:sp>
      <p:sp>
        <p:nvSpPr>
          <p:cNvPr id="40" name="Прямоугольник 24">
            <a:extLst>
              <a:ext uri="{FF2B5EF4-FFF2-40B4-BE49-F238E27FC236}">
                <a16:creationId xmlns:a16="http://schemas.microsoft.com/office/drawing/2014/main" id="{E97A4AFE-E021-4484-BE41-C2B5147E2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6713" y="3620883"/>
            <a:ext cx="322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rgbClr val="C00000"/>
              </a:solidFill>
            </a:endParaRPr>
          </a:p>
        </p:txBody>
      </p:sp>
      <p:sp>
        <p:nvSpPr>
          <p:cNvPr id="41" name="Прямоугольник 24">
            <a:extLst>
              <a:ext uri="{FF2B5EF4-FFF2-40B4-BE49-F238E27FC236}">
                <a16:creationId xmlns:a16="http://schemas.microsoft.com/office/drawing/2014/main" id="{95989853-ADAD-45AE-9733-611186288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4313" y="2757283"/>
            <a:ext cx="322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rgbClr val="C00000"/>
              </a:solidFill>
            </a:endParaRPr>
          </a:p>
        </p:txBody>
      </p:sp>
      <p:sp>
        <p:nvSpPr>
          <p:cNvPr id="42" name="Прямоугольник 24">
            <a:extLst>
              <a:ext uri="{FF2B5EF4-FFF2-40B4-BE49-F238E27FC236}">
                <a16:creationId xmlns:a16="http://schemas.microsoft.com/office/drawing/2014/main" id="{BDA5EDDF-778D-4E25-87E4-4C32F1700A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8738" y="3614533"/>
            <a:ext cx="322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rgbClr val="C00000"/>
              </a:solidFill>
            </a:endParaRPr>
          </a:p>
        </p:txBody>
      </p:sp>
      <p:sp>
        <p:nvSpPr>
          <p:cNvPr id="43" name="Прямоугольник 24">
            <a:extLst>
              <a:ext uri="{FF2B5EF4-FFF2-40B4-BE49-F238E27FC236}">
                <a16:creationId xmlns:a16="http://schemas.microsoft.com/office/drawing/2014/main" id="{B0C96983-F9F2-4F3E-B2D8-2151F2759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2238" y="3620883"/>
            <a:ext cx="322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rgbClr val="C00000"/>
              </a:solidFill>
            </a:endParaRPr>
          </a:p>
        </p:txBody>
      </p:sp>
      <p:sp>
        <p:nvSpPr>
          <p:cNvPr id="44" name="Прямоугольник 24">
            <a:extLst>
              <a:ext uri="{FF2B5EF4-FFF2-40B4-BE49-F238E27FC236}">
                <a16:creationId xmlns:a16="http://schemas.microsoft.com/office/drawing/2014/main" id="{B023377B-FACE-4EB0-B046-02D6728BE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5838" y="4413045"/>
            <a:ext cx="322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rgbClr val="C00000"/>
              </a:solidFill>
            </a:endParaRPr>
          </a:p>
        </p:txBody>
      </p:sp>
      <p:sp>
        <p:nvSpPr>
          <p:cNvPr id="45" name="Выноска 1 41">
            <a:extLst>
              <a:ext uri="{FF2B5EF4-FFF2-40B4-BE49-F238E27FC236}">
                <a16:creationId xmlns:a16="http://schemas.microsoft.com/office/drawing/2014/main" id="{E968C5E9-4EE6-459B-A345-3DD351CC3619}"/>
              </a:ext>
            </a:extLst>
          </p:cNvPr>
          <p:cNvSpPr/>
          <p:nvPr/>
        </p:nvSpPr>
        <p:spPr>
          <a:xfrm>
            <a:off x="5313875" y="5330620"/>
            <a:ext cx="5857875" cy="500063"/>
          </a:xfrm>
          <a:prstGeom prst="borderCallout1">
            <a:avLst>
              <a:gd name="adj1" fmla="val -3084"/>
              <a:gd name="adj2" fmla="val 30112"/>
              <a:gd name="adj3" fmla="val -301741"/>
              <a:gd name="adj4" fmla="val -5999"/>
            </a:avLst>
          </a:prstGeom>
          <a:solidFill>
            <a:schemeClr val="bg1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Пока лед плавится, температура его не меняется.</a:t>
            </a:r>
          </a:p>
        </p:txBody>
      </p:sp>
      <p:pic>
        <p:nvPicPr>
          <p:cNvPr id="46" name="Picture 2" descr="C:\Users\Директор\Desktop\Аннимации\Стрелки и значки\righ-gre.gif">
            <a:extLst>
              <a:ext uri="{FF2B5EF4-FFF2-40B4-BE49-F238E27FC236}">
                <a16:creationId xmlns:a16="http://schemas.microsoft.com/office/drawing/2014/main" id="{DF070F58-89E2-4DB5-957D-A6C56F819FD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3492219" y="4366214"/>
            <a:ext cx="4286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Прямоугольник 14">
            <a:extLst>
              <a:ext uri="{FF2B5EF4-FFF2-40B4-BE49-F238E27FC236}">
                <a16:creationId xmlns:a16="http://schemas.microsoft.com/office/drawing/2014/main" id="{AB8554C3-FD94-4A6B-B94D-EC0A355DF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7013" y="4116183"/>
            <a:ext cx="4238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>
                <a:solidFill>
                  <a:srgbClr val="008000"/>
                </a:solidFill>
              </a:rPr>
              <a:t>Q</a:t>
            </a:r>
            <a:endParaRPr lang="ru-RU" altLang="ru-RU" sz="2400">
              <a:solidFill>
                <a:srgbClr val="008000"/>
              </a:solidFill>
            </a:endParaRPr>
          </a:p>
        </p:txBody>
      </p:sp>
      <p:pic>
        <p:nvPicPr>
          <p:cNvPr id="48" name="Picture 3" descr="C:\Users\Директор\Desktop\Аннимации\Стрелки и значки\righ-red.gif">
            <a:extLst>
              <a:ext uri="{FF2B5EF4-FFF2-40B4-BE49-F238E27FC236}">
                <a16:creationId xmlns:a16="http://schemas.microsoft.com/office/drawing/2014/main" id="{BBD57706-9ADD-4E75-A5E1-B14A54A9E79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4285176" y="3959020"/>
            <a:ext cx="4000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Прямоугольник 14">
            <a:extLst>
              <a:ext uri="{FF2B5EF4-FFF2-40B4-BE49-F238E27FC236}">
                <a16:creationId xmlns:a16="http://schemas.microsoft.com/office/drawing/2014/main" id="{4373E8DB-5BBB-4D19-8540-292E788D6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8063" y="3830433"/>
            <a:ext cx="4238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>
                <a:solidFill>
                  <a:srgbClr val="C00000"/>
                </a:solidFill>
              </a:rPr>
              <a:t>Q</a:t>
            </a:r>
            <a:endParaRPr lang="ru-RU" altLang="ru-RU" sz="2400">
              <a:solidFill>
                <a:srgbClr val="C00000"/>
              </a:solidFill>
            </a:endParaRPr>
          </a:p>
        </p:txBody>
      </p:sp>
      <p:pic>
        <p:nvPicPr>
          <p:cNvPr id="50" name="Picture 27" descr="C:\Users\Директор\Pictures\1 мая\AB.png">
            <a:extLst>
              <a:ext uri="{FF2B5EF4-FFF2-40B4-BE49-F238E27FC236}">
                <a16:creationId xmlns:a16="http://schemas.microsoft.com/office/drawing/2014/main" id="{EF887BF2-70E2-4FFA-88B5-0EF2FE04C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6938" y="-915820"/>
            <a:ext cx="15716251" cy="907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Прямоугольник 50">
            <a:hlinkClick r:id="rId7" action="ppaction://hlinksldjump"/>
            <a:extLst>
              <a:ext uri="{FF2B5EF4-FFF2-40B4-BE49-F238E27FC236}">
                <a16:creationId xmlns:a16="http://schemas.microsoft.com/office/drawing/2014/main" id="{1D7D2BB7-BEAF-4AFF-A6C3-36FEEE4E887C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52" name="Прямоугольник 51">
            <a:hlinkClick r:id="rId8" action="ppaction://hlinksldjump"/>
            <a:extLst>
              <a:ext uri="{FF2B5EF4-FFF2-40B4-BE49-F238E27FC236}">
                <a16:creationId xmlns:a16="http://schemas.microsoft.com/office/drawing/2014/main" id="{132660C3-F889-4C64-8C8F-168F6F2E6471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53" name="Прямоугольник 52">
            <a:hlinkClick r:id="rId9" action="ppaction://hlinksldjump"/>
            <a:extLst>
              <a:ext uri="{FF2B5EF4-FFF2-40B4-BE49-F238E27FC236}">
                <a16:creationId xmlns:a16="http://schemas.microsoft.com/office/drawing/2014/main" id="{3C7A3086-C7EC-424C-92EC-D20858505B9A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54" name="Прямоугольник 53">
            <a:hlinkClick r:id="rId10" action="ppaction://hlinksldjump"/>
            <a:extLst>
              <a:ext uri="{FF2B5EF4-FFF2-40B4-BE49-F238E27FC236}">
                <a16:creationId xmlns:a16="http://schemas.microsoft.com/office/drawing/2014/main" id="{91CD2095-A151-434D-A305-154A2E9D640D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55" name="Прямоугольник 54">
            <a:hlinkClick r:id="rId11" action="ppaction://hlinksldjump"/>
            <a:extLst>
              <a:ext uri="{FF2B5EF4-FFF2-40B4-BE49-F238E27FC236}">
                <a16:creationId xmlns:a16="http://schemas.microsoft.com/office/drawing/2014/main" id="{A811A4E8-4116-4E7D-9414-34381A138E23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56" name="Прямоугольник 55">
            <a:hlinkClick r:id="rId12" action="ppaction://hlinksldjump"/>
            <a:extLst>
              <a:ext uri="{FF2B5EF4-FFF2-40B4-BE49-F238E27FC236}">
                <a16:creationId xmlns:a16="http://schemas.microsoft.com/office/drawing/2014/main" id="{A56E2712-2259-4310-BE96-6FDDAACB2833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57" name="Прямоугольник 56">
            <a:hlinkClick r:id="rId13" action="ppaction://hlinksldjump"/>
            <a:extLst>
              <a:ext uri="{FF2B5EF4-FFF2-40B4-BE49-F238E27FC236}">
                <a16:creationId xmlns:a16="http://schemas.microsoft.com/office/drawing/2014/main" id="{9E1BBC9C-1CC2-474E-9C62-FD6B3CF2DED7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58" name="Прямоугольник 57">
            <a:hlinkClick r:id="rId14" action="ppaction://hlinksldjump"/>
            <a:extLst>
              <a:ext uri="{FF2B5EF4-FFF2-40B4-BE49-F238E27FC236}">
                <a16:creationId xmlns:a16="http://schemas.microsoft.com/office/drawing/2014/main" id="{17B4B873-68E3-4EA7-A61A-8C09081E1B37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59" name="Прямоугольник 58">
            <a:hlinkClick r:id="rId15" action="ppaction://hlinksldjump"/>
            <a:extLst>
              <a:ext uri="{FF2B5EF4-FFF2-40B4-BE49-F238E27FC236}">
                <a16:creationId xmlns:a16="http://schemas.microsoft.com/office/drawing/2014/main" id="{A29E7D14-B4CE-42A1-BE57-DAA5A689A5B9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FC06F583-6C7C-485D-8110-7A7063314305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94595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000"/>
                            </p:stCondLst>
                            <p:childTnLst>
                              <p:par>
                                <p:cTn id="1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0"/>
                            </p:stCondLst>
                            <p:childTnLst>
                              <p:par>
                                <p:cTn id="1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500"/>
                            </p:stCondLst>
                            <p:childTnLst>
                              <p:par>
                                <p:cTn id="1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6000"/>
                            </p:stCondLst>
                            <p:childTnLst>
                              <p:par>
                                <p:cTn id="1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 animBg="1"/>
      <p:bldP spid="47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id="{4E484CAA-F470-4FE0-A054-14A2498BD784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5" name="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id="{47D59CCB-1290-4246-B160-50F9C8EC5D01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6" name="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id="{E5AC7964-18DF-47DD-B3CC-EF60E4780FBA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BC0FCE26-7E14-4E1A-AD22-EEE2125AC7A1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8" name="Прямоугольник 7">
            <a:hlinkClick r:id="rId7" action="ppaction://hlinksldjump"/>
            <a:extLst>
              <a:ext uri="{FF2B5EF4-FFF2-40B4-BE49-F238E27FC236}">
                <a16:creationId xmlns:a16="http://schemas.microsoft.com/office/drawing/2014/main" id="{70F63073-2156-447A-B432-732FADBA1C22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9" name="Прямоугольник 8">
            <a:hlinkClick r:id="rId8" action="ppaction://hlinksldjump"/>
            <a:extLst>
              <a:ext uri="{FF2B5EF4-FFF2-40B4-BE49-F238E27FC236}">
                <a16:creationId xmlns:a16="http://schemas.microsoft.com/office/drawing/2014/main" id="{5D7E0A25-EA88-4CFE-9733-F6F4CE41702C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0" name="Прямоугольник 9">
            <a:hlinkClick r:id="rId9" action="ppaction://hlinksldjump"/>
            <a:extLst>
              <a:ext uri="{FF2B5EF4-FFF2-40B4-BE49-F238E27FC236}">
                <a16:creationId xmlns:a16="http://schemas.microsoft.com/office/drawing/2014/main" id="{8F96A33F-9A21-4FC6-968D-6824F3749F17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1" name="Прямоугольник 10">
            <a:hlinkClick r:id="rId10" action="ppaction://hlinksldjump"/>
            <a:extLst>
              <a:ext uri="{FF2B5EF4-FFF2-40B4-BE49-F238E27FC236}">
                <a16:creationId xmlns:a16="http://schemas.microsoft.com/office/drawing/2014/main" id="{67F59ED9-42D1-4587-9EE7-7BD32E66F022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2" name="Прямоугольник 11">
            <a:hlinkClick r:id="rId11" action="ppaction://hlinksldjump"/>
            <a:extLst>
              <a:ext uri="{FF2B5EF4-FFF2-40B4-BE49-F238E27FC236}">
                <a16:creationId xmlns:a16="http://schemas.microsoft.com/office/drawing/2014/main" id="{E4F7B18C-3F51-4239-98A1-005B505ADC27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BD6BAC-530D-4C37-B879-64F236A7E45F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  <p:pic>
        <p:nvPicPr>
          <p:cNvPr id="16" name="Рисунок 15">
            <a:hlinkClick r:id="rId12"/>
            <a:extLst>
              <a:ext uri="{FF2B5EF4-FFF2-40B4-BE49-F238E27FC236}">
                <a16:creationId xmlns:a16="http://schemas.microsoft.com/office/drawing/2014/main" id="{252E6002-C389-446B-BB77-C38EFF7710C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33811" y="1833927"/>
            <a:ext cx="6934200" cy="33242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F9F2960-1EC0-49F3-8B6C-05894E62A134}"/>
              </a:ext>
            </a:extLst>
          </p:cNvPr>
          <p:cNvSpPr txBox="1"/>
          <p:nvPr/>
        </p:nvSpPr>
        <p:spPr>
          <a:xfrm>
            <a:off x="3452808" y="1220914"/>
            <a:ext cx="7026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воспроизведения видео нажми на изображение </a:t>
            </a:r>
          </a:p>
        </p:txBody>
      </p:sp>
    </p:spTree>
    <p:extLst>
      <p:ext uri="{BB962C8B-B14F-4D97-AF65-F5344CB8AC3E}">
        <p14:creationId xmlns:p14="http://schemas.microsoft.com/office/powerpoint/2010/main" val="2864605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7" descr="Молекулы воды">
            <a:extLst>
              <a:ext uri="{FF2B5EF4-FFF2-40B4-BE49-F238E27FC236}">
                <a16:creationId xmlns:a16="http://schemas.microsoft.com/office/drawing/2014/main" id="{29F7DAEF-890A-4CFA-BC87-98C11FD0B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424" y="4401134"/>
            <a:ext cx="1458913" cy="14890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Молекулы льда">
            <a:extLst>
              <a:ext uri="{FF2B5EF4-FFF2-40B4-BE49-F238E27FC236}">
                <a16:creationId xmlns:a16="http://schemas.microsoft.com/office/drawing/2014/main" id="{5D2402B2-167A-4A38-81D4-5D46F410D9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987" y="4372559"/>
            <a:ext cx="1584325" cy="15414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Директор\Pictures\МОИ РИСУНКИ ПОФИЗИКЕ\Графики\Клетка лист.png">
            <a:extLst>
              <a:ext uri="{FF2B5EF4-FFF2-40B4-BE49-F238E27FC236}">
                <a16:creationId xmlns:a16="http://schemas.microsoft.com/office/drawing/2014/main" id="{4FCF89F6-5C29-4192-9AA4-CCABD88C6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" t="31325" b="330"/>
          <a:stretch>
            <a:fillRect/>
          </a:stretch>
        </p:blipFill>
        <p:spPr bwMode="auto">
          <a:xfrm>
            <a:off x="5309199" y="961021"/>
            <a:ext cx="41021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16BACE6B-EC39-44E7-8B35-7ED63BF2BEAE}"/>
              </a:ext>
            </a:extLst>
          </p:cNvPr>
          <p:cNvCxnSpPr/>
          <p:nvPr/>
        </p:nvCxnSpPr>
        <p:spPr>
          <a:xfrm rot="5400000" flipH="1" flipV="1">
            <a:off x="3587555" y="2647740"/>
            <a:ext cx="3502025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55">
            <a:extLst>
              <a:ext uri="{FF2B5EF4-FFF2-40B4-BE49-F238E27FC236}">
                <a16:creationId xmlns:a16="http://schemas.microsoft.com/office/drawing/2014/main" id="{061658E7-6337-4CBC-A24C-B354C7F065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5362" y="4113796"/>
            <a:ext cx="4392612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1" name="Picture 51" descr="Штатив">
            <a:extLst>
              <a:ext uri="{FF2B5EF4-FFF2-40B4-BE49-F238E27FC236}">
                <a16:creationId xmlns:a16="http://schemas.microsoft.com/office/drawing/2014/main" id="{E96C8064-4833-45C9-A1CA-2BE013032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96"/>
          <a:stretch>
            <a:fillRect/>
          </a:stretch>
        </p:blipFill>
        <p:spPr bwMode="auto">
          <a:xfrm>
            <a:off x="2023074" y="1461084"/>
            <a:ext cx="2643188" cy="478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Директор\Pictures\МОИ РИСУНКИ ПОФИЗИКЕ\Физприборы\dfgh.png">
            <a:extLst>
              <a:ext uri="{FF2B5EF4-FFF2-40B4-BE49-F238E27FC236}">
                <a16:creationId xmlns:a16="http://schemas.microsoft.com/office/drawing/2014/main" id="{211EFB50-0012-4862-8189-9DAD9A77AB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312" y="2673934"/>
            <a:ext cx="1358900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4" descr="Голубая тисненая бумага">
            <a:extLst>
              <a:ext uri="{FF2B5EF4-FFF2-40B4-BE49-F238E27FC236}">
                <a16:creationId xmlns:a16="http://schemas.microsoft.com/office/drawing/2014/main" id="{A4AEFCD5-0BDE-4CA4-ADFC-39F240D75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9237" y="3459746"/>
            <a:ext cx="792162" cy="1157288"/>
          </a:xfrm>
          <a:prstGeom prst="rect">
            <a:avLst/>
          </a:prstGeom>
          <a:blipFill dpi="0" rotWithShape="1">
            <a:blip r:embed="rId8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" name="Rectangle 34" descr="Голубая тисненая бумага">
            <a:extLst>
              <a:ext uri="{FF2B5EF4-FFF2-40B4-BE49-F238E27FC236}">
                <a16:creationId xmlns:a16="http://schemas.microsoft.com/office/drawing/2014/main" id="{D7E1F70F-8221-4886-B4E4-11A8486DC1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9237" y="3831221"/>
            <a:ext cx="792162" cy="714375"/>
          </a:xfrm>
          <a:prstGeom prst="rect">
            <a:avLst/>
          </a:prstGeom>
          <a:blipFill dpi="0" rotWithShape="1">
            <a:blip r:embed="rId8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" name="Прямоугольник 27">
            <a:extLst>
              <a:ext uri="{FF2B5EF4-FFF2-40B4-BE49-F238E27FC236}">
                <a16:creationId xmlns:a16="http://schemas.microsoft.com/office/drawing/2014/main" id="{AA8509B3-A41C-40BE-89AC-E952CAA15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5137" y="3824871"/>
            <a:ext cx="568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/>
              <a:t>Лед</a:t>
            </a:r>
          </a:p>
        </p:txBody>
      </p:sp>
      <p:pic>
        <p:nvPicPr>
          <p:cNvPr id="18" name="Picture 4" descr="C:\Users\Директор\Pictures\МОИ РИСУНКИ ПОФИЗИКЕ\Физприборы\df.png">
            <a:extLst>
              <a:ext uri="{FF2B5EF4-FFF2-40B4-BE49-F238E27FC236}">
                <a16:creationId xmlns:a16="http://schemas.microsoft.com/office/drawing/2014/main" id="{AD85FEF7-17A0-4A40-9C2F-7F315D4E0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81"/>
          <a:stretch>
            <a:fillRect/>
          </a:stretch>
        </p:blipFill>
        <p:spPr bwMode="auto">
          <a:xfrm>
            <a:off x="2853337" y="4172534"/>
            <a:ext cx="12509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7" descr="512967509">
            <a:extLst>
              <a:ext uri="{FF2B5EF4-FFF2-40B4-BE49-F238E27FC236}">
                <a16:creationId xmlns:a16="http://schemas.microsoft.com/office/drawing/2014/main" id="{9222C981-809B-45F3-A6DD-BFFD352491E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137" y="4263021"/>
            <a:ext cx="2873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C:\Users\Директор\Pictures\МОИ РИСУНКИ ПОФИЗИКЕ\Физприборы\Спиртовка13.png">
            <a:extLst>
              <a:ext uri="{FF2B5EF4-FFF2-40B4-BE49-F238E27FC236}">
                <a16:creationId xmlns:a16="http://schemas.microsoft.com/office/drawing/2014/main" id="{3742A668-8E9C-4A0D-A924-A974866E7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137" y="4986921"/>
            <a:ext cx="1857375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Oval 41">
            <a:extLst>
              <a:ext uri="{FF2B5EF4-FFF2-40B4-BE49-F238E27FC236}">
                <a16:creationId xmlns:a16="http://schemas.microsoft.com/office/drawing/2014/main" id="{8562DC9C-739F-4A2B-9856-6B582485B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4274" y="4690059"/>
            <a:ext cx="71438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" name="Oval 43">
            <a:extLst>
              <a:ext uri="{FF2B5EF4-FFF2-40B4-BE49-F238E27FC236}">
                <a16:creationId xmlns:a16="http://schemas.microsoft.com/office/drawing/2014/main" id="{024F0EBB-F89D-4BCC-ABD5-ABE9930DF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0174" y="4905959"/>
            <a:ext cx="71438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" name="Oval 46">
            <a:extLst>
              <a:ext uri="{FF2B5EF4-FFF2-40B4-BE49-F238E27FC236}">
                <a16:creationId xmlns:a16="http://schemas.microsoft.com/office/drawing/2014/main" id="{C9132809-A66F-426D-AD41-3CEC36616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074" y="5121859"/>
            <a:ext cx="71438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4" name="Oval 47">
            <a:extLst>
              <a:ext uri="{FF2B5EF4-FFF2-40B4-BE49-F238E27FC236}">
                <a16:creationId xmlns:a16="http://schemas.microsoft.com/office/drawing/2014/main" id="{22B5D0E5-8E93-4681-9D2D-557C43F807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974" y="5337759"/>
            <a:ext cx="71438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5" name="Oval 48">
            <a:extLst>
              <a:ext uri="{FF2B5EF4-FFF2-40B4-BE49-F238E27FC236}">
                <a16:creationId xmlns:a16="http://schemas.microsoft.com/office/drawing/2014/main" id="{86C1B41A-5820-40CB-8F97-CBDF19F83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7874" y="5553659"/>
            <a:ext cx="71438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6" name="Picture 5" descr="C:\Users\Директор\Pictures\МОИ РИСУНКИ ПОФИЗИКЕ\Физприборы\про1.png">
            <a:extLst>
              <a:ext uri="{FF2B5EF4-FFF2-40B4-BE49-F238E27FC236}">
                <a16:creationId xmlns:a16="http://schemas.microsoft.com/office/drawing/2014/main" id="{CA6DB83A-0364-4B95-8BF9-62C5A3437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549" y="4532896"/>
            <a:ext cx="188277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C:\Users\Директор\Pictures\МОИ РИСУНКИ ПОФИЗИКЕ\Физприборы\df.png">
            <a:extLst>
              <a:ext uri="{FF2B5EF4-FFF2-40B4-BE49-F238E27FC236}">
                <a16:creationId xmlns:a16="http://schemas.microsoft.com/office/drawing/2014/main" id="{C51675B1-E22A-48D4-A4D9-185846AE8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81"/>
          <a:stretch>
            <a:fillRect/>
          </a:stretch>
        </p:blipFill>
        <p:spPr bwMode="auto">
          <a:xfrm>
            <a:off x="2853337" y="4040771"/>
            <a:ext cx="1223962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20BB17E2-B7E0-45AC-91A3-FABC5C7D0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8949" y="4247146"/>
            <a:ext cx="6985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/>
              <a:t>Вода</a:t>
            </a:r>
          </a:p>
        </p:txBody>
      </p:sp>
      <p:cxnSp>
        <p:nvCxnSpPr>
          <p:cNvPr id="29" name="Прямая со стрелкой 5">
            <a:extLst>
              <a:ext uri="{FF2B5EF4-FFF2-40B4-BE49-F238E27FC236}">
                <a16:creationId xmlns:a16="http://schemas.microsoft.com/office/drawing/2014/main" id="{E96F17CA-4268-41D1-A23B-67B0F53B3AC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339362" y="2675521"/>
            <a:ext cx="4071937" cy="79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0B9019EB-03D7-45B0-974B-8A47AA8374D6}"/>
              </a:ext>
            </a:extLst>
          </p:cNvPr>
          <p:cNvCxnSpPr/>
          <p:nvPr/>
        </p:nvCxnSpPr>
        <p:spPr>
          <a:xfrm rot="5400000" flipH="1" flipV="1">
            <a:off x="5353650" y="2639008"/>
            <a:ext cx="798512" cy="887413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5A8C57A7-A3B2-41B4-B0C0-14F37E46DECB}"/>
              </a:ext>
            </a:extLst>
          </p:cNvPr>
          <p:cNvCxnSpPr/>
          <p:nvPr/>
        </p:nvCxnSpPr>
        <p:spPr>
          <a:xfrm>
            <a:off x="6196612" y="2673934"/>
            <a:ext cx="1336675" cy="9525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EEC01705-E881-4735-BEB1-64205AEB1FA0}"/>
              </a:ext>
            </a:extLst>
          </p:cNvPr>
          <p:cNvCxnSpPr/>
          <p:nvPr/>
        </p:nvCxnSpPr>
        <p:spPr>
          <a:xfrm flipV="1">
            <a:off x="7468199" y="1826209"/>
            <a:ext cx="1152525" cy="863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24">
            <a:extLst>
              <a:ext uri="{FF2B5EF4-FFF2-40B4-BE49-F238E27FC236}">
                <a16:creationId xmlns:a16="http://schemas.microsoft.com/office/drawing/2014/main" id="{1E7A673D-A1F4-4236-B762-5F6D3C448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4987" y="826084"/>
            <a:ext cx="612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t</a:t>
            </a:r>
            <a:r>
              <a:rPr lang="en-US" altLang="ru-RU" b="1">
                <a:cs typeface="Tahoma" panose="020B0604030504040204" pitchFamily="34" charset="0"/>
              </a:rPr>
              <a:t>°</a:t>
            </a:r>
            <a:r>
              <a:rPr lang="ru-RU" altLang="ru-RU" b="1">
                <a:cs typeface="Tahoma" panose="020B0604030504040204" pitchFamily="34" charset="0"/>
              </a:rPr>
              <a:t>,</a:t>
            </a:r>
            <a:r>
              <a:rPr lang="en-US" altLang="ru-RU" b="1"/>
              <a:t>C</a:t>
            </a:r>
            <a:endParaRPr lang="ru-RU" altLang="ru-RU" b="1"/>
          </a:p>
        </p:txBody>
      </p:sp>
      <p:sp>
        <p:nvSpPr>
          <p:cNvPr id="34" name="Прямоугольник 25">
            <a:extLst>
              <a:ext uri="{FF2B5EF4-FFF2-40B4-BE49-F238E27FC236}">
                <a16:creationId xmlns:a16="http://schemas.microsoft.com/office/drawing/2014/main" id="{A8E73FB7-4F2F-46C4-8CD9-7F49EBEF6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5487" y="2754896"/>
            <a:ext cx="7270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t</a:t>
            </a:r>
            <a:r>
              <a:rPr lang="ru-RU" altLang="ru-RU" b="1"/>
              <a:t>,</a:t>
            </a:r>
            <a:r>
              <a:rPr lang="ru-RU" altLang="ru-RU">
                <a:cs typeface="Tahoma" panose="020B0604030504040204" pitchFamily="34" charset="0"/>
              </a:rPr>
              <a:t>мин</a:t>
            </a:r>
            <a:endParaRPr lang="ru-RU" altLang="ru-RU"/>
          </a:p>
        </p:txBody>
      </p:sp>
      <p:sp>
        <p:nvSpPr>
          <p:cNvPr id="35" name="Прямоугольник 26">
            <a:extLst>
              <a:ext uri="{FF2B5EF4-FFF2-40B4-BE49-F238E27FC236}">
                <a16:creationId xmlns:a16="http://schemas.microsoft.com/office/drawing/2014/main" id="{F9F2DAA6-606A-432B-9A00-9BEF0D272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5187" y="2040521"/>
            <a:ext cx="38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/>
              <a:t>20</a:t>
            </a:r>
          </a:p>
        </p:txBody>
      </p:sp>
      <p:sp>
        <p:nvSpPr>
          <p:cNvPr id="36" name="Прямоугольник 27">
            <a:extLst>
              <a:ext uri="{FF2B5EF4-FFF2-40B4-BE49-F238E27FC236}">
                <a16:creationId xmlns:a16="http://schemas.microsoft.com/office/drawing/2014/main" id="{B99B3DC3-2469-4BDA-9C9E-C5BA3A980358}"/>
              </a:ext>
            </a:extLst>
          </p:cNvPr>
          <p:cNvSpPr>
            <a:spLocks noChangeArrowheads="1"/>
          </p:cNvSpPr>
          <p:nvPr/>
        </p:nvSpPr>
        <p:spPr bwMode="auto">
          <a:xfrm rot="237899">
            <a:off x="4955187" y="1661109"/>
            <a:ext cx="38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/>
              <a:t>40</a:t>
            </a:r>
          </a:p>
        </p:txBody>
      </p:sp>
      <p:sp>
        <p:nvSpPr>
          <p:cNvPr id="37" name="Прямоугольник 28">
            <a:extLst>
              <a:ext uri="{FF2B5EF4-FFF2-40B4-BE49-F238E27FC236}">
                <a16:creationId xmlns:a16="http://schemas.microsoft.com/office/drawing/2014/main" id="{2D438BA9-93FA-458A-A685-C6CC22E80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5187" y="1232484"/>
            <a:ext cx="38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/>
              <a:t>60</a:t>
            </a:r>
          </a:p>
        </p:txBody>
      </p:sp>
      <p:sp>
        <p:nvSpPr>
          <p:cNvPr id="38" name="Прямоугольник 31">
            <a:extLst>
              <a:ext uri="{FF2B5EF4-FFF2-40B4-BE49-F238E27FC236}">
                <a16:creationId xmlns:a16="http://schemas.microsoft.com/office/drawing/2014/main" id="{4F378DB8-8C01-4301-B4EF-379BDBA2D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9299" y="2897771"/>
            <a:ext cx="454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Calibri" panose="020F0502020204030204" pitchFamily="34" charset="0"/>
              </a:rPr>
              <a:t>-</a:t>
            </a:r>
            <a:r>
              <a:rPr lang="ru-RU" altLang="ru-RU" sz="1400" b="1"/>
              <a:t>20</a:t>
            </a:r>
          </a:p>
        </p:txBody>
      </p:sp>
      <p:sp>
        <p:nvSpPr>
          <p:cNvPr id="39" name="Прямоугольник 32">
            <a:extLst>
              <a:ext uri="{FF2B5EF4-FFF2-40B4-BE49-F238E27FC236}">
                <a16:creationId xmlns:a16="http://schemas.microsoft.com/office/drawing/2014/main" id="{83996BAF-9EA1-458D-93AB-DD3E2A2601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9299" y="3326396"/>
            <a:ext cx="460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-</a:t>
            </a:r>
            <a:r>
              <a:rPr lang="ru-RU" altLang="ru-RU" sz="1400" b="1"/>
              <a:t>40</a:t>
            </a:r>
          </a:p>
        </p:txBody>
      </p:sp>
      <p:sp>
        <p:nvSpPr>
          <p:cNvPr id="40" name="Прямоугольник 33">
            <a:extLst>
              <a:ext uri="{FF2B5EF4-FFF2-40B4-BE49-F238E27FC236}">
                <a16:creationId xmlns:a16="http://schemas.microsoft.com/office/drawing/2014/main" id="{E7AC89E5-7614-4DEE-A68A-D0AA5EEE77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9299" y="3742321"/>
            <a:ext cx="4429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/>
              <a:t>-60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0EA65E12-9056-4057-ABD6-40AB578021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4737" y="3266071"/>
            <a:ext cx="322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rgbClr val="C00000"/>
              </a:solidFill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26D8D48C-E0C8-41EE-96E1-FAFCD1AB0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9362" y="3337509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А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CDE17C3B-7E3F-4A8F-8FF6-A2A96A616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4824" y="1459496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D</a:t>
            </a:r>
            <a:endParaRPr lang="ru-RU" altLang="ru-RU" b="1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DC4504B8-B4DF-4DBF-8DB8-98C18EB03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1974" y="2329446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C</a:t>
            </a:r>
            <a:endParaRPr lang="ru-RU" altLang="ru-RU" b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C29936CA-C061-48AA-82B9-A95DD3974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2299" y="2326271"/>
            <a:ext cx="3508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/>
              <a:t>B</a:t>
            </a:r>
            <a:endParaRPr lang="ru-RU" altLang="ru-RU" b="1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0EBE323E-09E7-4D41-80BA-9A6BF46A3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2237" y="397459"/>
            <a:ext cx="2149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/>
              <a:t>А</a:t>
            </a:r>
            <a:r>
              <a:rPr lang="en-US" altLang="ru-RU" sz="1400" b="1"/>
              <a:t>B</a:t>
            </a:r>
            <a:r>
              <a:rPr lang="ru-RU" altLang="ru-RU" sz="1400" b="1"/>
              <a:t> – нагревание льда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DCA60424-A235-4768-8844-840075BE1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074" y="683209"/>
            <a:ext cx="20272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/>
              <a:t>ВС– плавление льда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9DAAAD9D-14EA-4DC4-AE7A-424B2AFB61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3987" y="397459"/>
            <a:ext cx="21542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400" b="1"/>
              <a:t>CD - </a:t>
            </a:r>
            <a:r>
              <a:rPr lang="ru-RU" altLang="ru-RU" sz="1400" b="1"/>
              <a:t>нагревание воды</a:t>
            </a:r>
          </a:p>
        </p:txBody>
      </p:sp>
      <p:sp>
        <p:nvSpPr>
          <p:cNvPr id="49" name="Прямоугольник 24">
            <a:extLst>
              <a:ext uri="{FF2B5EF4-FFF2-40B4-BE49-F238E27FC236}">
                <a16:creationId xmlns:a16="http://schemas.microsoft.com/office/drawing/2014/main" id="{9839FCBB-CF14-441C-9A3E-43211352C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8337" y="2473909"/>
            <a:ext cx="322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rgbClr val="C00000"/>
              </a:solidFill>
            </a:endParaRPr>
          </a:p>
        </p:txBody>
      </p:sp>
      <p:sp>
        <p:nvSpPr>
          <p:cNvPr id="50" name="Прямоугольник 24">
            <a:extLst>
              <a:ext uri="{FF2B5EF4-FFF2-40B4-BE49-F238E27FC236}">
                <a16:creationId xmlns:a16="http://schemas.microsoft.com/office/drawing/2014/main" id="{A6F4A0B8-1771-4047-B821-D819B16C5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5324" y="2473909"/>
            <a:ext cx="322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rgbClr val="C00000"/>
              </a:solidFill>
            </a:endParaRPr>
          </a:p>
        </p:txBody>
      </p:sp>
      <p:sp>
        <p:nvSpPr>
          <p:cNvPr id="51" name="Прямоугольник 24">
            <a:extLst>
              <a:ext uri="{FF2B5EF4-FFF2-40B4-BE49-F238E27FC236}">
                <a16:creationId xmlns:a16="http://schemas.microsoft.com/office/drawing/2014/main" id="{54AA141C-D2F0-4A6C-9C67-A7C19905F0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2924" y="1610309"/>
            <a:ext cx="322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rgbClr val="C00000"/>
              </a:solidFill>
            </a:endParaRPr>
          </a:p>
        </p:txBody>
      </p:sp>
      <p:sp>
        <p:nvSpPr>
          <p:cNvPr id="52" name="Выноска 1 66">
            <a:extLst>
              <a:ext uri="{FF2B5EF4-FFF2-40B4-BE49-F238E27FC236}">
                <a16:creationId xmlns:a16="http://schemas.microsoft.com/office/drawing/2014/main" id="{EAB7FDC4-60B5-4028-AA86-35156910FC02}"/>
              </a:ext>
            </a:extLst>
          </p:cNvPr>
          <p:cNvSpPr>
            <a:spLocks/>
          </p:cNvSpPr>
          <p:nvPr/>
        </p:nvSpPr>
        <p:spPr bwMode="auto">
          <a:xfrm>
            <a:off x="7604724" y="800684"/>
            <a:ext cx="3024188" cy="500062"/>
          </a:xfrm>
          <a:prstGeom prst="borderCallout1">
            <a:avLst>
              <a:gd name="adj1" fmla="val 22856"/>
              <a:gd name="adj2" fmla="val -2519"/>
              <a:gd name="adj3" fmla="val 365079"/>
              <a:gd name="adj4" fmla="val -24356"/>
            </a:avLst>
          </a:prstGeom>
          <a:solidFill>
            <a:schemeClr val="bg1"/>
          </a:solidFill>
          <a:ln w="3175" algn="ctr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400" b="1"/>
              <a:t>Пока лед плавится, температура его не меняется.</a:t>
            </a:r>
          </a:p>
        </p:txBody>
      </p:sp>
      <p:pic>
        <p:nvPicPr>
          <p:cNvPr id="53" name="Picture 2" descr="C:\Users\Директор\Desktop\Аннимации\Стрелки и значки\righ-gre.gif">
            <a:extLst>
              <a:ext uri="{FF2B5EF4-FFF2-40B4-BE49-F238E27FC236}">
                <a16:creationId xmlns:a16="http://schemas.microsoft.com/office/drawing/2014/main" id="{D388ACBE-043E-4D4B-B6D6-306E84B266E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660830" y="3219241"/>
            <a:ext cx="4286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Прямоугольник 14">
            <a:extLst>
              <a:ext uri="{FF2B5EF4-FFF2-40B4-BE49-F238E27FC236}">
                <a16:creationId xmlns:a16="http://schemas.microsoft.com/office/drawing/2014/main" id="{9988036F-5FEF-472F-B55E-B1EA70245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5624" y="2969209"/>
            <a:ext cx="423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>
                <a:solidFill>
                  <a:srgbClr val="008000"/>
                </a:solidFill>
              </a:rPr>
              <a:t>Q</a:t>
            </a:r>
            <a:endParaRPr lang="ru-RU" altLang="ru-RU" sz="2400">
              <a:solidFill>
                <a:srgbClr val="008000"/>
              </a:solidFill>
            </a:endParaRPr>
          </a:p>
        </p:txBody>
      </p:sp>
      <p:pic>
        <p:nvPicPr>
          <p:cNvPr id="55" name="Picture 3" descr="C:\Users\Директор\Desktop\Аннимации\Стрелки и значки\righ-red.gif">
            <a:extLst>
              <a:ext uri="{FF2B5EF4-FFF2-40B4-BE49-F238E27FC236}">
                <a16:creationId xmlns:a16="http://schemas.microsoft.com/office/drawing/2014/main" id="{C1322210-1C05-40AB-9E0F-4E09DF3422A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6453787" y="2812046"/>
            <a:ext cx="4000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Прямоугольник 14">
            <a:extLst>
              <a:ext uri="{FF2B5EF4-FFF2-40B4-BE49-F238E27FC236}">
                <a16:creationId xmlns:a16="http://schemas.microsoft.com/office/drawing/2014/main" id="{8416419C-630E-4866-9E3D-3F59A2A41D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6674" y="2683459"/>
            <a:ext cx="423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>
                <a:solidFill>
                  <a:srgbClr val="C00000"/>
                </a:solidFill>
              </a:rPr>
              <a:t>Q</a:t>
            </a:r>
            <a:endParaRPr lang="ru-RU" altLang="ru-RU" sz="2400">
              <a:solidFill>
                <a:srgbClr val="C00000"/>
              </a:solidFill>
            </a:endParaRPr>
          </a:p>
        </p:txBody>
      </p:sp>
      <p:sp>
        <p:nvSpPr>
          <p:cNvPr id="57" name="AutoShape 54" descr="Голубая тисненая бумага">
            <a:extLst>
              <a:ext uri="{FF2B5EF4-FFF2-40B4-BE49-F238E27FC236}">
                <a16:creationId xmlns:a16="http://schemas.microsoft.com/office/drawing/2014/main" id="{B8E3BD4D-8B79-440A-8CED-9E485403428D}"/>
              </a:ext>
            </a:extLst>
          </p:cNvPr>
          <p:cNvSpPr>
            <a:spLocks noChangeArrowheads="1"/>
          </p:cNvSpPr>
          <p:nvPr/>
        </p:nvSpPr>
        <p:spPr bwMode="auto">
          <a:xfrm rot="1040178">
            <a:off x="3653437" y="4474159"/>
            <a:ext cx="2376487" cy="142875"/>
          </a:xfrm>
          <a:prstGeom prst="leftRightArrow">
            <a:avLst>
              <a:gd name="adj1" fmla="val 50000"/>
              <a:gd name="adj2" fmla="val 332667"/>
            </a:avLst>
          </a:prstGeom>
          <a:blipFill dpi="0" rotWithShape="1">
            <a:blip r:embed="rId8"/>
            <a:srcRect/>
            <a:tile tx="0" ty="0" sx="100000" sy="100000" flip="none" algn="tl"/>
          </a:blipFill>
          <a:ln w="31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8" name="Rectangle 56">
            <a:extLst>
              <a:ext uri="{FF2B5EF4-FFF2-40B4-BE49-F238E27FC236}">
                <a16:creationId xmlns:a16="http://schemas.microsoft.com/office/drawing/2014/main" id="{2D761FEA-AE06-4C76-9C96-5500651B6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36698" y="2609746"/>
            <a:ext cx="2663825" cy="1368425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 dirty="0"/>
              <a:t>Энергия, которую получает кристаллическое тело при плавлении, расходуется на разрушение кристалла. Поэтому температура его не меняется.</a:t>
            </a:r>
          </a:p>
        </p:txBody>
      </p:sp>
      <p:pic>
        <p:nvPicPr>
          <p:cNvPr id="59" name="Picture 2" descr="C:\Users\Директор\Pictures\МОИ РИСУНКИ ПОФИЗИКЕ\Тепло\Рисунок11.png">
            <a:extLst>
              <a:ext uri="{FF2B5EF4-FFF2-40B4-BE49-F238E27FC236}">
                <a16:creationId xmlns:a16="http://schemas.microsoft.com/office/drawing/2014/main" id="{8904AB0E-FCA5-4503-862D-4BBC21A08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88162">
            <a:off x="5722743" y="3640951"/>
            <a:ext cx="4662487" cy="22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Прямоугольник 59">
            <a:hlinkClick r:id="rId16" action="ppaction://hlinksldjump"/>
            <a:extLst>
              <a:ext uri="{FF2B5EF4-FFF2-40B4-BE49-F238E27FC236}">
                <a16:creationId xmlns:a16="http://schemas.microsoft.com/office/drawing/2014/main" id="{7373B7EC-5FE2-4B34-A6F1-25C11E28DBDD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61" name="Прямоугольник 60">
            <a:hlinkClick r:id="rId17" action="ppaction://hlinksldjump"/>
            <a:extLst>
              <a:ext uri="{FF2B5EF4-FFF2-40B4-BE49-F238E27FC236}">
                <a16:creationId xmlns:a16="http://schemas.microsoft.com/office/drawing/2014/main" id="{A11224A9-AD3A-4DFA-A9A7-7EE84AF54C7A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62" name="Прямоугольник 61">
            <a:hlinkClick r:id="rId18" action="ppaction://hlinksldjump"/>
            <a:extLst>
              <a:ext uri="{FF2B5EF4-FFF2-40B4-BE49-F238E27FC236}">
                <a16:creationId xmlns:a16="http://schemas.microsoft.com/office/drawing/2014/main" id="{B855B488-1226-4EB6-9F76-BF208C4BC8E0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63" name="Прямоугольник 62">
            <a:hlinkClick r:id="rId19" action="ppaction://hlinksldjump"/>
            <a:extLst>
              <a:ext uri="{FF2B5EF4-FFF2-40B4-BE49-F238E27FC236}">
                <a16:creationId xmlns:a16="http://schemas.microsoft.com/office/drawing/2014/main" id="{75897244-4A53-4308-8BA2-B2FFF884C09B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64" name="Прямоугольник 63">
            <a:hlinkClick r:id="rId20" action="ppaction://hlinksldjump"/>
            <a:extLst>
              <a:ext uri="{FF2B5EF4-FFF2-40B4-BE49-F238E27FC236}">
                <a16:creationId xmlns:a16="http://schemas.microsoft.com/office/drawing/2014/main" id="{3DACD367-630A-49DA-BF01-9E3195567A28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65" name="Прямоугольник 64">
            <a:hlinkClick r:id="rId21" action="ppaction://hlinksldjump"/>
            <a:extLst>
              <a:ext uri="{FF2B5EF4-FFF2-40B4-BE49-F238E27FC236}">
                <a16:creationId xmlns:a16="http://schemas.microsoft.com/office/drawing/2014/main" id="{F484A7B9-2DDC-4EFC-853A-5D8AE89A7D68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66" name="Прямоугольник 65">
            <a:hlinkClick r:id="rId22" action="ppaction://hlinksldjump"/>
            <a:extLst>
              <a:ext uri="{FF2B5EF4-FFF2-40B4-BE49-F238E27FC236}">
                <a16:creationId xmlns:a16="http://schemas.microsoft.com/office/drawing/2014/main" id="{D65FE634-0B14-4878-8309-E2FF1DE2649A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67" name="Прямоугольник 66">
            <a:hlinkClick r:id="rId23" action="ppaction://hlinksldjump"/>
            <a:extLst>
              <a:ext uri="{FF2B5EF4-FFF2-40B4-BE49-F238E27FC236}">
                <a16:creationId xmlns:a16="http://schemas.microsoft.com/office/drawing/2014/main" id="{7727B661-6E3E-4BDE-A2D4-FB4054882613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68" name="Прямоугольник 67">
            <a:hlinkClick r:id="rId24" action="ppaction://hlinksldjump"/>
            <a:extLst>
              <a:ext uri="{FF2B5EF4-FFF2-40B4-BE49-F238E27FC236}">
                <a16:creationId xmlns:a16="http://schemas.microsoft.com/office/drawing/2014/main" id="{9B3C3FCA-3BB5-4BDE-A1EE-8B2D66A24C7E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E4C49FF5-D28B-46D9-AC8C-87B53EF98562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69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3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3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6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500"/>
                            </p:stCondLst>
                            <p:childTnLst>
                              <p:par>
                                <p:cTn id="1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000"/>
                            </p:stCondLst>
                            <p:childTnLst>
                              <p:par>
                                <p:cTn id="1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/>
      <p:bldP spid="28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 animBg="1"/>
      <p:bldP spid="54" grpId="0"/>
      <p:bldP spid="56" grpId="0"/>
      <p:bldP spid="57" grpId="0" animBg="1"/>
      <p:bldP spid="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3" descr="График2">
            <a:extLst>
              <a:ext uri="{FF2B5EF4-FFF2-40B4-BE49-F238E27FC236}">
                <a16:creationId xmlns:a16="http://schemas.microsoft.com/office/drawing/2014/main" id="{5E847A4F-5735-4E29-AD8E-0634379EA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309" y="2111449"/>
            <a:ext cx="3987800" cy="333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Директор\Pictures\МОИ РИСУНКИ ПОФИЗИКЕ\Физприборы\dfgh.png">
            <a:extLst>
              <a:ext uri="{FF2B5EF4-FFF2-40B4-BE49-F238E27FC236}">
                <a16:creationId xmlns:a16="http://schemas.microsoft.com/office/drawing/2014/main" id="{C8CD83BC-3A8D-4789-AE09-F2FF995BD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434" y="2832174"/>
            <a:ext cx="1358900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4" descr="Голубая тисненая бумага">
            <a:extLst>
              <a:ext uri="{FF2B5EF4-FFF2-40B4-BE49-F238E27FC236}">
                <a16:creationId xmlns:a16="http://schemas.microsoft.com/office/drawing/2014/main" id="{B8A28F82-8345-4549-A86A-403980A2C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9359" y="4056136"/>
            <a:ext cx="792162" cy="714375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7" name="Picture 17" descr="512967509">
            <a:extLst>
              <a:ext uri="{FF2B5EF4-FFF2-40B4-BE49-F238E27FC236}">
                <a16:creationId xmlns:a16="http://schemas.microsoft.com/office/drawing/2014/main" id="{FBEED9DC-4B43-4337-AD3E-BB309F68718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259" y="4421261"/>
            <a:ext cx="2873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Директор\Pictures\МОИ РИСУНКИ ПОФИЗИКЕ\Физприборы\Спиртовка13.png">
            <a:extLst>
              <a:ext uri="{FF2B5EF4-FFF2-40B4-BE49-F238E27FC236}">
                <a16:creationId xmlns:a16="http://schemas.microsoft.com/office/drawing/2014/main" id="{4FB6B410-EEA8-4303-98BA-7AD4A2DB3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259" y="5145161"/>
            <a:ext cx="1857375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41">
            <a:extLst>
              <a:ext uri="{FF2B5EF4-FFF2-40B4-BE49-F238E27FC236}">
                <a16:creationId xmlns:a16="http://schemas.microsoft.com/office/drawing/2014/main" id="{E7D0DC90-24E3-4FFB-84DC-8831B879D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4396" y="4848299"/>
            <a:ext cx="71438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Oval 43">
            <a:extLst>
              <a:ext uri="{FF2B5EF4-FFF2-40B4-BE49-F238E27FC236}">
                <a16:creationId xmlns:a16="http://schemas.microsoft.com/office/drawing/2014/main" id="{E698B61D-DE04-4393-97A9-FD14957C2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0296" y="5064199"/>
            <a:ext cx="71438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" name="Oval 46">
            <a:extLst>
              <a:ext uri="{FF2B5EF4-FFF2-40B4-BE49-F238E27FC236}">
                <a16:creationId xmlns:a16="http://schemas.microsoft.com/office/drawing/2014/main" id="{FE9ABD67-6C89-4F0E-A256-AECE1121F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6196" y="5280099"/>
            <a:ext cx="71438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D80CDC05-A92B-4975-B98E-99C542FBEF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2096" y="5495999"/>
            <a:ext cx="71438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" name="Oval 48">
            <a:extLst>
              <a:ext uri="{FF2B5EF4-FFF2-40B4-BE49-F238E27FC236}">
                <a16:creationId xmlns:a16="http://schemas.microsoft.com/office/drawing/2014/main" id="{999DC893-E094-43AE-8E20-B329986702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7996" y="5711899"/>
            <a:ext cx="71438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6" name="Picture 2" descr="C:\Users\Директор\Pictures\МОИ РИСУНКИ ПОФИЗИКЕ\Физприборы\dfgh.png">
            <a:extLst>
              <a:ext uri="{FF2B5EF4-FFF2-40B4-BE49-F238E27FC236}">
                <a16:creationId xmlns:a16="http://schemas.microsoft.com/office/drawing/2014/main" id="{4E428365-E5D3-4F39-BF96-76F74D423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009" y="2832174"/>
            <a:ext cx="1358900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34" descr="Голубая тисненая бумага">
            <a:extLst>
              <a:ext uri="{FF2B5EF4-FFF2-40B4-BE49-F238E27FC236}">
                <a16:creationId xmlns:a16="http://schemas.microsoft.com/office/drawing/2014/main" id="{6D26FB11-C252-4CA6-8818-C912F56F3A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5934" y="4060899"/>
            <a:ext cx="792162" cy="714375"/>
          </a:xfrm>
          <a:prstGeom prst="rect">
            <a:avLst/>
          </a:prstGeom>
          <a:blipFill dpi="0" rotWithShape="1">
            <a:blip r:embed="rId8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8" name="Picture 17" descr="512967509">
            <a:extLst>
              <a:ext uri="{FF2B5EF4-FFF2-40B4-BE49-F238E27FC236}">
                <a16:creationId xmlns:a16="http://schemas.microsoft.com/office/drawing/2014/main" id="{877B1598-05ED-488F-922C-B6E21FAE9E9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834" y="4414911"/>
            <a:ext cx="2873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C:\Users\Директор\Pictures\МОИ РИСУНКИ ПОФИЗИКЕ\Физприборы\Спиртовка13.png">
            <a:extLst>
              <a:ext uri="{FF2B5EF4-FFF2-40B4-BE49-F238E27FC236}">
                <a16:creationId xmlns:a16="http://schemas.microsoft.com/office/drawing/2014/main" id="{E0C5B24D-E880-4CA1-9A12-1DA61CF92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671" y="5135636"/>
            <a:ext cx="1857375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Oval 41">
            <a:extLst>
              <a:ext uri="{FF2B5EF4-FFF2-40B4-BE49-F238E27FC236}">
                <a16:creationId xmlns:a16="http://schemas.microsoft.com/office/drawing/2014/main" id="{58CD589A-9F5C-475F-BA73-88F3A2CD9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6409" y="4848299"/>
            <a:ext cx="71437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" name="Oval 43">
            <a:extLst>
              <a:ext uri="{FF2B5EF4-FFF2-40B4-BE49-F238E27FC236}">
                <a16:creationId xmlns:a16="http://schemas.microsoft.com/office/drawing/2014/main" id="{A649E4B8-F373-4879-826A-34CDDF5BD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72309" y="5064199"/>
            <a:ext cx="71437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" name="Oval 46">
            <a:extLst>
              <a:ext uri="{FF2B5EF4-FFF2-40B4-BE49-F238E27FC236}">
                <a16:creationId xmlns:a16="http://schemas.microsoft.com/office/drawing/2014/main" id="{B40948F9-55C5-48B7-A374-5B80D4BA0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88209" y="5280099"/>
            <a:ext cx="71437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" name="Oval 47">
            <a:extLst>
              <a:ext uri="{FF2B5EF4-FFF2-40B4-BE49-F238E27FC236}">
                <a16:creationId xmlns:a16="http://schemas.microsoft.com/office/drawing/2014/main" id="{02D011A0-0A93-46EC-B478-307BFE18D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04109" y="5495999"/>
            <a:ext cx="71437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4" name="Oval 48">
            <a:extLst>
              <a:ext uri="{FF2B5EF4-FFF2-40B4-BE49-F238E27FC236}">
                <a16:creationId xmlns:a16="http://schemas.microsoft.com/office/drawing/2014/main" id="{9E63C945-FDD9-46E4-ADA7-D2CD7C177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0009" y="5711899"/>
            <a:ext cx="71437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5" name="Rectangle 71">
            <a:extLst>
              <a:ext uri="{FF2B5EF4-FFF2-40B4-BE49-F238E27FC236}">
                <a16:creationId xmlns:a16="http://schemas.microsoft.com/office/drawing/2014/main" id="{96CBF3EA-76CA-4487-AE7D-308AFFE751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9984" y="3175074"/>
            <a:ext cx="3746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900" b="1">
                <a:solidFill>
                  <a:srgbClr val="CC0000"/>
                </a:solidFill>
              </a:rPr>
              <a:t>232</a:t>
            </a:r>
          </a:p>
        </p:txBody>
      </p:sp>
      <p:sp>
        <p:nvSpPr>
          <p:cNvPr id="26" name="Rectangle 72">
            <a:extLst>
              <a:ext uri="{FF2B5EF4-FFF2-40B4-BE49-F238E27FC236}">
                <a16:creationId xmlns:a16="http://schemas.microsoft.com/office/drawing/2014/main" id="{638BAF0A-EB21-4DD6-B97D-FF6E1476F5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3321" y="2327349"/>
            <a:ext cx="3937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000" b="1">
                <a:solidFill>
                  <a:srgbClr val="CC0000"/>
                </a:solidFill>
              </a:rPr>
              <a:t>327</a:t>
            </a:r>
          </a:p>
        </p:txBody>
      </p:sp>
      <p:sp>
        <p:nvSpPr>
          <p:cNvPr id="27" name="Line 74">
            <a:extLst>
              <a:ext uri="{FF2B5EF4-FFF2-40B4-BE49-F238E27FC236}">
                <a16:creationId xmlns:a16="http://schemas.microsoft.com/office/drawing/2014/main" id="{9CF46382-EDBA-48A7-A945-D71C33EF81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63684" y="2543249"/>
            <a:ext cx="863600" cy="230505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" name="Line 75">
            <a:extLst>
              <a:ext uri="{FF2B5EF4-FFF2-40B4-BE49-F238E27FC236}">
                <a16:creationId xmlns:a16="http://schemas.microsoft.com/office/drawing/2014/main" id="{09BF2E67-86D0-4913-81C1-2FA07CA2EB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6384" y="3262386"/>
            <a:ext cx="360362" cy="1512888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" name="Line 76">
            <a:extLst>
              <a:ext uri="{FF2B5EF4-FFF2-40B4-BE49-F238E27FC236}">
                <a16:creationId xmlns:a16="http://schemas.microsoft.com/office/drawing/2014/main" id="{5C868194-EB36-495B-A976-D48EF912673F}"/>
              </a:ext>
            </a:extLst>
          </p:cNvPr>
          <p:cNvSpPr>
            <a:spLocks noChangeShapeType="1"/>
          </p:cNvSpPr>
          <p:nvPr/>
        </p:nvSpPr>
        <p:spPr bwMode="auto">
          <a:xfrm>
            <a:off x="4824046" y="3335411"/>
            <a:ext cx="1573212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" name="Line 77">
            <a:extLst>
              <a:ext uri="{FF2B5EF4-FFF2-40B4-BE49-F238E27FC236}">
                <a16:creationId xmlns:a16="http://schemas.microsoft.com/office/drawing/2014/main" id="{D693BC6B-48ED-4804-AA37-CB798890E849}"/>
              </a:ext>
            </a:extLst>
          </p:cNvPr>
          <p:cNvSpPr>
            <a:spLocks noChangeShapeType="1"/>
          </p:cNvSpPr>
          <p:nvPr/>
        </p:nvSpPr>
        <p:spPr bwMode="auto">
          <a:xfrm>
            <a:off x="5327285" y="2543249"/>
            <a:ext cx="936178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" name="Line 79">
            <a:extLst>
              <a:ext uri="{FF2B5EF4-FFF2-40B4-BE49-F238E27FC236}">
                <a16:creationId xmlns:a16="http://schemas.microsoft.com/office/drawing/2014/main" id="{74150247-1338-4B84-8949-D54C2E3ABF8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63684" y="3335411"/>
            <a:ext cx="360362" cy="0"/>
          </a:xfrm>
          <a:prstGeom prst="line">
            <a:avLst/>
          </a:prstGeom>
          <a:noFill/>
          <a:ln w="3175">
            <a:solidFill>
              <a:schemeClr val="hlink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" name="Line 80">
            <a:extLst>
              <a:ext uri="{FF2B5EF4-FFF2-40B4-BE49-F238E27FC236}">
                <a16:creationId xmlns:a16="http://schemas.microsoft.com/office/drawing/2014/main" id="{35370207-67A9-4B08-BE4C-3B5A4474A9C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63684" y="2543249"/>
            <a:ext cx="863600" cy="0"/>
          </a:xfrm>
          <a:prstGeom prst="line">
            <a:avLst/>
          </a:prstGeom>
          <a:noFill/>
          <a:ln w="3175">
            <a:solidFill>
              <a:srgbClr val="CC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" name="Прямоугольник 24">
            <a:extLst>
              <a:ext uri="{FF2B5EF4-FFF2-40B4-BE49-F238E27FC236}">
                <a16:creationId xmlns:a16="http://schemas.microsoft.com/office/drawing/2014/main" id="{8D1040A6-C88B-42E8-A131-557D39A3C6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2821" y="2327349"/>
            <a:ext cx="322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rgbClr val="C00000"/>
              </a:solidFill>
            </a:endParaRPr>
          </a:p>
        </p:txBody>
      </p:sp>
      <p:sp>
        <p:nvSpPr>
          <p:cNvPr id="34" name="Прямоугольник 24">
            <a:extLst>
              <a:ext uri="{FF2B5EF4-FFF2-40B4-BE49-F238E27FC236}">
                <a16:creationId xmlns:a16="http://schemas.microsoft.com/office/drawing/2014/main" id="{58A54B58-26A7-44C2-9D20-6181D8ADA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0589" y="2344017"/>
            <a:ext cx="322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24">
            <a:extLst>
              <a:ext uri="{FF2B5EF4-FFF2-40B4-BE49-F238E27FC236}">
                <a16:creationId xmlns:a16="http://schemas.microsoft.com/office/drawing/2014/main" id="{6E2F24FF-0E0D-4162-AAC9-6888ED374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2024" y="3127448"/>
            <a:ext cx="8159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chemeClr val="hlin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 dirty="0">
              <a:solidFill>
                <a:schemeClr val="hlink"/>
              </a:solidFill>
            </a:endParaRPr>
          </a:p>
        </p:txBody>
      </p:sp>
      <p:sp>
        <p:nvSpPr>
          <p:cNvPr id="36" name="Прямоугольник 24">
            <a:extLst>
              <a:ext uri="{FF2B5EF4-FFF2-40B4-BE49-F238E27FC236}">
                <a16:creationId xmlns:a16="http://schemas.microsoft.com/office/drawing/2014/main" id="{A5D0EA13-E436-4904-90B8-DC8F2014C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9584" y="3119511"/>
            <a:ext cx="322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chemeClr val="hlin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>
              <a:solidFill>
                <a:schemeClr val="hlink"/>
              </a:solidFill>
            </a:endParaRPr>
          </a:p>
        </p:txBody>
      </p:sp>
      <p:pic>
        <p:nvPicPr>
          <p:cNvPr id="37" name="Picture 86" descr="прне">
            <a:extLst>
              <a:ext uri="{FF2B5EF4-FFF2-40B4-BE49-F238E27FC236}">
                <a16:creationId xmlns:a16="http://schemas.microsoft.com/office/drawing/2014/main" id="{E07FCB44-068C-4C61-A040-2362E6497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459" y="4275211"/>
            <a:ext cx="1223962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87" descr="апеку">
            <a:extLst>
              <a:ext uri="{FF2B5EF4-FFF2-40B4-BE49-F238E27FC236}">
                <a16:creationId xmlns:a16="http://schemas.microsoft.com/office/drawing/2014/main" id="{D6751BE6-E872-47C4-9A79-0FA13F0A3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034" y="4272036"/>
            <a:ext cx="1223962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Прямоугольник 24">
            <a:extLst>
              <a:ext uri="{FF2B5EF4-FFF2-40B4-BE49-F238E27FC236}">
                <a16:creationId xmlns:a16="http://schemas.microsoft.com/office/drawing/2014/main" id="{05AD7790-3D87-469D-9189-4355A7695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296" y="4632399"/>
            <a:ext cx="322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/>
          </a:p>
        </p:txBody>
      </p:sp>
      <p:sp>
        <p:nvSpPr>
          <p:cNvPr id="40" name="Прямоугольник 27">
            <a:extLst>
              <a:ext uri="{FF2B5EF4-FFF2-40B4-BE49-F238E27FC236}">
                <a16:creationId xmlns:a16="http://schemas.microsoft.com/office/drawing/2014/main" id="{F71F47EF-2F9E-45D2-8357-0C2E6E948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0796" y="4272036"/>
            <a:ext cx="5969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000" b="1">
                <a:solidFill>
                  <a:schemeClr val="bg1"/>
                </a:solidFill>
              </a:rPr>
              <a:t>Олово</a:t>
            </a:r>
          </a:p>
        </p:txBody>
      </p:sp>
      <p:sp>
        <p:nvSpPr>
          <p:cNvPr id="41" name="Прямоугольник 27">
            <a:extLst>
              <a:ext uri="{FF2B5EF4-FFF2-40B4-BE49-F238E27FC236}">
                <a16:creationId xmlns:a16="http://schemas.microsoft.com/office/drawing/2014/main" id="{04423B85-7F36-4EB3-8D2C-74337B51FF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7371" y="4272036"/>
            <a:ext cx="6556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000" b="1">
                <a:solidFill>
                  <a:schemeClr val="bg1"/>
                </a:solidFill>
              </a:rPr>
              <a:t>Свинец</a:t>
            </a:r>
          </a:p>
        </p:txBody>
      </p:sp>
      <p:sp>
        <p:nvSpPr>
          <p:cNvPr id="42" name="Rectangle 90">
            <a:extLst>
              <a:ext uri="{FF2B5EF4-FFF2-40B4-BE49-F238E27FC236}">
                <a16:creationId xmlns:a16="http://schemas.microsoft.com/office/drawing/2014/main" id="{88F1F080-2BD4-483B-A056-89CCED5A9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5259" y="4465711"/>
            <a:ext cx="4953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ru-RU" altLang="ru-RU" sz="1400" b="1"/>
              <a:t>1 кг</a:t>
            </a:r>
            <a:endParaRPr lang="en-US" altLang="ru-RU" sz="1400" b="1"/>
          </a:p>
        </p:txBody>
      </p:sp>
      <p:sp>
        <p:nvSpPr>
          <p:cNvPr id="43" name="Rectangle 91">
            <a:extLst>
              <a:ext uri="{FF2B5EF4-FFF2-40B4-BE49-F238E27FC236}">
                <a16:creationId xmlns:a16="http://schemas.microsoft.com/office/drawing/2014/main" id="{55FFAD37-D8A3-480E-B519-B71D272CC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0396" y="4465711"/>
            <a:ext cx="4953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ru-RU" altLang="ru-RU" sz="1400" b="1"/>
              <a:t>1 кг</a:t>
            </a:r>
            <a:endParaRPr lang="en-US" altLang="ru-RU" sz="1400" b="1"/>
          </a:p>
        </p:txBody>
      </p:sp>
      <p:pic>
        <p:nvPicPr>
          <p:cNvPr id="44" name="Picture 5" descr="C:\Users\Директор\Pictures\МОИ РИСУНКИ ПОФИЗИКЕ\Физприборы\про1.png">
            <a:extLst>
              <a:ext uri="{FF2B5EF4-FFF2-40B4-BE49-F238E27FC236}">
                <a16:creationId xmlns:a16="http://schemas.microsoft.com/office/drawing/2014/main" id="{102C3F01-C137-4D15-89DA-428721226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759" y="4673674"/>
            <a:ext cx="188277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1" descr="Штатив">
            <a:extLst>
              <a:ext uri="{FF2B5EF4-FFF2-40B4-BE49-F238E27FC236}">
                <a16:creationId xmlns:a16="http://schemas.microsoft.com/office/drawing/2014/main" id="{A737C141-D9A0-4317-B86B-2F0AB3576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96"/>
          <a:stretch>
            <a:fillRect/>
          </a:stretch>
        </p:blipFill>
        <p:spPr bwMode="auto">
          <a:xfrm>
            <a:off x="1833196" y="1619324"/>
            <a:ext cx="2643188" cy="478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5" descr="C:\Users\Директор\Pictures\МОИ РИСУНКИ ПОФИЗИКЕ\Физприборы\про1.png">
            <a:extLst>
              <a:ext uri="{FF2B5EF4-FFF2-40B4-BE49-F238E27FC236}">
                <a16:creationId xmlns:a16="http://schemas.microsoft.com/office/drawing/2014/main" id="{8F6D6D8F-74EC-4805-8B3D-82BCA7630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471" y="4673674"/>
            <a:ext cx="18732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51" descr="Штатив">
            <a:extLst>
              <a:ext uri="{FF2B5EF4-FFF2-40B4-BE49-F238E27FC236}">
                <a16:creationId xmlns:a16="http://schemas.microsoft.com/office/drawing/2014/main" id="{8B9C9B75-F058-4B54-B898-E378764BF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96"/>
          <a:stretch>
            <a:fillRect/>
          </a:stretch>
        </p:blipFill>
        <p:spPr bwMode="auto">
          <a:xfrm>
            <a:off x="7775209" y="1606624"/>
            <a:ext cx="2592387" cy="478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92">
            <a:extLst>
              <a:ext uri="{FF2B5EF4-FFF2-40B4-BE49-F238E27FC236}">
                <a16:creationId xmlns:a16="http://schemas.microsoft.com/office/drawing/2014/main" id="{22096E99-73D4-4111-A3C4-B96D7DE0FA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8384" y="2261833"/>
            <a:ext cx="1397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ru-RU" sz="1200" b="1" dirty="0">
                <a:solidFill>
                  <a:schemeClr val="hlink"/>
                </a:solidFill>
              </a:rPr>
              <a:t>Q </a:t>
            </a:r>
            <a:r>
              <a:rPr lang="ru-RU" altLang="ru-RU" sz="1200" b="1" dirty="0">
                <a:solidFill>
                  <a:schemeClr val="hlink"/>
                </a:solidFill>
              </a:rPr>
              <a:t>= 0,25 • 10</a:t>
            </a:r>
            <a:r>
              <a:rPr lang="ru-RU" altLang="ru-RU" sz="1200" b="1" baseline="30000" dirty="0">
                <a:solidFill>
                  <a:schemeClr val="hlink"/>
                </a:solidFill>
              </a:rPr>
              <a:t>5</a:t>
            </a:r>
            <a:r>
              <a:rPr lang="ru-RU" altLang="ru-RU" sz="1200" b="1" dirty="0">
                <a:solidFill>
                  <a:schemeClr val="hlink"/>
                </a:solidFill>
              </a:rPr>
              <a:t> Дж</a:t>
            </a:r>
            <a:endParaRPr lang="en-US" altLang="ru-RU" sz="1200" b="1" dirty="0">
              <a:solidFill>
                <a:schemeClr val="hlink"/>
              </a:solidFill>
            </a:endParaRPr>
          </a:p>
        </p:txBody>
      </p:sp>
      <p:sp>
        <p:nvSpPr>
          <p:cNvPr id="49" name="Rectangle 95">
            <a:extLst>
              <a:ext uri="{FF2B5EF4-FFF2-40B4-BE49-F238E27FC236}">
                <a16:creationId xmlns:a16="http://schemas.microsoft.com/office/drawing/2014/main" id="{A026ADB0-77DC-48DC-B35C-CFF2CD445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0654" y="295349"/>
            <a:ext cx="828284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1600" b="1" dirty="0">
                <a:solidFill>
                  <a:srgbClr val="CC0000"/>
                </a:solidFill>
              </a:rPr>
              <a:t>Удельная теплота плавления</a:t>
            </a:r>
            <a:r>
              <a:rPr lang="en-US" altLang="ru-RU" sz="1600" b="1" dirty="0">
                <a:solidFill>
                  <a:srgbClr val="CC0000"/>
                </a:solidFill>
              </a:rPr>
              <a:t> </a:t>
            </a:r>
            <a:r>
              <a:rPr lang="en-US" altLang="ru-RU" sz="2000" b="1" dirty="0">
                <a:solidFill>
                  <a:schemeClr val="tx2"/>
                </a:solidFill>
              </a:rPr>
              <a:t>(</a:t>
            </a:r>
            <a:r>
              <a:rPr lang="en-US" altLang="ru-RU" sz="2000" b="1" dirty="0">
                <a:solidFill>
                  <a:schemeClr val="tx2"/>
                </a:solidFill>
                <a:latin typeface="Symbol" panose="05050102010706020507" pitchFamily="18" charset="2"/>
              </a:rPr>
              <a:t>l</a:t>
            </a:r>
            <a:r>
              <a:rPr lang="en-US" altLang="ru-RU" sz="2000" b="1" dirty="0">
                <a:solidFill>
                  <a:schemeClr val="tx2"/>
                </a:solidFill>
              </a:rPr>
              <a:t>)</a:t>
            </a:r>
            <a:r>
              <a:rPr lang="ru-RU" altLang="ru-RU" sz="2000" b="1" dirty="0">
                <a:solidFill>
                  <a:schemeClr val="tx2"/>
                </a:solidFill>
              </a:rPr>
              <a:t> </a:t>
            </a:r>
            <a:r>
              <a:rPr lang="ru-RU" altLang="ru-RU" sz="1400" b="1" dirty="0"/>
              <a:t>– это физическая величина, показывающая, какое количество теплоты необходимо для полного превращения 1 кг вещества из твердого состояния в жидкое, взятого при температуре плавления.</a:t>
            </a:r>
          </a:p>
        </p:txBody>
      </p:sp>
      <p:sp>
        <p:nvSpPr>
          <p:cNvPr id="50" name="Rectangle 96">
            <a:extLst>
              <a:ext uri="{FF2B5EF4-FFF2-40B4-BE49-F238E27FC236}">
                <a16:creationId xmlns:a16="http://schemas.microsoft.com/office/drawing/2014/main" id="{5BE96EB6-C4E8-42B0-9BF0-C0659E87B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8698" y="1105339"/>
            <a:ext cx="57800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 dirty="0"/>
              <a:t>Единицей удельной теплоты плавления в СИ служит 1 Дж/кг.</a:t>
            </a:r>
          </a:p>
        </p:txBody>
      </p:sp>
      <p:sp>
        <p:nvSpPr>
          <p:cNvPr id="51" name="Rectangle 31">
            <a:extLst>
              <a:ext uri="{FF2B5EF4-FFF2-40B4-BE49-F238E27FC236}">
                <a16:creationId xmlns:a16="http://schemas.microsoft.com/office/drawing/2014/main" id="{CCD5F7C6-0631-410F-B44F-D18A781F95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1109" y="1031949"/>
            <a:ext cx="1900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33CC"/>
                </a:solidFill>
              </a:rPr>
              <a:t>[</a:t>
            </a:r>
            <a:r>
              <a:rPr lang="en-US" altLang="ru-RU" sz="2400" b="1">
                <a:solidFill>
                  <a:srgbClr val="0033CC"/>
                </a:solidFill>
                <a:latin typeface="Symbol" panose="05050102010706020507" pitchFamily="18" charset="2"/>
              </a:rPr>
              <a:t>l</a:t>
            </a:r>
            <a:r>
              <a:rPr lang="ru-RU" altLang="ru-RU" sz="2400" b="1">
                <a:solidFill>
                  <a:srgbClr val="0033CC"/>
                </a:solidFill>
              </a:rPr>
              <a:t>] = [Дж</a:t>
            </a:r>
            <a:r>
              <a:rPr lang="en-US" altLang="ru-RU" sz="2400" b="1">
                <a:solidFill>
                  <a:srgbClr val="0033CC"/>
                </a:solidFill>
              </a:rPr>
              <a:t>/</a:t>
            </a:r>
            <a:r>
              <a:rPr lang="ru-RU" altLang="ru-RU" sz="2400" b="1">
                <a:solidFill>
                  <a:srgbClr val="0033CC"/>
                </a:solidFill>
              </a:rPr>
              <a:t>кг]</a:t>
            </a:r>
          </a:p>
        </p:txBody>
      </p:sp>
      <p:sp>
        <p:nvSpPr>
          <p:cNvPr id="52" name="Rectangle 100">
            <a:extLst>
              <a:ext uri="{FF2B5EF4-FFF2-40B4-BE49-F238E27FC236}">
                <a16:creationId xmlns:a16="http://schemas.microsoft.com/office/drawing/2014/main" id="{C829E254-5A64-46A2-BECA-76CDD6722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9721" y="1463749"/>
            <a:ext cx="1636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3200" b="1">
                <a:solidFill>
                  <a:srgbClr val="CC0000"/>
                </a:solidFill>
              </a:rPr>
              <a:t>Q </a:t>
            </a:r>
            <a:r>
              <a:rPr lang="ru-RU" altLang="ru-RU" sz="3200" b="1">
                <a:solidFill>
                  <a:srgbClr val="CC0000"/>
                </a:solidFill>
              </a:rPr>
              <a:t>= </a:t>
            </a:r>
            <a:r>
              <a:rPr lang="en-US" altLang="ru-RU" sz="2800" b="1">
                <a:solidFill>
                  <a:srgbClr val="CC0000"/>
                </a:solidFill>
                <a:latin typeface="Symbol" panose="05050102010706020507" pitchFamily="18" charset="2"/>
              </a:rPr>
              <a:t>l</a:t>
            </a:r>
            <a:r>
              <a:rPr lang="en-US" altLang="ru-RU" sz="3200" b="1">
                <a:solidFill>
                  <a:srgbClr val="CC0000"/>
                </a:solidFill>
                <a:latin typeface="Symbol" panose="05050102010706020507" pitchFamily="18" charset="2"/>
              </a:rPr>
              <a:t> </a:t>
            </a:r>
            <a:r>
              <a:rPr lang="en-US" altLang="ru-RU" sz="3200" b="1">
                <a:solidFill>
                  <a:srgbClr val="CC0000"/>
                </a:solidFill>
              </a:rPr>
              <a:t>m</a:t>
            </a:r>
            <a:endParaRPr lang="ru-RU" altLang="ru-RU" sz="3200" b="1">
              <a:solidFill>
                <a:srgbClr val="CC0000"/>
              </a:solidFill>
            </a:endParaRPr>
          </a:p>
        </p:txBody>
      </p:sp>
      <p:sp>
        <p:nvSpPr>
          <p:cNvPr id="53" name="Rectangle 101">
            <a:extLst>
              <a:ext uri="{FF2B5EF4-FFF2-40B4-BE49-F238E27FC236}">
                <a16:creationId xmlns:a16="http://schemas.microsoft.com/office/drawing/2014/main" id="{52DED339-A392-4BC6-BE97-1B8E90291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5846" y="1463749"/>
            <a:ext cx="15970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800" b="1">
                <a:solidFill>
                  <a:schemeClr val="hlink"/>
                </a:solidFill>
                <a:latin typeface="Symbol" panose="05050102010706020507" pitchFamily="18" charset="2"/>
              </a:rPr>
              <a:t>l</a:t>
            </a:r>
            <a:r>
              <a:rPr lang="en-US" altLang="ru-RU" sz="3200" b="1">
                <a:solidFill>
                  <a:schemeClr val="hlink"/>
                </a:solidFill>
                <a:latin typeface="Symbol" panose="05050102010706020507" pitchFamily="18" charset="2"/>
              </a:rPr>
              <a:t> = </a:t>
            </a:r>
            <a:r>
              <a:rPr lang="en-US" altLang="ru-RU" sz="3200" b="1">
                <a:solidFill>
                  <a:schemeClr val="hlink"/>
                </a:solidFill>
              </a:rPr>
              <a:t>Q/m</a:t>
            </a:r>
            <a:endParaRPr lang="ru-RU" altLang="ru-RU" sz="3200" b="1">
              <a:solidFill>
                <a:schemeClr val="hlink"/>
              </a:solidFill>
            </a:endParaRPr>
          </a:p>
        </p:txBody>
      </p:sp>
      <p:sp>
        <p:nvSpPr>
          <p:cNvPr id="54" name="Rectangle 102">
            <a:extLst>
              <a:ext uri="{FF2B5EF4-FFF2-40B4-BE49-F238E27FC236}">
                <a16:creationId xmlns:a16="http://schemas.microsoft.com/office/drawing/2014/main" id="{013CDE1C-798B-408F-8475-2EFD4E624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0346" y="1463749"/>
            <a:ext cx="15970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3200" b="1">
                <a:solidFill>
                  <a:schemeClr val="hlink"/>
                </a:solidFill>
              </a:rPr>
              <a:t>m</a:t>
            </a:r>
            <a:r>
              <a:rPr lang="en-US" altLang="ru-RU" sz="3200" b="1">
                <a:solidFill>
                  <a:schemeClr val="hlink"/>
                </a:solidFill>
                <a:latin typeface="Symbol" panose="05050102010706020507" pitchFamily="18" charset="2"/>
              </a:rPr>
              <a:t> = </a:t>
            </a:r>
            <a:r>
              <a:rPr lang="en-US" altLang="ru-RU" sz="3200" b="1">
                <a:solidFill>
                  <a:schemeClr val="hlink"/>
                </a:solidFill>
              </a:rPr>
              <a:t>Q/</a:t>
            </a:r>
            <a:r>
              <a:rPr lang="en-US" altLang="ru-RU" sz="2800" b="1">
                <a:solidFill>
                  <a:schemeClr val="hlink"/>
                </a:solidFill>
                <a:latin typeface="Symbol" panose="05050102010706020507" pitchFamily="18" charset="2"/>
              </a:rPr>
              <a:t>l</a:t>
            </a:r>
            <a:endParaRPr lang="ru-RU" altLang="ru-RU" sz="2800" b="1">
              <a:solidFill>
                <a:schemeClr val="hlink"/>
              </a:solidFill>
            </a:endParaRPr>
          </a:p>
        </p:txBody>
      </p:sp>
      <p:sp>
        <p:nvSpPr>
          <p:cNvPr id="55" name="Rectangle 93">
            <a:extLst>
              <a:ext uri="{FF2B5EF4-FFF2-40B4-BE49-F238E27FC236}">
                <a16:creationId xmlns:a16="http://schemas.microsoft.com/office/drawing/2014/main" id="{2D98FBE4-5D9D-4DCA-BED6-EA9A187C7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7759" y="2995257"/>
            <a:ext cx="1397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ru-RU" sz="1200" b="1" dirty="0">
                <a:solidFill>
                  <a:schemeClr val="hlink"/>
                </a:solidFill>
              </a:rPr>
              <a:t>Q </a:t>
            </a:r>
            <a:r>
              <a:rPr lang="ru-RU" altLang="ru-RU" sz="1200" b="1" dirty="0">
                <a:solidFill>
                  <a:schemeClr val="hlink"/>
                </a:solidFill>
              </a:rPr>
              <a:t>= 0,59 • 10</a:t>
            </a:r>
            <a:r>
              <a:rPr lang="ru-RU" altLang="ru-RU" sz="1200" b="1" baseline="30000" dirty="0">
                <a:solidFill>
                  <a:schemeClr val="hlink"/>
                </a:solidFill>
              </a:rPr>
              <a:t>5</a:t>
            </a:r>
            <a:r>
              <a:rPr lang="ru-RU" altLang="ru-RU" sz="1200" b="1" dirty="0">
                <a:solidFill>
                  <a:schemeClr val="hlink"/>
                </a:solidFill>
              </a:rPr>
              <a:t> Дж</a:t>
            </a:r>
            <a:endParaRPr lang="en-US" altLang="ru-RU" sz="1200" b="1" dirty="0">
              <a:solidFill>
                <a:schemeClr val="hlink"/>
              </a:solidFill>
            </a:endParaRPr>
          </a:p>
        </p:txBody>
      </p:sp>
      <p:sp>
        <p:nvSpPr>
          <p:cNvPr id="56" name="Прямоугольник 55">
            <a:hlinkClick r:id="rId15" action="ppaction://hlinksldjump"/>
            <a:extLst>
              <a:ext uri="{FF2B5EF4-FFF2-40B4-BE49-F238E27FC236}">
                <a16:creationId xmlns:a16="http://schemas.microsoft.com/office/drawing/2014/main" id="{82BCFE70-E377-4EC4-AF51-9559C6E18B20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57" name="Прямоугольник 56">
            <a:hlinkClick r:id="rId16" action="ppaction://hlinksldjump"/>
            <a:extLst>
              <a:ext uri="{FF2B5EF4-FFF2-40B4-BE49-F238E27FC236}">
                <a16:creationId xmlns:a16="http://schemas.microsoft.com/office/drawing/2014/main" id="{6484B9CE-2F3F-4C9D-8C2B-D36F5C2BAF24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58" name="Прямоугольник 57">
            <a:hlinkClick r:id="rId17" action="ppaction://hlinksldjump"/>
            <a:extLst>
              <a:ext uri="{FF2B5EF4-FFF2-40B4-BE49-F238E27FC236}">
                <a16:creationId xmlns:a16="http://schemas.microsoft.com/office/drawing/2014/main" id="{6230BC0A-A542-4860-9161-388513163216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59" name="Прямоугольник 58">
            <a:hlinkClick r:id="rId18" action="ppaction://hlinksldjump"/>
            <a:extLst>
              <a:ext uri="{FF2B5EF4-FFF2-40B4-BE49-F238E27FC236}">
                <a16:creationId xmlns:a16="http://schemas.microsoft.com/office/drawing/2014/main" id="{5B8D5759-3668-47ED-8E98-7B11419A8EE3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60" name="Прямоугольник 59">
            <a:hlinkClick r:id="rId19" action="ppaction://hlinksldjump"/>
            <a:extLst>
              <a:ext uri="{FF2B5EF4-FFF2-40B4-BE49-F238E27FC236}">
                <a16:creationId xmlns:a16="http://schemas.microsoft.com/office/drawing/2014/main" id="{20CCFF5E-DFB7-469B-A06F-054E51F769AE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61" name="Прямоугольник 60">
            <a:hlinkClick r:id="rId20" action="ppaction://hlinksldjump"/>
            <a:extLst>
              <a:ext uri="{FF2B5EF4-FFF2-40B4-BE49-F238E27FC236}">
                <a16:creationId xmlns:a16="http://schemas.microsoft.com/office/drawing/2014/main" id="{35A5AED2-32F0-4823-82A5-221C1EF1396F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62" name="Прямоугольник 61">
            <a:hlinkClick r:id="rId21" action="ppaction://hlinksldjump"/>
            <a:extLst>
              <a:ext uri="{FF2B5EF4-FFF2-40B4-BE49-F238E27FC236}">
                <a16:creationId xmlns:a16="http://schemas.microsoft.com/office/drawing/2014/main" id="{200B5AED-CE89-4EA7-87C3-64F72048FBFA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63" name="Прямоугольник 62">
            <a:hlinkClick r:id="rId22" action="ppaction://hlinksldjump"/>
            <a:extLst>
              <a:ext uri="{FF2B5EF4-FFF2-40B4-BE49-F238E27FC236}">
                <a16:creationId xmlns:a16="http://schemas.microsoft.com/office/drawing/2014/main" id="{0E9C5BEE-7A53-4D22-98E2-B500D917692B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64" name="Прямоугольник 63">
            <a:hlinkClick r:id="rId23" action="ppaction://hlinksldjump"/>
            <a:extLst>
              <a:ext uri="{FF2B5EF4-FFF2-40B4-BE49-F238E27FC236}">
                <a16:creationId xmlns:a16="http://schemas.microsoft.com/office/drawing/2014/main" id="{7E48FAED-19A1-4BB9-9A67-058B9EB212A5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21B5884E-F57F-41FC-B1FC-06BE11FA8FD3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29672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25" grpId="0"/>
      <p:bldP spid="26" grpId="0"/>
      <p:bldP spid="33" grpId="0"/>
      <p:bldP spid="34" grpId="0"/>
      <p:bldP spid="35" grpId="0"/>
      <p:bldP spid="36" grpId="0"/>
      <p:bldP spid="39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Директор\Pictures\МОИ РИСУНКИ ПОФИЗИКЕ\Графики\Клетка лист.png">
            <a:extLst>
              <a:ext uri="{FF2B5EF4-FFF2-40B4-BE49-F238E27FC236}">
                <a16:creationId xmlns:a16="http://schemas.microsoft.com/office/drawing/2014/main" id="{2ED3423A-3ECA-4901-8580-C7A9D4EBE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" t="31325" b="330"/>
          <a:stretch>
            <a:fillRect/>
          </a:stretch>
        </p:blipFill>
        <p:spPr bwMode="auto">
          <a:xfrm>
            <a:off x="2613685" y="2486609"/>
            <a:ext cx="41021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1">
            <a:extLst>
              <a:ext uri="{FF2B5EF4-FFF2-40B4-BE49-F238E27FC236}">
                <a16:creationId xmlns:a16="http://schemas.microsoft.com/office/drawing/2014/main" id="{B86205E9-FBD1-48B2-BEEC-3376842F8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4135" y="3134309"/>
            <a:ext cx="288925" cy="914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Line 2">
            <a:extLst>
              <a:ext uri="{FF2B5EF4-FFF2-40B4-BE49-F238E27FC236}">
                <a16:creationId xmlns:a16="http://schemas.microsoft.com/office/drawing/2014/main" id="{60334618-9FD0-4EC5-BC5F-96B79D34D48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93047" y="2334209"/>
            <a:ext cx="0" cy="32766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4B12C281-8F6E-4E32-AECF-5F74EF0E905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42247" y="4772609"/>
            <a:ext cx="4013200" cy="1746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7">
            <a:extLst>
              <a:ext uri="{FF2B5EF4-FFF2-40B4-BE49-F238E27FC236}">
                <a16:creationId xmlns:a16="http://schemas.microsoft.com/office/drawing/2014/main" id="{E437FC2D-568C-4EF5-8A69-8F191F86CD70}"/>
              </a:ext>
            </a:extLst>
          </p:cNvPr>
          <p:cNvSpPr>
            <a:spLocks noChangeShapeType="1"/>
          </p:cNvSpPr>
          <p:nvPr/>
        </p:nvSpPr>
        <p:spPr bwMode="auto">
          <a:xfrm>
            <a:off x="2613685" y="3134309"/>
            <a:ext cx="1122362" cy="10287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8">
            <a:extLst>
              <a:ext uri="{FF2B5EF4-FFF2-40B4-BE49-F238E27FC236}">
                <a16:creationId xmlns:a16="http://schemas.microsoft.com/office/drawing/2014/main" id="{542D8711-00BB-442E-82D9-D0E32F7137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736047" y="4163009"/>
            <a:ext cx="1524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9">
            <a:extLst>
              <a:ext uri="{FF2B5EF4-FFF2-40B4-BE49-F238E27FC236}">
                <a16:creationId xmlns:a16="http://schemas.microsoft.com/office/drawing/2014/main" id="{98094266-5AC0-4957-BFAC-86281CD04334}"/>
              </a:ext>
            </a:extLst>
          </p:cNvPr>
          <p:cNvSpPr>
            <a:spLocks noChangeShapeType="1"/>
          </p:cNvSpPr>
          <p:nvPr/>
        </p:nvSpPr>
        <p:spPr bwMode="auto">
          <a:xfrm>
            <a:off x="5260047" y="4163009"/>
            <a:ext cx="1169988" cy="127635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3F5A4FFD-9341-4819-990F-868EAA72A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6572" y="3897897"/>
            <a:ext cx="1092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000" b="1"/>
              <a:t>Отвердевание</a:t>
            </a:r>
          </a:p>
        </p:txBody>
      </p:sp>
      <p:sp>
        <p:nvSpPr>
          <p:cNvPr id="12" name="Text Box 15">
            <a:extLst>
              <a:ext uri="{FF2B5EF4-FFF2-40B4-BE49-F238E27FC236}">
                <a16:creationId xmlns:a16="http://schemas.microsoft.com/office/drawing/2014/main" id="{77726F0A-7DDF-4998-B729-9AD94118E1BA}"/>
              </a:ext>
            </a:extLst>
          </p:cNvPr>
          <p:cNvSpPr txBox="1">
            <a:spLocks noChangeArrowheads="1"/>
          </p:cNvSpPr>
          <p:nvPr/>
        </p:nvSpPr>
        <p:spPr bwMode="auto">
          <a:xfrm rot="2840747">
            <a:off x="5204485" y="4288422"/>
            <a:ext cx="9683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000" b="1"/>
              <a:t>Охлаждение</a:t>
            </a:r>
          </a:p>
        </p:txBody>
      </p:sp>
      <p:sp>
        <p:nvSpPr>
          <p:cNvPr id="13" name="Text Box 28">
            <a:extLst>
              <a:ext uri="{FF2B5EF4-FFF2-40B4-BE49-F238E27FC236}">
                <a16:creationId xmlns:a16="http://schemas.microsoft.com/office/drawing/2014/main" id="{06B2AACF-7044-4B62-97CE-C5B102238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2110" y="3278772"/>
            <a:ext cx="12176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>
                <a:solidFill>
                  <a:srgbClr val="CC0000"/>
                </a:solidFill>
              </a:rPr>
              <a:t>Выделение </a:t>
            </a:r>
            <a:r>
              <a:rPr lang="en-US" altLang="ru-RU" sz="1200" b="1">
                <a:solidFill>
                  <a:srgbClr val="CC0000"/>
                </a:solidFill>
              </a:rPr>
              <a:t>Q</a:t>
            </a:r>
            <a:endParaRPr lang="ru-RU" altLang="ru-RU" sz="1200" b="1">
              <a:solidFill>
                <a:srgbClr val="CC0000"/>
              </a:solidFill>
            </a:endParaRPr>
          </a:p>
        </p:txBody>
      </p:sp>
      <p:sp>
        <p:nvSpPr>
          <p:cNvPr id="16" name="Text Box 29">
            <a:extLst>
              <a:ext uri="{FF2B5EF4-FFF2-40B4-BE49-F238E27FC236}">
                <a16:creationId xmlns:a16="http://schemas.microsoft.com/office/drawing/2014/main" id="{52A7F7A8-408C-4A15-9E62-625963F94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2573" y="3382825"/>
            <a:ext cx="2708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 b="1" dirty="0">
                <a:solidFill>
                  <a:srgbClr val="CC0000"/>
                </a:solidFill>
              </a:rPr>
              <a:t>t = t</a:t>
            </a:r>
            <a:r>
              <a:rPr lang="ru-RU" altLang="ru-RU" sz="1600" b="1" dirty="0">
                <a:solidFill>
                  <a:srgbClr val="CC0000"/>
                </a:solidFill>
              </a:rPr>
              <a:t> </a:t>
            </a:r>
            <a:r>
              <a:rPr lang="ru-RU" altLang="ru-RU" sz="1600" b="1" baseline="-25000" dirty="0">
                <a:solidFill>
                  <a:srgbClr val="CC0000"/>
                </a:solidFill>
              </a:rPr>
              <a:t>плавления</a:t>
            </a:r>
            <a:r>
              <a:rPr lang="ru-RU" altLang="ru-RU" sz="1600" b="1" dirty="0">
                <a:solidFill>
                  <a:srgbClr val="CC0000"/>
                </a:solidFill>
              </a:rPr>
              <a:t> = </a:t>
            </a:r>
            <a:r>
              <a:rPr lang="en-US" altLang="ru-RU" sz="1600" b="1" dirty="0">
                <a:solidFill>
                  <a:srgbClr val="CC0000"/>
                </a:solidFill>
              </a:rPr>
              <a:t>t </a:t>
            </a:r>
            <a:r>
              <a:rPr lang="ru-RU" altLang="ru-RU" sz="1600" b="1" baseline="-25000" dirty="0">
                <a:solidFill>
                  <a:srgbClr val="CC0000"/>
                </a:solidFill>
              </a:rPr>
              <a:t>отвердевания</a:t>
            </a:r>
          </a:p>
        </p:txBody>
      </p:sp>
      <p:sp>
        <p:nvSpPr>
          <p:cNvPr id="17" name="Text Box 15">
            <a:extLst>
              <a:ext uri="{FF2B5EF4-FFF2-40B4-BE49-F238E27FC236}">
                <a16:creationId xmlns:a16="http://schemas.microsoft.com/office/drawing/2014/main" id="{E88377AF-6CDC-478B-B932-63B1D3A123F6}"/>
              </a:ext>
            </a:extLst>
          </p:cNvPr>
          <p:cNvSpPr txBox="1">
            <a:spLocks noChangeArrowheads="1"/>
          </p:cNvSpPr>
          <p:nvPr/>
        </p:nvSpPr>
        <p:spPr bwMode="auto">
          <a:xfrm rot="2675999">
            <a:off x="2789897" y="3394659"/>
            <a:ext cx="9683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000" b="1"/>
              <a:t>Охлаждение</a:t>
            </a:r>
          </a:p>
        </p:txBody>
      </p:sp>
      <p:pic>
        <p:nvPicPr>
          <p:cNvPr id="18" name="Picture 3" descr="C:\Users\Директор\Desktop\Аннимации\Стрелки и значки\righ-red.gif">
            <a:extLst>
              <a:ext uri="{FF2B5EF4-FFF2-40B4-BE49-F238E27FC236}">
                <a16:creationId xmlns:a16="http://schemas.microsoft.com/office/drawing/2014/main" id="{63C1108A-3083-496D-B8AC-3ABE20A9C3E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4313898" y="3594684"/>
            <a:ext cx="4000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37">
            <a:extLst>
              <a:ext uri="{FF2B5EF4-FFF2-40B4-BE49-F238E27FC236}">
                <a16:creationId xmlns:a16="http://schemas.microsoft.com/office/drawing/2014/main" id="{501B6CC9-00F5-4D30-931B-F709C41DF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0447" y="2342147"/>
            <a:ext cx="492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</a:pPr>
            <a:r>
              <a:rPr lang="en-US" altLang="ru-RU" sz="1400" b="1"/>
              <a:t>t</a:t>
            </a:r>
            <a:r>
              <a:rPr lang="ru-RU" altLang="ru-RU" sz="1400" b="1"/>
              <a:t>,</a:t>
            </a:r>
            <a:r>
              <a:rPr lang="en-US" altLang="ru-RU" sz="1400" b="1"/>
              <a:t>°C</a:t>
            </a:r>
          </a:p>
        </p:txBody>
      </p:sp>
      <p:sp>
        <p:nvSpPr>
          <p:cNvPr id="20" name="Rectangle 38">
            <a:extLst>
              <a:ext uri="{FF2B5EF4-FFF2-40B4-BE49-F238E27FC236}">
                <a16:creationId xmlns:a16="http://schemas.microsoft.com/office/drawing/2014/main" id="{6FAA54D2-DE1E-4F7B-97E3-15C797CC3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2697" y="4790072"/>
            <a:ext cx="641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</a:pPr>
            <a:r>
              <a:rPr lang="en-US" altLang="ru-RU" sz="1400" b="1"/>
              <a:t>t</a:t>
            </a:r>
            <a:r>
              <a:rPr lang="ru-RU" altLang="ru-RU" sz="1400" b="1"/>
              <a:t>,мин</a:t>
            </a:r>
            <a:endParaRPr lang="en-US" altLang="ru-RU" sz="1400" b="1"/>
          </a:p>
        </p:txBody>
      </p:sp>
      <p:sp>
        <p:nvSpPr>
          <p:cNvPr id="21" name="Rectangle 39">
            <a:extLst>
              <a:ext uri="{FF2B5EF4-FFF2-40B4-BE49-F238E27FC236}">
                <a16:creationId xmlns:a16="http://schemas.microsoft.com/office/drawing/2014/main" id="{EA3FE8CC-2D15-41CB-AC7E-9A4F6EB54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347" y="2846972"/>
            <a:ext cx="306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</a:pPr>
            <a:r>
              <a:rPr lang="en-US" altLang="ru-RU" sz="1400" b="1"/>
              <a:t>t</a:t>
            </a:r>
            <a:r>
              <a:rPr lang="ru-RU" altLang="ru-RU" sz="1400" b="1" baseline="-25000"/>
              <a:t>1</a:t>
            </a:r>
            <a:endParaRPr lang="en-US" altLang="ru-RU" sz="1400" b="1" baseline="-25000"/>
          </a:p>
        </p:txBody>
      </p:sp>
      <p:sp>
        <p:nvSpPr>
          <p:cNvPr id="22" name="Rectangle 40">
            <a:extLst>
              <a:ext uri="{FF2B5EF4-FFF2-40B4-BE49-F238E27FC236}">
                <a16:creationId xmlns:a16="http://schemas.microsoft.com/office/drawing/2014/main" id="{930354D6-F7BE-4C7B-8ED3-B56FEF17B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7297" y="5205997"/>
            <a:ext cx="306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</a:pPr>
            <a:r>
              <a:rPr lang="en-US" altLang="ru-RU" sz="1400" b="1"/>
              <a:t>t</a:t>
            </a:r>
            <a:r>
              <a:rPr lang="ru-RU" altLang="ru-RU" sz="1400" b="1" baseline="-25000"/>
              <a:t>2</a:t>
            </a:r>
            <a:endParaRPr lang="en-US" altLang="ru-RU" sz="1400" b="1" baseline="-25000"/>
          </a:p>
        </p:txBody>
      </p:sp>
      <p:sp>
        <p:nvSpPr>
          <p:cNvPr id="23" name="Rectangle 41">
            <a:extLst>
              <a:ext uri="{FF2B5EF4-FFF2-40B4-BE49-F238E27FC236}">
                <a16:creationId xmlns:a16="http://schemas.microsoft.com/office/drawing/2014/main" id="{8369025A-4AE5-4DB3-942D-7E0E9F6245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9360" y="3926472"/>
            <a:ext cx="2428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</a:pPr>
            <a:r>
              <a:rPr lang="en-US" altLang="ru-RU" sz="1400" b="1"/>
              <a:t>t</a:t>
            </a:r>
            <a:endParaRPr lang="en-US" altLang="ru-RU" sz="1400" b="1" baseline="-25000"/>
          </a:p>
        </p:txBody>
      </p:sp>
      <p:sp>
        <p:nvSpPr>
          <p:cNvPr id="24" name="Line 42">
            <a:extLst>
              <a:ext uri="{FF2B5EF4-FFF2-40B4-BE49-F238E27FC236}">
                <a16:creationId xmlns:a16="http://schemas.microsoft.com/office/drawing/2014/main" id="{CFC5C881-FCE1-4116-8F38-727E8B40100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13685" y="5439359"/>
            <a:ext cx="3816350" cy="0"/>
          </a:xfrm>
          <a:prstGeom prst="line">
            <a:avLst/>
          </a:prstGeom>
          <a:noFill/>
          <a:ln w="9525">
            <a:solidFill>
              <a:schemeClr val="hlink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" name="Line 43">
            <a:extLst>
              <a:ext uri="{FF2B5EF4-FFF2-40B4-BE49-F238E27FC236}">
                <a16:creationId xmlns:a16="http://schemas.microsoft.com/office/drawing/2014/main" id="{7F58F773-2751-4155-A95A-0CADCA0C677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13685" y="4142372"/>
            <a:ext cx="1081087" cy="0"/>
          </a:xfrm>
          <a:prstGeom prst="line">
            <a:avLst/>
          </a:prstGeom>
          <a:noFill/>
          <a:ln w="9525">
            <a:solidFill>
              <a:schemeClr val="hlink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" name="Прямоугольник 24">
            <a:extLst>
              <a:ext uri="{FF2B5EF4-FFF2-40B4-BE49-F238E27FC236}">
                <a16:creationId xmlns:a16="http://schemas.microsoft.com/office/drawing/2014/main" id="{A0871E7A-8DAC-4417-8EBF-F106AC68D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4285" y="3950284"/>
            <a:ext cx="306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 sz="1600">
              <a:solidFill>
                <a:srgbClr val="C00000"/>
              </a:solidFill>
            </a:endParaRPr>
          </a:p>
        </p:txBody>
      </p:sp>
      <p:sp>
        <p:nvSpPr>
          <p:cNvPr id="27" name="Прямоугольник 24">
            <a:extLst>
              <a:ext uri="{FF2B5EF4-FFF2-40B4-BE49-F238E27FC236}">
                <a16:creationId xmlns:a16="http://schemas.microsoft.com/office/drawing/2014/main" id="{BB023ABD-0BEC-4981-AB66-ED04BD25AD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9710" y="3991559"/>
            <a:ext cx="306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 sz="1600">
              <a:solidFill>
                <a:srgbClr val="C00000"/>
              </a:solidFill>
            </a:endParaRPr>
          </a:p>
        </p:txBody>
      </p:sp>
      <p:sp>
        <p:nvSpPr>
          <p:cNvPr id="28" name="Прямоугольник 24">
            <a:extLst>
              <a:ext uri="{FF2B5EF4-FFF2-40B4-BE49-F238E27FC236}">
                <a16:creationId xmlns:a16="http://schemas.microsoft.com/office/drawing/2014/main" id="{429D400E-FAE4-42C5-8843-4C4D44E25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760" y="2918409"/>
            <a:ext cx="306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chemeClr val="hlin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 sz="1600">
              <a:solidFill>
                <a:schemeClr val="hlink"/>
              </a:solidFill>
            </a:endParaRPr>
          </a:p>
        </p:txBody>
      </p:sp>
      <p:sp>
        <p:nvSpPr>
          <p:cNvPr id="29" name="Прямоугольник 24">
            <a:extLst>
              <a:ext uri="{FF2B5EF4-FFF2-40B4-BE49-F238E27FC236}">
                <a16:creationId xmlns:a16="http://schemas.microsoft.com/office/drawing/2014/main" id="{B797A686-16FA-4263-9321-D8B5CB6C5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760" y="3950284"/>
            <a:ext cx="306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chemeClr val="hlin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 sz="1600">
              <a:solidFill>
                <a:schemeClr val="hlink"/>
              </a:solidFill>
            </a:endParaRPr>
          </a:p>
        </p:txBody>
      </p:sp>
      <p:sp>
        <p:nvSpPr>
          <p:cNvPr id="30" name="Прямоугольник 24">
            <a:extLst>
              <a:ext uri="{FF2B5EF4-FFF2-40B4-BE49-F238E27FC236}">
                <a16:creationId xmlns:a16="http://schemas.microsoft.com/office/drawing/2014/main" id="{BE9090DE-C71E-4515-B6A4-D5ABC7F53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760" y="5221872"/>
            <a:ext cx="306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chemeClr val="hlin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 sz="1600">
              <a:solidFill>
                <a:schemeClr val="hlink"/>
              </a:solidFill>
            </a:endParaRPr>
          </a:p>
        </p:txBody>
      </p:sp>
      <p:sp>
        <p:nvSpPr>
          <p:cNvPr id="31" name="Прямоугольник 24">
            <a:extLst>
              <a:ext uri="{FF2B5EF4-FFF2-40B4-BE49-F238E27FC236}">
                <a16:creationId xmlns:a16="http://schemas.microsoft.com/office/drawing/2014/main" id="{FC27409A-1A7C-4376-84C7-6494D3407F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7160" y="5221872"/>
            <a:ext cx="306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●</a:t>
            </a:r>
            <a:endParaRPr lang="ru-RU" altLang="ru-RU" sz="1600">
              <a:solidFill>
                <a:srgbClr val="C00000"/>
              </a:solidFill>
            </a:endParaRPr>
          </a:p>
        </p:txBody>
      </p:sp>
      <p:sp>
        <p:nvSpPr>
          <p:cNvPr id="32" name="Rectangle 13">
            <a:extLst>
              <a:ext uri="{FF2B5EF4-FFF2-40B4-BE49-F238E27FC236}">
                <a16:creationId xmlns:a16="http://schemas.microsoft.com/office/drawing/2014/main" id="{35AC0429-C5E4-47AE-A247-2A967BF8A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347" y="397459"/>
            <a:ext cx="8424863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>
                <a:solidFill>
                  <a:srgbClr val="0000CC"/>
                </a:solidFill>
              </a:rPr>
              <a:t>1.  При охлаждении уменьшается температура жидкости. </a:t>
            </a:r>
          </a:p>
          <a:p>
            <a:pPr eaLnBrk="1" hangingPunct="1"/>
            <a:r>
              <a:rPr lang="ru-RU" altLang="ru-RU" sz="1200" b="1">
                <a:solidFill>
                  <a:srgbClr val="0000CC"/>
                </a:solidFill>
              </a:rPr>
              <a:t>2.  Скорость движения частиц  уменьшается. </a:t>
            </a:r>
          </a:p>
          <a:p>
            <a:pPr eaLnBrk="1" hangingPunct="1"/>
            <a:r>
              <a:rPr lang="ru-RU" altLang="ru-RU" sz="1200" b="1">
                <a:solidFill>
                  <a:srgbClr val="0000CC"/>
                </a:solidFill>
              </a:rPr>
              <a:t>3. </a:t>
            </a:r>
            <a:r>
              <a:rPr lang="en-US" altLang="ru-RU" sz="1200" b="1">
                <a:solidFill>
                  <a:srgbClr val="0000CC"/>
                </a:solidFill>
              </a:rPr>
              <a:t> </a:t>
            </a:r>
            <a:r>
              <a:rPr lang="ru-RU" altLang="ru-RU" sz="1200" b="1">
                <a:solidFill>
                  <a:srgbClr val="0000CC"/>
                </a:solidFill>
              </a:rPr>
              <a:t>Уменьшается внутренняя энергия жидкости. </a:t>
            </a:r>
          </a:p>
          <a:p>
            <a:pPr eaLnBrk="1" hangingPunct="1"/>
            <a:r>
              <a:rPr lang="ru-RU" altLang="ru-RU" sz="1200" b="1">
                <a:solidFill>
                  <a:srgbClr val="0000CC"/>
                </a:solidFill>
              </a:rPr>
              <a:t>4.  Когда тело охлаждается до температуры плавления,</a:t>
            </a:r>
            <a:r>
              <a:rPr lang="en-US" altLang="ru-RU" sz="1200" b="1">
                <a:solidFill>
                  <a:srgbClr val="0000CC"/>
                </a:solidFill>
              </a:rPr>
              <a:t> </a:t>
            </a:r>
            <a:r>
              <a:rPr lang="ru-RU" altLang="ru-RU" sz="1200" b="1">
                <a:solidFill>
                  <a:srgbClr val="0000CC"/>
                </a:solidFill>
              </a:rPr>
              <a:t>кристаллическая решетка начинает восстанавливаться. </a:t>
            </a:r>
          </a:p>
        </p:txBody>
      </p:sp>
      <p:pic>
        <p:nvPicPr>
          <p:cNvPr id="33" name="Picture 9" descr="Молекулы льда">
            <a:extLst>
              <a:ext uri="{FF2B5EF4-FFF2-40B4-BE49-F238E27FC236}">
                <a16:creationId xmlns:a16="http://schemas.microsoft.com/office/drawing/2014/main" id="{87DEC52C-F3F6-45C5-BAB3-77D9F199B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035" y="2816809"/>
            <a:ext cx="1584325" cy="15414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7" descr="Молекулы воды">
            <a:extLst>
              <a:ext uri="{FF2B5EF4-FFF2-40B4-BE49-F238E27FC236}">
                <a16:creationId xmlns:a16="http://schemas.microsoft.com/office/drawing/2014/main" id="{133D2B2C-1F20-441A-B927-B524F4BD8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010" y="2869197"/>
            <a:ext cx="1458912" cy="14890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Line 55">
            <a:extLst>
              <a:ext uri="{FF2B5EF4-FFF2-40B4-BE49-F238E27FC236}">
                <a16:creationId xmlns:a16="http://schemas.microsoft.com/office/drawing/2014/main" id="{DCEF0083-7473-42EA-BC31-F5B3EC63B01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66210" y="3205747"/>
            <a:ext cx="230505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" name="Line 56">
            <a:extLst>
              <a:ext uri="{FF2B5EF4-FFF2-40B4-BE49-F238E27FC236}">
                <a16:creationId xmlns:a16="http://schemas.microsoft.com/office/drawing/2014/main" id="{D0B63CFE-7952-4F89-89CF-A1F0733D87A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686710" y="3134309"/>
            <a:ext cx="338455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AutoShape 57">
            <a:extLst>
              <a:ext uri="{FF2B5EF4-FFF2-40B4-BE49-F238E27FC236}">
                <a16:creationId xmlns:a16="http://schemas.microsoft.com/office/drawing/2014/main" id="{12735BC3-0225-451F-B8E9-4EF66F21A48A}"/>
              </a:ext>
            </a:extLst>
          </p:cNvPr>
          <p:cNvSpPr>
            <a:spLocks/>
          </p:cNvSpPr>
          <p:nvPr/>
        </p:nvSpPr>
        <p:spPr bwMode="auto">
          <a:xfrm>
            <a:off x="3189947" y="2054809"/>
            <a:ext cx="1081088" cy="609600"/>
          </a:xfrm>
          <a:prstGeom prst="borderCallout1">
            <a:avLst>
              <a:gd name="adj1" fmla="val 18750"/>
              <a:gd name="adj2" fmla="val -7046"/>
              <a:gd name="adj3" fmla="val 151042"/>
              <a:gd name="adj4" fmla="val -46403"/>
            </a:avLst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/>
              <a:t>Начальная температура жидкости</a:t>
            </a:r>
          </a:p>
        </p:txBody>
      </p:sp>
      <p:sp>
        <p:nvSpPr>
          <p:cNvPr id="38" name="Line 58">
            <a:extLst>
              <a:ext uri="{FF2B5EF4-FFF2-40B4-BE49-F238E27FC236}">
                <a16:creationId xmlns:a16="http://schemas.microsoft.com/office/drawing/2014/main" id="{B1CB3858-7FDD-4370-880E-69D47B4565C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79097" y="3710572"/>
            <a:ext cx="7921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" name="Rectangle 59">
            <a:extLst>
              <a:ext uri="{FF2B5EF4-FFF2-40B4-BE49-F238E27FC236}">
                <a16:creationId xmlns:a16="http://schemas.microsoft.com/office/drawing/2014/main" id="{09B1E36C-1C50-4257-A242-A187249BE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6160" y="1838909"/>
            <a:ext cx="18700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3200" b="1">
                <a:solidFill>
                  <a:srgbClr val="CC0000"/>
                </a:solidFill>
              </a:rPr>
              <a:t>Q </a:t>
            </a:r>
            <a:r>
              <a:rPr lang="ru-RU" altLang="ru-RU" sz="3200" b="1">
                <a:solidFill>
                  <a:srgbClr val="CC0000"/>
                </a:solidFill>
              </a:rPr>
              <a:t>= - </a:t>
            </a:r>
            <a:r>
              <a:rPr lang="en-US" altLang="ru-RU" sz="2800" b="1">
                <a:solidFill>
                  <a:srgbClr val="CC0000"/>
                </a:solidFill>
                <a:latin typeface="Symbol" panose="05050102010706020507" pitchFamily="18" charset="2"/>
              </a:rPr>
              <a:t>l</a:t>
            </a:r>
            <a:r>
              <a:rPr lang="en-US" altLang="ru-RU" sz="3200" b="1">
                <a:solidFill>
                  <a:srgbClr val="CC0000"/>
                </a:solidFill>
                <a:latin typeface="Symbol" panose="05050102010706020507" pitchFamily="18" charset="2"/>
              </a:rPr>
              <a:t> </a:t>
            </a:r>
            <a:r>
              <a:rPr lang="en-US" altLang="ru-RU" sz="3200" b="1">
                <a:solidFill>
                  <a:srgbClr val="CC0000"/>
                </a:solidFill>
              </a:rPr>
              <a:t>m</a:t>
            </a:r>
            <a:endParaRPr lang="ru-RU" altLang="ru-RU" sz="3200" b="1">
              <a:solidFill>
                <a:srgbClr val="CC0000"/>
              </a:solidFill>
            </a:endParaRPr>
          </a:p>
        </p:txBody>
      </p:sp>
      <p:sp>
        <p:nvSpPr>
          <p:cNvPr id="40" name="Rectangle 63">
            <a:extLst>
              <a:ext uri="{FF2B5EF4-FFF2-40B4-BE49-F238E27FC236}">
                <a16:creationId xmlns:a16="http://schemas.microsoft.com/office/drawing/2014/main" id="{97E6532C-418F-4ED3-B6CF-F36AD98DE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3549" y="3742369"/>
            <a:ext cx="35718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000" b="1" dirty="0"/>
              <a:t>Температуру, при которой вещество отвердевает, называют </a:t>
            </a:r>
            <a:r>
              <a:rPr lang="ru-RU" altLang="ru-RU" sz="2000" b="1" dirty="0">
                <a:solidFill>
                  <a:srgbClr val="CC0000"/>
                </a:solidFill>
              </a:rPr>
              <a:t>температурой отвердевания</a:t>
            </a:r>
            <a:r>
              <a:rPr lang="en-US" altLang="ru-RU" sz="2000" b="1" dirty="0">
                <a:solidFill>
                  <a:srgbClr val="CC0000"/>
                </a:solidFill>
              </a:rPr>
              <a:t>.</a:t>
            </a:r>
            <a:endParaRPr lang="ru-RU" altLang="ru-RU" sz="2000" b="1" dirty="0">
              <a:solidFill>
                <a:srgbClr val="CC0000"/>
              </a:solidFill>
            </a:endParaRPr>
          </a:p>
        </p:txBody>
      </p:sp>
      <p:sp>
        <p:nvSpPr>
          <p:cNvPr id="41" name="Rectangle 64">
            <a:extLst>
              <a:ext uri="{FF2B5EF4-FFF2-40B4-BE49-F238E27FC236}">
                <a16:creationId xmlns:a16="http://schemas.microsoft.com/office/drawing/2014/main" id="{1A7D9289-36DF-4903-865F-5AC8130F8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347" y="1403664"/>
            <a:ext cx="85693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CC0000"/>
                </a:solidFill>
              </a:rPr>
              <a:t>Количество теплоты, выделяющееся при отвердевании (кристаллизации), равно количеству теплоты, поглощённому при плавлении.</a:t>
            </a:r>
          </a:p>
        </p:txBody>
      </p:sp>
      <p:pic>
        <p:nvPicPr>
          <p:cNvPr id="42" name="Picture 2" descr="C:\Users\Директор\Pictures\МОИ РИСУНКИ ПОФИЗИКЕ\Тепло\Рисунок11.png">
            <a:extLst>
              <a:ext uri="{FF2B5EF4-FFF2-40B4-BE49-F238E27FC236}">
                <a16:creationId xmlns:a16="http://schemas.microsoft.com/office/drawing/2014/main" id="{077A381E-4095-4C47-909E-5B51038F2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88162">
            <a:off x="6071260" y="2197684"/>
            <a:ext cx="4662487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Прямоугольник 42">
            <a:hlinkClick r:id="rId8" action="ppaction://hlinksldjump"/>
            <a:extLst>
              <a:ext uri="{FF2B5EF4-FFF2-40B4-BE49-F238E27FC236}">
                <a16:creationId xmlns:a16="http://schemas.microsoft.com/office/drawing/2014/main" id="{A465252E-6098-4DEC-9198-DA3CDC13190E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44" name="Прямоугольник 43">
            <a:hlinkClick r:id="rId9" action="ppaction://hlinksldjump"/>
            <a:extLst>
              <a:ext uri="{FF2B5EF4-FFF2-40B4-BE49-F238E27FC236}">
                <a16:creationId xmlns:a16="http://schemas.microsoft.com/office/drawing/2014/main" id="{1DDFED7A-AAD1-46B2-9EC6-F7B5F4905A55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45" name="Прямоугольник 44">
            <a:hlinkClick r:id="rId10" action="ppaction://hlinksldjump"/>
            <a:extLst>
              <a:ext uri="{FF2B5EF4-FFF2-40B4-BE49-F238E27FC236}">
                <a16:creationId xmlns:a16="http://schemas.microsoft.com/office/drawing/2014/main" id="{9ACA096E-1797-4C5D-A86D-02A4F0509171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46" name="Прямоугольник 45">
            <a:hlinkClick r:id="rId11" action="ppaction://hlinksldjump"/>
            <a:extLst>
              <a:ext uri="{FF2B5EF4-FFF2-40B4-BE49-F238E27FC236}">
                <a16:creationId xmlns:a16="http://schemas.microsoft.com/office/drawing/2014/main" id="{84CC9182-FC23-41E3-8861-E023E7663071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47" name="Прямоугольник 46">
            <a:hlinkClick r:id="rId12" action="ppaction://hlinksldjump"/>
            <a:extLst>
              <a:ext uri="{FF2B5EF4-FFF2-40B4-BE49-F238E27FC236}">
                <a16:creationId xmlns:a16="http://schemas.microsoft.com/office/drawing/2014/main" id="{EE1D773A-6C46-4D83-B750-3ABD61F130D4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48" name="Прямоугольник 47">
            <a:hlinkClick r:id="rId13" action="ppaction://hlinksldjump"/>
            <a:extLst>
              <a:ext uri="{FF2B5EF4-FFF2-40B4-BE49-F238E27FC236}">
                <a16:creationId xmlns:a16="http://schemas.microsoft.com/office/drawing/2014/main" id="{14249C93-51BA-454C-87A1-6E877B7512F7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49" name="Прямоугольник 48">
            <a:hlinkClick r:id="rId14" action="ppaction://hlinksldjump"/>
            <a:extLst>
              <a:ext uri="{FF2B5EF4-FFF2-40B4-BE49-F238E27FC236}">
                <a16:creationId xmlns:a16="http://schemas.microsoft.com/office/drawing/2014/main" id="{91A334DC-DF6B-48DC-903F-4644AC1BEA2D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50" name="Прямоугольник 49">
            <a:hlinkClick r:id="rId15" action="ppaction://hlinksldjump"/>
            <a:extLst>
              <a:ext uri="{FF2B5EF4-FFF2-40B4-BE49-F238E27FC236}">
                <a16:creationId xmlns:a16="http://schemas.microsoft.com/office/drawing/2014/main" id="{C3E1F4FB-02CE-4FF2-8D26-4C0F9C0970AA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51" name="Прямоугольник 50">
            <a:hlinkClick r:id="rId16" action="ppaction://hlinksldjump"/>
            <a:extLst>
              <a:ext uri="{FF2B5EF4-FFF2-40B4-BE49-F238E27FC236}">
                <a16:creationId xmlns:a16="http://schemas.microsoft.com/office/drawing/2014/main" id="{AB70C962-501C-4BB3-988D-8C5D9D348ACA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B54E60D3-AECD-4C6C-B188-3F06E76ED0F2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68760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22" grpId="0"/>
      <p:bldP spid="23" grpId="0"/>
      <p:bldP spid="26" grpId="0"/>
      <p:bldP spid="27" grpId="0"/>
      <p:bldP spid="29" grpId="0"/>
      <p:bldP spid="30" grpId="0"/>
      <p:bldP spid="31" grpId="0"/>
      <p:bldP spid="32" grpId="0" animBg="1"/>
      <p:bldP spid="39" grpId="0"/>
      <p:bldP spid="40" grpId="0"/>
      <p:bldP spid="4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939</Words>
  <Application>Microsoft Office PowerPoint</Application>
  <PresentationFormat>Широкоэкранный</PresentationFormat>
  <Paragraphs>270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Symbol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сапронов</dc:creator>
  <cp:lastModifiedBy>евгений сапронов</cp:lastModifiedBy>
  <cp:revision>8</cp:revision>
  <dcterms:created xsi:type="dcterms:W3CDTF">2022-10-23T16:40:23Z</dcterms:created>
  <dcterms:modified xsi:type="dcterms:W3CDTF">2022-10-26T16:31:35Z</dcterms:modified>
</cp:coreProperties>
</file>