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75" r:id="rId3"/>
    <p:sldId id="262" r:id="rId4"/>
    <p:sldId id="263" r:id="rId5"/>
    <p:sldId id="265" r:id="rId6"/>
    <p:sldId id="277" r:id="rId7"/>
    <p:sldId id="278" r:id="rId8"/>
    <p:sldId id="280" r:id="rId9"/>
    <p:sldId id="273" r:id="rId10"/>
    <p:sldId id="259" r:id="rId11"/>
    <p:sldId id="271" r:id="rId12"/>
    <p:sldId id="260" r:id="rId13"/>
    <p:sldId id="26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488CBD-E41D-4A22-B3AF-9C2424F3B5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B11B1BB-D9E2-4DF4-B179-EBC0E6EBF8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5E2F509-5EF5-46DE-8616-5703A8808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E658FE4-D721-4D2D-B402-4EF1F43C8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3BF6D2B-EAE3-4DB4-98E4-E5D90A0EB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997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A6E0A1-8E3A-4A70-B4CC-E8F769730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5026695-5EA9-4120-BBB2-121163127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79F28F1-2437-4B3E-BB5D-052231A6D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A3F4E75-BD51-4B7C-9559-4AE172EEC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7D371EF-8B5F-4E90-B8CC-8C44391D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863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77A4C8D-4F59-4157-9733-6CD32ED49E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FF515DE-17C1-413B-B61F-3514934CA8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3B81431-532D-49AF-80E7-ADCD6088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447958E-FB55-49BF-87E7-E026BCCB1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92855A5-BA2C-4B48-9883-BD0B5EABB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203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AC99E-2EDE-4B82-BBDF-0291302E0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795CA0-7BE4-4411-A876-BF78DE439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5E80E73-A499-4568-BF9D-B09C729BE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1CD188C-C9F5-4BCF-A51E-748CEE4E2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36430B3-DBBE-411A-B5CB-33709874C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14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41886C-F540-408C-889B-FDAB86F6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F916F4D-EA11-4EE6-AF0B-22C0BAD7D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C70A665-47BA-4921-9D79-FF5BDD6E0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1733BCF-8484-4C88-B4ED-CBCB8939C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BF5F315-DD11-4B27-AF72-F5949F9FC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573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064CC3-40F3-4A94-A9B8-9F6DDA2E3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3261A2-E90F-4220-9A25-6DF9F42D6B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2A0B7E4-C742-468C-A8A1-5BE4EBA0C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C9B9917-20CB-4063-A927-6CC218E43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7154641-757E-4251-B593-1C11100EF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504F685-89FB-4406-ACFB-2649A146E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8463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C9FE6F-B1F0-480C-9AEA-EE841B556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0C34114-F344-4299-A913-1E246D80E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DB89C0B-B156-43D4-AE5E-0F989BA8FD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D022789-5276-40FD-B23E-2895E33BE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005EEA70-4B66-41EF-BD5C-E83FEF242C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CAA690F-51AE-4873-BC2D-069CAF4A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7DD9777-7B85-4A4D-96DC-CB906EB3B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43D2856F-5868-4BD1-9C64-909B40979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132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847771-651D-4B30-8502-3C184AF16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04CD149-58F9-48C9-832C-AED363E56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E4E2596-5BCE-4640-AFDA-2C49921FE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3472CB1-887E-4315-87C9-22BB1C702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130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32A179F-983B-4266-B458-CE3AF6C8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C6F64E4-DB5B-4C91-9D01-761408DF8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813E31B-1752-4F9B-8393-3F3850B07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970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C4DE57-634E-4EBF-B3BF-C08A517B2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F3FC7A5-0629-4EA2-A9DE-21343556E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EE341A7-EA34-4ED5-A0E2-5CC0C6A46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9B21862-6A8D-4DDE-A8B6-F6A1AD7A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FA0B10E-9CD5-4D47-9AA0-246C67E9E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B8C69BB-2BB2-408B-9B63-7323C3C34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6221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B322B5-5727-4A0E-92FB-84A441CFE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5ED90085-FE47-4E9F-BAE7-F7F0FF298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656A35A-514D-48F7-AD8F-87ECA2172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4A7CC51-7A28-4556-BA2F-F36E3DCCA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D29D548-F616-4681-B2D3-76394D7E5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0D2E442-A90A-4F6B-B3A7-B9553CC7B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7735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392BAB-3B45-4CFD-8BAE-1495AF497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3E67DE0-92D2-4858-8282-A2DC71A70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0C1928E-8B8F-49E3-98E1-99186B1E90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9B269-DA3A-498D-8729-5697093319D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798CD9C-D34B-4FCA-A86D-0CBB5D518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C8D1119-9F25-4749-B1D5-9B3FCEFD02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7911C-2601-45B5-BED4-F8B761A3C1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1639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393" y="772540"/>
            <a:ext cx="115403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/>
              <a:t>Алгоритм решения задач </a:t>
            </a:r>
            <a:br>
              <a:rPr lang="ru-RU" sz="6000" b="1" dirty="0" smtClean="0"/>
            </a:br>
            <a:r>
              <a:rPr lang="ru-RU" sz="6000" b="1" dirty="0" smtClean="0"/>
              <a:t>(математика Л.Г. Петерсон)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39559" y="4878353"/>
            <a:ext cx="66845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/>
              <a:t>Подготовила учитель </a:t>
            </a:r>
            <a:r>
              <a:rPr lang="ru-RU" dirty="0" smtClean="0"/>
              <a:t>ГБОУ гимназия № 405:</a:t>
            </a:r>
          </a:p>
          <a:p>
            <a:r>
              <a:rPr lang="ru-RU" i="1" dirty="0" smtClean="0"/>
              <a:t>   </a:t>
            </a:r>
            <a:r>
              <a:rPr lang="ru-RU" i="1" dirty="0" smtClean="0"/>
              <a:t>Шарапова Светлана Олеговна,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стя\Pictures\2012-09-08 17\17 001.jpg">
            <a:extLst>
              <a:ext uri="{FF2B5EF4-FFF2-40B4-BE49-F238E27FC236}">
                <a16:creationId xmlns="" xmlns:a16="http://schemas.microsoft.com/office/drawing/2014/main" id="{A187313A-A613-4335-A140-21B66DD94F45}"/>
              </a:ext>
            </a:extLst>
          </p:cNvPr>
          <p:cNvPicPr/>
          <p:nvPr/>
        </p:nvPicPr>
        <p:blipFill rotWithShape="1">
          <a:blip r:embed="rId2" cstate="print">
            <a:lum contrast="20000"/>
          </a:blip>
          <a:srcRect l="11010" t="20480" r="11359" b="59085"/>
          <a:stretch/>
        </p:blipFill>
        <p:spPr bwMode="auto">
          <a:xfrm>
            <a:off x="1040167" y="823403"/>
            <a:ext cx="10111666" cy="52111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22986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29E85D-73BF-4E34-8A90-4E881D208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9293"/>
            <a:ext cx="10515600" cy="147369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План нахождения решения задач на формулу произведения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1566062-316E-4595-AE90-2BBE9EA11E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151573"/>
            <a:ext cx="10515600" cy="314713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400" dirty="0">
                <a:solidFill>
                  <a:schemeClr val="tx1"/>
                </a:solidFill>
              </a:rPr>
              <a:t>Найти величины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400" dirty="0">
                <a:solidFill>
                  <a:schemeClr val="tx1"/>
                </a:solidFill>
              </a:rPr>
              <a:t>Обозначить величины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400" dirty="0">
                <a:solidFill>
                  <a:schemeClr val="tx1"/>
                </a:solidFill>
              </a:rPr>
              <a:t>Построить формулу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400" dirty="0">
                <a:solidFill>
                  <a:schemeClr val="tx1"/>
                </a:solidFill>
              </a:rPr>
              <a:t>Найти взаимосвязь между величинами</a:t>
            </a:r>
          </a:p>
        </p:txBody>
      </p:sp>
    </p:spTree>
    <p:extLst>
      <p:ext uri="{BB962C8B-B14F-4D97-AF65-F5344CB8AC3E}">
        <p14:creationId xmlns="" xmlns:p14="http://schemas.microsoft.com/office/powerpoint/2010/main" val="228113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стя\Pictures\2012-09-08 18\18 002.jpg">
            <a:extLst>
              <a:ext uri="{FF2B5EF4-FFF2-40B4-BE49-F238E27FC236}">
                <a16:creationId xmlns="" xmlns:a16="http://schemas.microsoft.com/office/drawing/2014/main" id="{34BF6FD9-1409-4AFB-ADBF-F000144BE00B}"/>
              </a:ext>
            </a:extLst>
          </p:cNvPr>
          <p:cNvPicPr/>
          <p:nvPr/>
        </p:nvPicPr>
        <p:blipFill rotWithShape="1">
          <a:blip r:embed="rId2" cstate="print">
            <a:lum contrast="20000"/>
          </a:blip>
          <a:srcRect l="15697" t="53140" r="7121" b="23148"/>
          <a:stretch/>
        </p:blipFill>
        <p:spPr bwMode="auto">
          <a:xfrm>
            <a:off x="1093432" y="727968"/>
            <a:ext cx="10005135" cy="544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505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стя\Pictures\2012-09-08 19\19 001.jpg">
            <a:extLst>
              <a:ext uri="{FF2B5EF4-FFF2-40B4-BE49-F238E27FC236}">
                <a16:creationId xmlns="" xmlns:a16="http://schemas.microsoft.com/office/drawing/2014/main" id="{9F6F0704-8E80-443E-A698-760E9970EAA0}"/>
              </a:ext>
            </a:extLst>
          </p:cNvPr>
          <p:cNvPicPr/>
          <p:nvPr/>
        </p:nvPicPr>
        <p:blipFill rotWithShape="1">
          <a:blip r:embed="rId2" cstate="print">
            <a:lum contrast="20000"/>
          </a:blip>
          <a:srcRect l="9804" t="10972" r="11670" b="65698"/>
          <a:stretch/>
        </p:blipFill>
        <p:spPr bwMode="auto">
          <a:xfrm>
            <a:off x="1075677" y="712433"/>
            <a:ext cx="10040645" cy="543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69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0B2490-BB86-4103-9BCA-4ABEF2058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/>
              <a:t>Связь между сложением и вычитанием чисел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23D8CE7-5BD1-4952-8439-89D4035A82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596" t="7579" r="39288" b="8653"/>
          <a:stretch/>
        </p:blipFill>
        <p:spPr>
          <a:xfrm rot="5400000">
            <a:off x="3642481" y="943201"/>
            <a:ext cx="4907038" cy="64020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108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HOME\Мои документы\Мои рисунки\img184.jpg">
            <a:extLst>
              <a:ext uri="{FF2B5EF4-FFF2-40B4-BE49-F238E27FC236}">
                <a16:creationId xmlns="" xmlns:a16="http://schemas.microsoft.com/office/drawing/2014/main" id="{223F1597-1726-4A4E-BE85-3F26BB1F5049}"/>
              </a:ext>
            </a:extLst>
          </p:cNvPr>
          <p:cNvPicPr/>
          <p:nvPr/>
        </p:nvPicPr>
        <p:blipFill rotWithShape="1">
          <a:blip r:embed="rId2" cstate="print"/>
          <a:srcRect l="10207" t="56461" r="71386" b="4075"/>
          <a:stretch/>
        </p:blipFill>
        <p:spPr bwMode="auto">
          <a:xfrm rot="5400000">
            <a:off x="3466729" y="-1611297"/>
            <a:ext cx="5246703" cy="10085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3129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HOME\Мои документы\Мои рисунки\img184.jpg">
            <a:extLst>
              <a:ext uri="{FF2B5EF4-FFF2-40B4-BE49-F238E27FC236}">
                <a16:creationId xmlns="" xmlns:a16="http://schemas.microsoft.com/office/drawing/2014/main" id="{70A0AAA8-3E2E-40C6-B93D-D7797D7EDE99}"/>
              </a:ext>
            </a:extLst>
          </p:cNvPr>
          <p:cNvPicPr/>
          <p:nvPr/>
        </p:nvPicPr>
        <p:blipFill rotWithShape="1">
          <a:blip r:embed="rId2" cstate="print"/>
          <a:srcRect l="32309" t="56461" r="35034" b="4075"/>
          <a:stretch/>
        </p:blipFill>
        <p:spPr bwMode="auto">
          <a:xfrm rot="5400000">
            <a:off x="3459028" y="-1560838"/>
            <a:ext cx="5255580" cy="1004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6285186" y="1986455"/>
            <a:ext cx="1313793" cy="86184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570483" y="3605048"/>
            <a:ext cx="1114096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861738" y="3615559"/>
            <a:ext cx="11771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9669517" y="2175641"/>
            <a:ext cx="1923393" cy="14399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214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B7FA7D36-03F3-4B39-84D0-31865933C1B6}"/>
              </a:ext>
            </a:extLst>
          </p:cNvPr>
          <p:cNvSpPr/>
          <p:nvPr/>
        </p:nvSpPr>
        <p:spPr>
          <a:xfrm>
            <a:off x="559293" y="328475"/>
            <a:ext cx="10848513" cy="208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Разностное сравнение чисел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сколько больше?</a:t>
            </a:r>
            <a:endParaRPr lang="ru-RU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На сколько меньше?</a:t>
            </a:r>
            <a:r>
              <a:rPr lang="ru-RU" sz="2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DDBFE7CB-F942-4B46-BDFF-9A6CBD19FEEB}"/>
              </a:ext>
            </a:extLst>
          </p:cNvPr>
          <p:cNvSpPr/>
          <p:nvPr/>
        </p:nvSpPr>
        <p:spPr>
          <a:xfrm>
            <a:off x="1059775" y="1961964"/>
            <a:ext cx="1464815" cy="18731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dirty="0">
              <a:solidFill>
                <a:srgbClr val="FF0000"/>
              </a:solidFill>
              <a:highlight>
                <a:srgbClr val="000000"/>
              </a:highlight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AC002B7C-F482-4CF7-8803-F846F616D256}"/>
              </a:ext>
            </a:extLst>
          </p:cNvPr>
          <p:cNvSpPr/>
          <p:nvPr/>
        </p:nvSpPr>
        <p:spPr>
          <a:xfrm>
            <a:off x="3229437" y="1978905"/>
            <a:ext cx="1908698" cy="18731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highlight>
                  <a:srgbClr val="0000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highlight>
                  <a:srgbClr val="0000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0CABFEF-F071-44E5-A77E-3E57264761F9}"/>
              </a:ext>
            </a:extLst>
          </p:cNvPr>
          <p:cNvSpPr/>
          <p:nvPr/>
        </p:nvSpPr>
        <p:spPr>
          <a:xfrm>
            <a:off x="1319629" y="2429448"/>
            <a:ext cx="266700" cy="25908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5228F2B-818F-4E0F-9836-206C9569B686}"/>
              </a:ext>
            </a:extLst>
          </p:cNvPr>
          <p:cNvSpPr/>
          <p:nvPr/>
        </p:nvSpPr>
        <p:spPr>
          <a:xfrm>
            <a:off x="1806608" y="2915500"/>
            <a:ext cx="266700" cy="25908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="" xmlns:a16="http://schemas.microsoft.com/office/drawing/2014/main" id="{6FA9FD60-7BBF-43CD-A906-6A829D18DBB2}"/>
              </a:ext>
            </a:extLst>
          </p:cNvPr>
          <p:cNvSpPr/>
          <p:nvPr/>
        </p:nvSpPr>
        <p:spPr>
          <a:xfrm>
            <a:off x="3823615" y="2062495"/>
            <a:ext cx="320040" cy="342900"/>
          </a:xfrm>
          <a:prstGeom prst="flowChartConnector">
            <a:avLst/>
          </a:prstGeom>
          <a:solidFill>
            <a:srgbClr val="FFFF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="" xmlns:a16="http://schemas.microsoft.com/office/drawing/2014/main" id="{F53F1DEF-526F-44FB-9E5A-C57AB25D2E6C}"/>
              </a:ext>
            </a:extLst>
          </p:cNvPr>
          <p:cNvSpPr/>
          <p:nvPr/>
        </p:nvSpPr>
        <p:spPr>
          <a:xfrm>
            <a:off x="3380841" y="2405395"/>
            <a:ext cx="320040" cy="342900"/>
          </a:xfrm>
          <a:prstGeom prst="flowChartConnector">
            <a:avLst/>
          </a:prstGeom>
          <a:solidFill>
            <a:srgbClr val="FFFF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dirty="0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="" xmlns:a16="http://schemas.microsoft.com/office/drawing/2014/main" id="{ACB5C0F8-F486-4E92-8DF9-48CAAD6E4843}"/>
              </a:ext>
            </a:extLst>
          </p:cNvPr>
          <p:cNvSpPr/>
          <p:nvPr/>
        </p:nvSpPr>
        <p:spPr>
          <a:xfrm>
            <a:off x="3614604" y="3191726"/>
            <a:ext cx="320040" cy="342900"/>
          </a:xfrm>
          <a:prstGeom prst="flowChartConnector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dirty="0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="" xmlns:a16="http://schemas.microsoft.com/office/drawing/2014/main" id="{67793A3E-3DC9-4E93-92CA-E11D5A73C843}"/>
              </a:ext>
            </a:extLst>
          </p:cNvPr>
          <p:cNvSpPr/>
          <p:nvPr/>
        </p:nvSpPr>
        <p:spPr>
          <a:xfrm>
            <a:off x="3959223" y="2757805"/>
            <a:ext cx="320040" cy="342900"/>
          </a:xfrm>
          <a:prstGeom prst="flowChartConnector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dirty="0"/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="" xmlns:a16="http://schemas.microsoft.com/office/drawing/2014/main" id="{E42F5F5C-A939-46FE-96D4-FC638397D562}"/>
              </a:ext>
            </a:extLst>
          </p:cNvPr>
          <p:cNvSpPr/>
          <p:nvPr/>
        </p:nvSpPr>
        <p:spPr>
          <a:xfrm>
            <a:off x="4106724" y="3331728"/>
            <a:ext cx="320040" cy="342900"/>
          </a:xfrm>
          <a:prstGeom prst="flowChartConnector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2" name="Рисунок 11" descr="https://coolsen.ru/wp-content/uploads/2022/02/263-20220208_234818.png">
            <a:extLst>
              <a:ext uri="{FF2B5EF4-FFF2-40B4-BE49-F238E27FC236}">
                <a16:creationId xmlns="" xmlns:a16="http://schemas.microsoft.com/office/drawing/2014/main" id="{56A5CC02-6E1A-4617-9463-3298011F4B1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510" y="2943132"/>
            <a:ext cx="334645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Овал 12">
            <a:extLst>
              <a:ext uri="{FF2B5EF4-FFF2-40B4-BE49-F238E27FC236}">
                <a16:creationId xmlns="" xmlns:a16="http://schemas.microsoft.com/office/drawing/2014/main" id="{10AD7229-A3C4-434B-876E-57ADCA533089}"/>
              </a:ext>
            </a:extLst>
          </p:cNvPr>
          <p:cNvSpPr/>
          <p:nvPr/>
        </p:nvSpPr>
        <p:spPr>
          <a:xfrm>
            <a:off x="3509761" y="2688528"/>
            <a:ext cx="1175770" cy="1057849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4" name="Рисунок 13" descr="https://i.pinimg.com/originals/93/1a/38/931a381cb8130c932dd92c4f78558838.jpg">
            <a:extLst>
              <a:ext uri="{FF2B5EF4-FFF2-40B4-BE49-F238E27FC236}">
                <a16:creationId xmlns="" xmlns:a16="http://schemas.microsoft.com/office/drawing/2014/main" id="{50DE146A-F404-4F61-85EF-A599705AC45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007" t="13614" r="42134" b="62422"/>
          <a:stretch/>
        </p:blipFill>
        <p:spPr bwMode="auto">
          <a:xfrm>
            <a:off x="1603796" y="4193349"/>
            <a:ext cx="321653" cy="5118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5" name="Рисунок 14" descr="https://i.pinimg.com/originals/93/1a/38/931a381cb8130c932dd92c4f78558838.jpg">
            <a:extLst>
              <a:ext uri="{FF2B5EF4-FFF2-40B4-BE49-F238E27FC236}">
                <a16:creationId xmlns="" xmlns:a16="http://schemas.microsoft.com/office/drawing/2014/main" id="{9431B1B1-1BDE-403E-8BC6-046F27E7F307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77" t="63531" r="42776" b="14322"/>
          <a:stretch/>
        </p:blipFill>
        <p:spPr bwMode="auto">
          <a:xfrm>
            <a:off x="4082294" y="4184761"/>
            <a:ext cx="297076" cy="4654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BE0D6262-3268-42CC-BBB3-1407CF482A28}"/>
              </a:ext>
            </a:extLst>
          </p:cNvPr>
          <p:cNvSpPr/>
          <p:nvPr/>
        </p:nvSpPr>
        <p:spPr>
          <a:xfrm>
            <a:off x="3892486" y="4146048"/>
            <a:ext cx="617370" cy="5429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D6824446-78DB-4C4E-B409-64EB1E421ABE}"/>
              </a:ext>
            </a:extLst>
          </p:cNvPr>
          <p:cNvSpPr/>
          <p:nvPr/>
        </p:nvSpPr>
        <p:spPr>
          <a:xfrm>
            <a:off x="1455939" y="4162259"/>
            <a:ext cx="617369" cy="5429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">
            <a:extLst>
              <a:ext uri="{FF2B5EF4-FFF2-40B4-BE49-F238E27FC236}">
                <a16:creationId xmlns="" xmlns:a16="http://schemas.microsoft.com/office/drawing/2014/main" id="{82B74CF7-100F-4692-832A-EE598DCEF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F1EF48C9-04D6-421F-A421-84D07D6C7758}"/>
              </a:ext>
            </a:extLst>
          </p:cNvPr>
          <p:cNvSpPr/>
          <p:nvPr/>
        </p:nvSpPr>
        <p:spPr>
          <a:xfrm flipH="1">
            <a:off x="2050527" y="4909351"/>
            <a:ext cx="1908696" cy="6293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Rectangle 5">
            <a:extLst>
              <a:ext uri="{FF2B5EF4-FFF2-40B4-BE49-F238E27FC236}">
                <a16:creationId xmlns="" xmlns:a16="http://schemas.microsoft.com/office/drawing/2014/main" id="{8599A21B-4E0F-4163-A80F-0000F0E70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1986C713-2741-4ADC-B4DF-0917D1B7C4EF}"/>
              </a:ext>
            </a:extLst>
          </p:cNvPr>
          <p:cNvSpPr/>
          <p:nvPr/>
        </p:nvSpPr>
        <p:spPr>
          <a:xfrm flipH="1">
            <a:off x="2175028" y="4909351"/>
            <a:ext cx="1907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– 2 = 3</a:t>
            </a:r>
            <a:endParaRPr kumimoji="0" lang="ru-RU" altLang="ru-RU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15FF5A8B-9C40-4DFB-80A6-D030A45EE145}"/>
              </a:ext>
            </a:extLst>
          </p:cNvPr>
          <p:cNvCxnSpPr>
            <a:cxnSpLocks/>
            <a:stCxn id="6" idx="3"/>
            <a:endCxn id="8" idx="3"/>
          </p:cNvCxnSpPr>
          <p:nvPr/>
        </p:nvCxnSpPr>
        <p:spPr>
          <a:xfrm flipV="1">
            <a:off x="2073308" y="2698078"/>
            <a:ext cx="1354402" cy="3469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6FFBE71F-5A14-4504-8E3D-8E1603DB6210}"/>
              </a:ext>
            </a:extLst>
          </p:cNvPr>
          <p:cNvCxnSpPr>
            <a:cxnSpLocks/>
            <a:stCxn id="5" idx="3"/>
            <a:endCxn id="7" idx="2"/>
          </p:cNvCxnSpPr>
          <p:nvPr/>
        </p:nvCxnSpPr>
        <p:spPr>
          <a:xfrm flipV="1">
            <a:off x="1586329" y="2233945"/>
            <a:ext cx="2237286" cy="3250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="" xmlns:a16="http://schemas.microsoft.com/office/drawing/2014/main" id="{1BB1CDD7-E195-4E07-9EA3-F91B88E1B099}"/>
              </a:ext>
            </a:extLst>
          </p:cNvPr>
          <p:cNvCxnSpPr>
            <a:cxnSpLocks/>
            <a:stCxn id="4" idx="2"/>
            <a:endCxn id="16" idx="0"/>
          </p:cNvCxnSpPr>
          <p:nvPr/>
        </p:nvCxnSpPr>
        <p:spPr>
          <a:xfrm>
            <a:off x="4183786" y="3852094"/>
            <a:ext cx="17385" cy="2939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="" xmlns:a16="http://schemas.microsoft.com/office/drawing/2014/main" id="{BC732A81-49F5-4438-9EAB-2B94423CA6D8}"/>
              </a:ext>
            </a:extLst>
          </p:cNvPr>
          <p:cNvCxnSpPr>
            <a:cxnSpLocks/>
            <a:stCxn id="3" idx="2"/>
            <a:endCxn id="17" idx="0"/>
          </p:cNvCxnSpPr>
          <p:nvPr/>
        </p:nvCxnSpPr>
        <p:spPr>
          <a:xfrm flipH="1">
            <a:off x="1764624" y="3835153"/>
            <a:ext cx="27559" cy="3271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55A5B7E1-6C71-493B-A757-768721EDDD44}"/>
              </a:ext>
            </a:extLst>
          </p:cNvPr>
          <p:cNvSpPr txBox="1"/>
          <p:nvPr/>
        </p:nvSpPr>
        <p:spPr>
          <a:xfrm>
            <a:off x="417251" y="5845379"/>
            <a:ext cx="5107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Кругов</a:t>
            </a:r>
            <a:r>
              <a:rPr lang="ru-RU" sz="2400" dirty="0"/>
              <a:t> </a:t>
            </a:r>
            <a:r>
              <a:rPr lang="ru-RU" sz="2400" b="1" dirty="0"/>
              <a:t>на 3 больше</a:t>
            </a:r>
            <a:r>
              <a:rPr lang="ru-RU" sz="2400" dirty="0"/>
              <a:t>, </a:t>
            </a:r>
            <a:r>
              <a:rPr lang="ru-RU" sz="2400" i="1" dirty="0"/>
              <a:t>чем квадратов.</a:t>
            </a:r>
            <a:endParaRPr lang="ru-RU" sz="2400" dirty="0"/>
          </a:p>
          <a:p>
            <a:r>
              <a:rPr lang="ru-RU" sz="2400" i="1" dirty="0"/>
              <a:t>Квадратов</a:t>
            </a:r>
            <a:r>
              <a:rPr lang="ru-RU" sz="2400" dirty="0"/>
              <a:t> </a:t>
            </a:r>
            <a:r>
              <a:rPr lang="ru-RU" sz="2400" b="1" dirty="0"/>
              <a:t>на 3 меньше</a:t>
            </a:r>
            <a:r>
              <a:rPr lang="ru-RU" sz="2400" dirty="0"/>
              <a:t>, </a:t>
            </a:r>
            <a:r>
              <a:rPr lang="ru-RU" sz="2400" i="1" dirty="0"/>
              <a:t>чем кругов.</a:t>
            </a:r>
            <a:endParaRPr lang="ru-RU" sz="2400" dirty="0"/>
          </a:p>
        </p:txBody>
      </p:sp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976B32D9-BBE5-4686-B752-4B38A0A442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606" y="3249767"/>
            <a:ext cx="1914716" cy="2335466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B319788D-A229-4142-B964-E9FE20383A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452" y="3235248"/>
            <a:ext cx="1911207" cy="2344731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A9E7CD9C-839A-4158-B5F7-4F5B5CCDF8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229" y="3249767"/>
            <a:ext cx="1841276" cy="23354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70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642655-CC0D-4EB3-B5CC-276095296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/>
              <a:t>Составные задачи на нахождение целого (одна из частей неизвестна)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C125045-1803-4050-BE56-FC2E0EFDF8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486" t="3043" r="44542" b="8523"/>
          <a:stretch/>
        </p:blipFill>
        <p:spPr>
          <a:xfrm rot="5400000">
            <a:off x="3898207" y="29190"/>
            <a:ext cx="4395586" cy="8756014"/>
          </a:xfrm>
        </p:spPr>
      </p:pic>
    </p:spTree>
    <p:extLst>
      <p:ext uri="{BB962C8B-B14F-4D97-AF65-F5344CB8AC3E}">
        <p14:creationId xmlns="" xmlns:p14="http://schemas.microsoft.com/office/powerpoint/2010/main" val="95646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C5E27C-6154-4EC3-8F9A-4F5C9B2F3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Комментирование решения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97414D2C-89AB-43CF-A539-5B831E5DE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i="1" dirty="0"/>
              <a:t>Внимательно</a:t>
            </a:r>
            <a:r>
              <a:rPr lang="ru-RU" sz="3200" dirty="0"/>
              <a:t> прочитаю задачу 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Известно … Надо найти 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Чтобы ответить на вопрос задачи, надо сложить …, так как ищем целое.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Сразу не смогу ответить на вопрос </a:t>
            </a:r>
            <a:r>
              <a:rPr lang="ru-RU" sz="3200" dirty="0" smtClean="0"/>
              <a:t>задачу, </a:t>
            </a:r>
            <a:r>
              <a:rPr lang="ru-RU" sz="3200" dirty="0"/>
              <a:t>так как не известна часть.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Поэтому в первом действии …, во втором действии 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Ответ: …</a:t>
            </a:r>
          </a:p>
        </p:txBody>
      </p:sp>
    </p:spTree>
    <p:extLst>
      <p:ext uri="{BB962C8B-B14F-4D97-AF65-F5344CB8AC3E}">
        <p14:creationId xmlns="" xmlns:p14="http://schemas.microsoft.com/office/powerpoint/2010/main" val="10997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Приемы работы со схемами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861" y="1583887"/>
            <a:ext cx="11582401" cy="4351338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1) самостоятельно «одеть» схему;</a:t>
            </a:r>
          </a:p>
          <a:p>
            <a:pPr>
              <a:buNone/>
            </a:pPr>
            <a:r>
              <a:rPr lang="ru-RU" sz="3200" dirty="0" smtClean="0"/>
              <a:t>2) составить задачу по схеме;</a:t>
            </a:r>
          </a:p>
          <a:p>
            <a:pPr>
              <a:buNone/>
            </a:pPr>
            <a:r>
              <a:rPr lang="ru-RU" sz="3200" dirty="0" smtClean="0"/>
              <a:t>3) выбрать схемы к задачам;</a:t>
            </a:r>
          </a:p>
          <a:p>
            <a:pPr>
              <a:buNone/>
            </a:pPr>
            <a:r>
              <a:rPr lang="ru-RU" sz="3200" dirty="0" smtClean="0"/>
              <a:t>4) комментирование задачи только по схеме (без числовых данных);</a:t>
            </a:r>
          </a:p>
          <a:p>
            <a:pPr>
              <a:buNone/>
            </a:pPr>
            <a:r>
              <a:rPr lang="ru-RU" sz="3200" dirty="0" smtClean="0"/>
              <a:t>5) соединить схемы с подходящим выражением;</a:t>
            </a:r>
          </a:p>
          <a:p>
            <a:pPr>
              <a:buNone/>
            </a:pPr>
            <a:r>
              <a:rPr lang="ru-RU" sz="3200" dirty="0" smtClean="0"/>
              <a:t>6) Использование Блиц-турниров (буквенные выражения).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82DE20-0E28-48B0-BB4A-7C144B505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Взаимосвязь между компонентами действия умножения</a:t>
            </a:r>
            <a:endParaRPr lang="ru-RU" sz="4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27B86FD-0B63-4A1D-BF14-5F0FCEC61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645" y="17341679"/>
            <a:ext cx="11068891" cy="423845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A6BBABEE-DEA4-48C7-8942-4E6076996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7555" y="0"/>
            <a:ext cx="12833497" cy="207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4B1E9CB-F928-4501-B802-7AF71B698EB3}"/>
              </a:ext>
            </a:extLst>
          </p:cNvPr>
          <p:cNvSpPr/>
          <p:nvPr/>
        </p:nvSpPr>
        <p:spPr>
          <a:xfrm>
            <a:off x="3159857" y="2102228"/>
            <a:ext cx="754601" cy="72611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A8861D12-D374-466B-A6A5-1449ABF3F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269" y="1826129"/>
            <a:ext cx="724048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720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   </a:t>
            </a:r>
            <a:r>
              <a:rPr kumimoji="0" lang="en-US" altLang="ru-RU" sz="720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b</a:t>
            </a:r>
            <a:r>
              <a:rPr kumimoji="0" lang="en-US" altLang="ru-RU" sz="720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ru-RU" sz="72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=</a:t>
            </a:r>
            <a:r>
              <a:rPr kumimoji="0" lang="en-US" altLang="ru-RU" sz="7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ru-RU" sz="72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c</a:t>
            </a:r>
            <a:endParaRPr kumimoji="0" lang="en-US" altLang="ru-RU" sz="7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B0E4CF7-E900-4B4A-93C5-084D37DB27DE}"/>
              </a:ext>
            </a:extLst>
          </p:cNvPr>
          <p:cNvSpPr/>
          <p:nvPr/>
        </p:nvSpPr>
        <p:spPr>
          <a:xfrm>
            <a:off x="1040167" y="3355288"/>
            <a:ext cx="763480" cy="74940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46EE48C-C5B4-4876-AF86-510B5746F68C}"/>
              </a:ext>
            </a:extLst>
          </p:cNvPr>
          <p:cNvSpPr/>
          <p:nvPr/>
        </p:nvSpPr>
        <p:spPr>
          <a:xfrm>
            <a:off x="1109989" y="3080017"/>
            <a:ext cx="12073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7200" dirty="0">
                <a:solidFill>
                  <a:srgbClr val="000000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c</a:t>
            </a:r>
            <a:endParaRPr lang="ru-RU" sz="72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3A12319D-F669-41E4-B018-73AD13D14D70}"/>
              </a:ext>
            </a:extLst>
          </p:cNvPr>
          <p:cNvSpPr/>
          <p:nvPr/>
        </p:nvSpPr>
        <p:spPr>
          <a:xfrm>
            <a:off x="1803647" y="3091314"/>
            <a:ext cx="1402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72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59F81C5A-CA02-4565-BF28-A459BA2AD6BD}"/>
              </a:ext>
            </a:extLst>
          </p:cNvPr>
          <p:cNvSpPr/>
          <p:nvPr/>
        </p:nvSpPr>
        <p:spPr>
          <a:xfrm>
            <a:off x="2192784" y="3190817"/>
            <a:ext cx="261003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72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7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72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7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B3EF86C-C6BD-40DC-B08C-5DF30E905958}"/>
              </a:ext>
            </a:extLst>
          </p:cNvPr>
          <p:cNvSpPr/>
          <p:nvPr/>
        </p:nvSpPr>
        <p:spPr>
          <a:xfrm>
            <a:off x="1105410" y="4280346"/>
            <a:ext cx="7411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72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82740E55-12F6-43AE-8C3E-9DBE48FCF949}"/>
              </a:ext>
            </a:extLst>
          </p:cNvPr>
          <p:cNvSpPr/>
          <p:nvPr/>
        </p:nvSpPr>
        <p:spPr>
          <a:xfrm>
            <a:off x="1803647" y="4379849"/>
            <a:ext cx="271242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7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7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72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7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61F36C73-C357-4C14-BD43-C174C00A48F8}"/>
              </a:ext>
            </a:extLst>
          </p:cNvPr>
          <p:cNvSpPr/>
          <p:nvPr/>
        </p:nvSpPr>
        <p:spPr>
          <a:xfrm>
            <a:off x="1031569" y="4566914"/>
            <a:ext cx="763480" cy="74940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04021F0B-8132-42D1-BDAD-0B0BC361467E}"/>
              </a:ext>
            </a:extLst>
          </p:cNvPr>
          <p:cNvSpPr/>
          <p:nvPr/>
        </p:nvSpPr>
        <p:spPr>
          <a:xfrm>
            <a:off x="971606" y="1840587"/>
            <a:ext cx="6507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u="sng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7200" dirty="0"/>
          </a:p>
        </p:txBody>
      </p:sp>
      <p:sp>
        <p:nvSpPr>
          <p:cNvPr id="21" name="Блок-схема: узел 20">
            <a:extLst>
              <a:ext uri="{FF2B5EF4-FFF2-40B4-BE49-F238E27FC236}">
                <a16:creationId xmlns="" xmlns:a16="http://schemas.microsoft.com/office/drawing/2014/main" id="{7D3F9C0D-2D73-4F69-9C7A-9167F03E84B6}"/>
              </a:ext>
            </a:extLst>
          </p:cNvPr>
          <p:cNvSpPr/>
          <p:nvPr/>
        </p:nvSpPr>
        <p:spPr>
          <a:xfrm flipH="1" flipV="1">
            <a:off x="1622312" y="2440752"/>
            <a:ext cx="99956" cy="97099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755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200</Words>
  <Application>Microsoft Office PowerPoint</Application>
  <PresentationFormat>Произвольный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Связь между сложением и вычитанием чисел</vt:lpstr>
      <vt:lpstr>Слайд 3</vt:lpstr>
      <vt:lpstr>Слайд 4</vt:lpstr>
      <vt:lpstr>Слайд 5</vt:lpstr>
      <vt:lpstr>Составные задачи на нахождение целого (одна из частей неизвестна)</vt:lpstr>
      <vt:lpstr>Комментирование решения</vt:lpstr>
      <vt:lpstr>Приемы работы со схемами </vt:lpstr>
      <vt:lpstr>Взаимосвязь между компонентами действия умножения</vt:lpstr>
      <vt:lpstr>Слайд 10</vt:lpstr>
      <vt:lpstr>План нахождения решения задач на формулу произведения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Светик</cp:lastModifiedBy>
  <cp:revision>30</cp:revision>
  <dcterms:created xsi:type="dcterms:W3CDTF">2022-10-19T14:39:12Z</dcterms:created>
  <dcterms:modified xsi:type="dcterms:W3CDTF">2022-11-01T16:49:20Z</dcterms:modified>
</cp:coreProperties>
</file>