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sldIdLst>
    <p:sldId id="256" r:id="rId2"/>
    <p:sldId id="257" r:id="rId3"/>
    <p:sldId id="264" r:id="rId4"/>
    <p:sldId id="272" r:id="rId5"/>
    <p:sldId id="258" r:id="rId6"/>
    <p:sldId id="274" r:id="rId7"/>
    <p:sldId id="276" r:id="rId8"/>
    <p:sldId id="259" r:id="rId9"/>
    <p:sldId id="260" r:id="rId10"/>
    <p:sldId id="266" r:id="rId11"/>
    <p:sldId id="261" r:id="rId12"/>
    <p:sldId id="275" r:id="rId13"/>
    <p:sldId id="262" r:id="rId14"/>
    <p:sldId id="263" r:id="rId15"/>
    <p:sldId id="265" r:id="rId16"/>
    <p:sldId id="267" r:id="rId17"/>
    <p:sldId id="268" r:id="rId18"/>
    <p:sldId id="269" r:id="rId19"/>
    <p:sldId id="270" r:id="rId20"/>
    <p:sldId id="27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63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73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344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515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9802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152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61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35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93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3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648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279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78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41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75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976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062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BF3A26-53CC-3B2B-7741-DF6743F3DC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5533" y="3011751"/>
            <a:ext cx="9759625" cy="2137298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ОБУЧЕНИЕ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Технология проблемного обучения – Техникум транспорта">
            <a:extLst>
              <a:ext uri="{FF2B5EF4-FFF2-40B4-BE49-F238E27FC236}">
                <a16:creationId xmlns:a16="http://schemas.microsoft.com/office/drawing/2014/main" xmlns="" id="{03BEF817-F9CB-E50D-845C-04FC77697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34" y="456577"/>
            <a:ext cx="4199137" cy="2972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02915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357C32-C9A4-AFCE-7D08-8CC15445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6753" y="739806"/>
            <a:ext cx="9919426" cy="34948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каждом этапе выполняет функции руководителя, организатора учения. Его деятельность состоит в следующем: нахождение (обдумывание) способа создания проблемной ситуации, перебор возможных вариантов ее решения учеником; руководство усмотрением проблемы учащимися; уточнение формулировки проблемы; оказание помощи учащимся в анализе условий; помощь в выборе плана решения; консультирование в процессе решения; помощь в нахождении способов самоконтроля; разбор индивидуальных ошибок или общее обсуждение решения проблемы.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Степень участия учителя в поисках учащегося зависит от сложности проблемы и того учебного материала, которым предстоит оперировать ученику при ее решении; уровня подготовленности и развития учащихся; наличия необходимого оборудования и материалов. От этого же зависит и степень активности самого ученика в самостоятельных поисках при решении возникающих в обучении проблем.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Педагогика и психология">
            <a:extLst>
              <a:ext uri="{FF2B5EF4-FFF2-40B4-BE49-F238E27FC236}">
                <a16:creationId xmlns:a16="http://schemas.microsoft.com/office/drawing/2014/main" xmlns="" id="{DADBEFD6-40AB-4321-2460-96179C887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074" y="4129874"/>
            <a:ext cx="2857500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m_full.aspx?guid=18053">
            <a:extLst>
              <a:ext uri="{FF2B5EF4-FFF2-40B4-BE49-F238E27FC236}">
                <a16:creationId xmlns:a16="http://schemas.microsoft.com/office/drawing/2014/main" xmlns="" id="{698FD464-8710-11CF-CDF9-DF8D9F7ED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218" y="4129874"/>
            <a:ext cx="2381250" cy="1924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Английский язык для детей 9 10 11 лет в Череповце. - «ИнтерГлосса».">
            <a:extLst>
              <a:ext uri="{FF2B5EF4-FFF2-40B4-BE49-F238E27FC236}">
                <a16:creationId xmlns:a16="http://schemas.microsoft.com/office/drawing/2014/main" xmlns="" id="{CCA51A64-07E4-006B-5E76-A0E1FFBEC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374" y="4360138"/>
            <a:ext cx="3009900" cy="151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212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F0D8D2-779E-CF00-7DAB-4BDA005E8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9860" y="570844"/>
            <a:ext cx="8911687" cy="128089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проблемных ситуаций: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0A9112-8208-E9E7-807B-06C4C792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6894" y="1504677"/>
            <a:ext cx="7838982" cy="51535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 первый тип – проблемная ситуация возникает при условии, если учащиеся не знают способы решения поставленной задачи;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 второй тип – проблемная ситуация возникает при столкновении учащихся с необходимостью использовать ранее усвоенные знания в новых условиях;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 третий тип – проблемная ситуация возникает в том случае, если имеется противоречие между теоретически возможным путем решения задачи и практической неосуществимостью выбранного способа;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 четвертый тип – проблемная ситуация возникает тогда, когда имеются противоречия между практически достигнутым результатом и отсутствием у учащихся знаний для теоретического обоснования.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В ИКП РАО запущена программа профессиональной переподготовки &quot;Коррекционная  педагогика&quot; - ДПО ИКП РАО">
            <a:extLst>
              <a:ext uri="{FF2B5EF4-FFF2-40B4-BE49-F238E27FC236}">
                <a16:creationId xmlns:a16="http://schemas.microsoft.com/office/drawing/2014/main" xmlns="" id="{2D8AE092-DD72-C5DF-39B5-E5C5B2C22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6" y="2396784"/>
            <a:ext cx="4006418" cy="2343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199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04A58A-CD8A-8E2E-D41B-0B82E449B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6797" y="526455"/>
            <a:ext cx="8911687" cy="1280890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проблемного обучения</a:t>
            </a:r>
            <a:b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717DD1-8065-AC39-8CD2-B9D79A441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778" y="1371512"/>
            <a:ext cx="11358608" cy="5393272"/>
          </a:xfrm>
        </p:spPr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изложение учебного материала в монологическом режиме лекции либо диалогическом режиме семинара. Проблемное изложение учебного материала на лекции, предполагает постановку учителем (преподавателем) проблемных вопросов, проблемных задач и поиск их решения; при этом учащиеся лишь мысленно включаются в процесс поиска решения. </a:t>
            </a:r>
          </a:p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Частично-поисковая деятельность при выполнении эксперимента, на лабораторных работах; в ходе проблемных семинаров, эвристических бесед. Учитель продумывает систему проблемных вопросов, ответы на которые опираются на имеющеюся базу знаний, но при этом не содержатся в прежних знаниях, т.е. вопросы должны вызывать интеллектуальные затруднения учащихся и способствовать мыслительному поиску. Педагог должен придумать возможные «косвенные подсказки» и наводящие вопросы, он сам подытоживает главное, опираясь на ответы учеников. Частично-поисковый метод обеспечивает продуктивную деятельность третьего и четвертого уровня (применение и творчество), а также и третий и четвертый уровни знаний (знания-умения, знания-трансформация) в отличие от традиционного объяснительного и репродуктивного обучения, когда формируются лишь знания-знакомства и знания –копии.</a:t>
            </a:r>
          </a:p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исследовательская деятельность, когда учащиеся самостоятельно формулируют проблему и решают ее (решение творческой задачи, разработка и защита проектов, курсовая или дипломная работы) с последующим контролем учителя (преподавателя), что обеспечивает продуктивную деятельность четвертого уровня – творчество, а также и четвертый уровень наиболее эффективных и прочных «знаний-трансформаций».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744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6E2EE6-5CC5-5EB7-EE5F-ECDF1F647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243" y="295636"/>
            <a:ext cx="9924590" cy="11958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етоды, используемые при проблемном обучении (система методов М. Н. </a:t>
            </a:r>
            <a:r>
              <a:rPr lang="ru-RU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Скаткина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 Я. Лернера)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FEA5813-3BDE-2A38-2E70-2CF2ED96C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4548" y="1588363"/>
            <a:ext cx="7599285" cy="50787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 объяснительный метод – состоит из системы приемов, включающих сообщение и обобщение учителем фактов данной науки, их описание и объяснение;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 репродуктивный метод – применяется для осмысления усвоения теоретических знаний, для обработки умений и навыков, для заучивания учебного материала и т. д.;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 практический метод – является сочетанием приемов обработки навыков практических действий по изготовлению предметов, их обработки с целью совершенствования, предполагает деятельность, связанную с техническим моделированием и конструированием;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 частично-поисковый метод – является сочетанием восприятия объяснений учителя учеником с его собственной поисковой деятельностью по выполнению работ, требующих самостоятельного прохождения всех этапов познавательного процесса;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 исследовательский метод – представляет умственные действия по формулировке проблемы и нахождения путей ее решения.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Исследовательский метод обучения - СОВРЕМЕННЫЕ МЕТОДЫ И ТЕХНОЛОГИИ ОБУЧЕНИЯ">
            <a:extLst>
              <a:ext uri="{FF2B5EF4-FFF2-40B4-BE49-F238E27FC236}">
                <a16:creationId xmlns:a16="http://schemas.microsoft.com/office/drawing/2014/main" xmlns="" id="{8CA5038F-8256-110C-0B70-B345FCB08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941" y="1588363"/>
            <a:ext cx="1695450" cy="2686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Исследовательская деятельность младших школьников как средство их  интеллектуально-творческого развития - Педагогический портал «О детстве»">
            <a:extLst>
              <a:ext uri="{FF2B5EF4-FFF2-40B4-BE49-F238E27FC236}">
                <a16:creationId xmlns:a16="http://schemas.microsoft.com/office/drawing/2014/main" xmlns="" id="{9D455EE1-7A49-E637-38A0-04A110FED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80" y="4607292"/>
            <a:ext cx="2977972" cy="1981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540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191B59-4E95-ED18-FA87-1A65B2B0E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775" y="508700"/>
            <a:ext cx="8911687" cy="128089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труктура процесса обучения: 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438783-69AF-3A7E-3C0C-1C50E6221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300" y="1414509"/>
            <a:ext cx="10240022" cy="2686974"/>
          </a:xfrm>
        </p:spPr>
        <p:txBody>
          <a:bodyPr/>
          <a:lstStyle/>
          <a:p>
            <a:pPr algn="just">
              <a:buAutoNum type="arabicParenR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проблемной ситуации и постановка проблемы; </a:t>
            </a:r>
          </a:p>
          <a:p>
            <a:pPr algn="just">
              <a:buAutoNum type="arabicParenR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выдвижение гипотез, предположений о возможных путях решения проблемы, обоснование их и выбор одной или нескольких; </a:t>
            </a:r>
          </a:p>
          <a:p>
            <a:pPr algn="just">
              <a:buAutoNum type="arabicParenR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опытная проверка принятых гипотез в естественно-математических предметах и анализ материалов, источников для доказательства выдвинутых положений в гуманитарных науках; </a:t>
            </a:r>
          </a:p>
          <a:p>
            <a:pPr algn="just">
              <a:buAutoNum type="arabicParenR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обобщение результатов – включение новых знаний и умений в уже освоенную учениками систему, закрепление и применение их в теории и на практике.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Педагогіка партнерства&quot;">
            <a:extLst>
              <a:ext uri="{FF2B5EF4-FFF2-40B4-BE49-F238E27FC236}">
                <a16:creationId xmlns:a16="http://schemas.microsoft.com/office/drawing/2014/main" xmlns="" id="{1901FA3B-1AC9-0706-B563-9632CD547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269" y="3934720"/>
            <a:ext cx="6045694" cy="2689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303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C27E14-7CD1-D105-64FF-ADD31213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520" y="228600"/>
            <a:ext cx="9880202" cy="1289482"/>
          </a:xfrm>
        </p:spPr>
        <p:txBody>
          <a:bodyPr>
            <a:normAutofit fontScale="90000"/>
          </a:bodyPr>
          <a:lstStyle/>
          <a:p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проблемном обучении деятельность учителя и учащихся протекает следующим образом: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2071F625-9915-96BE-5031-2D638F7DBE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750325"/>
              </p:ext>
            </p:extLst>
          </p:nvPr>
        </p:nvGraphicFramePr>
        <p:xfrm>
          <a:off x="1278384" y="1453523"/>
          <a:ext cx="10697592" cy="520491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5347899">
                  <a:extLst>
                    <a:ext uri="{9D8B030D-6E8A-4147-A177-3AD203B41FA5}">
                      <a16:colId xmlns:a16="http://schemas.microsoft.com/office/drawing/2014/main" xmlns="" val="1534961925"/>
                    </a:ext>
                  </a:extLst>
                </a:gridCol>
                <a:gridCol w="5349693">
                  <a:extLst>
                    <a:ext uri="{9D8B030D-6E8A-4147-A177-3AD203B41FA5}">
                      <a16:colId xmlns:a16="http://schemas.microsoft.com/office/drawing/2014/main" xmlns="" val="1545234512"/>
                    </a:ext>
                  </a:extLst>
                </a:gridCol>
              </a:tblGrid>
              <a:tr h="3264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1163632735"/>
                  </a:ext>
                </a:extLst>
              </a:tr>
              <a:tr h="496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Ставит перед учениками проблемную задачу в виде вопроса, опыта и т.п.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Воспринимает задачу и начинает осмысливать возможные пути ее решения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1836942480"/>
                  </a:ext>
                </a:extLst>
              </a:tr>
              <a:tr h="4959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Организует размышления учеников над поставленной задачей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Высказывает возможные варианты решения задачи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1924782480"/>
                  </a:ext>
                </a:extLst>
              </a:tr>
              <a:tr h="496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 доказать справедливость выдвинутого варианта решения задачи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Доказывает рациональность одного из вариантов решения задачи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350556915"/>
                  </a:ext>
                </a:extLst>
              </a:tr>
              <a:tr h="496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гипотеза учеников верна, то просит сделать из нее выводы о приобретенных новых знаниях</a:t>
                      </a:r>
                      <a:endParaRPr lang="ru-RU" sz="12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Делает выводы и обобщения о приобретенных новых знаниях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1347077392"/>
                  </a:ext>
                </a:extLst>
              </a:tr>
              <a:tr h="6653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ошибочности предположений предлагает найти ошибку, ставит уточняющую задачу или конкретизирует ее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Ищет верное решение задачи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253851644"/>
                  </a:ext>
                </a:extLst>
              </a:tr>
              <a:tr h="8348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Обобщает полученное учениками решение задачи, поощряет успехи или указывает на некоторые неточности, чтобы совершенствовать процесс проблемных рассуждений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Усваивает более емкие обобщения по теме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4020161139"/>
                  </a:ext>
                </a:extLst>
              </a:tr>
              <a:tr h="496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Ставит вопросы в целях закрепления новых знаний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Закрепляет полученные знания путем повторения выводов, самоконтроля и др.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3023266901"/>
                  </a:ext>
                </a:extLst>
              </a:tr>
              <a:tr h="496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 упражнения по применению знаний на практике вне стандартных ситуаций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Выполняет упражнения и задания по применению полученных знаний в решении нестандартных задач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819" marR="71819" marT="71819" marB="71819" anchor="ctr"/>
                </a:tc>
                <a:extLst>
                  <a:ext uri="{0D108BD9-81ED-4DB2-BD59-A6C34878D82A}">
                    <a16:rowId xmlns:a16="http://schemas.microsoft.com/office/drawing/2014/main" xmlns="" val="248953589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515E793A-F683-A247-AE65-25BAD8A0D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795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rgbClr val="6464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673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747A2C-AE78-EDD7-5692-A83C6C036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252" y="473711"/>
            <a:ext cx="9578360" cy="122950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освоения проблемного обучения учителю важно усвоить такие основные категории, как проблемная ситуация, проблема, проблемная задача (задание), гипотеза.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8446C8-023D-89BA-E272-8803B9372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4108" y="1911657"/>
            <a:ext cx="8830746" cy="4826493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Проблемная ситуация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психологическое состояние затруднения, невозможности объяснить факт или решить познавательную задачу с опорой на имеющиеся знания. Она может возникнуть в результате задания проблемного вопроса, демонстрации опыта, механизма, препарата, использования материала из прессы или личных наблюдений учеников. </a:t>
            </a:r>
          </a:p>
          <a:p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теоретический или практический вопрос, требующий анализа. Сформулировать проблему – значит поставить такой вопрос и определить, что дано и (или) известно и что требует решения. Проблему чаще ставит учитель, но надо готовить учеников к самостоятельной постановке проблемы. </a:t>
            </a:r>
          </a:p>
          <a:p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предположение о возможном объяснении противоречия, заключенного в проблеме, о связи фактов или явлений, причин наблюдаемого. Выдвижению гипотез способствует хорошее знание материала и получение повой информации, что и делают обучающиеся на уроке, лекции, семинаре и других учебных занятиях: наблюдают опыты, изучают источники и т.д. Вместе с тем здесь большую роль играют эвристические, творческие способности, природа которых сложна и поэтому труднообъяснима. Однако имеются приемы и правила обучения творчеству, эвристике (Г. С. Альтшулер) и такой метод, как </a:t>
            </a:r>
            <a:r>
              <a:rPr lang="ru-RU" sz="18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синектика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использование метафор, образов, аналогий, соединение далеких друг от друга вещей с целью создания новых идей (В. Дж. Гордон).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Учебно-исследовательская деятельность - Электронное портфолио Биткиной  Анастасии Александровна">
            <a:extLst>
              <a:ext uri="{FF2B5EF4-FFF2-40B4-BE49-F238E27FC236}">
                <a16:creationId xmlns:a16="http://schemas.microsoft.com/office/drawing/2014/main" xmlns="" id="{7CBF31C6-C936-AA35-5022-6FF38CB15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7" y="2413429"/>
            <a:ext cx="3301699" cy="2872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72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3D196D-8220-7D66-5412-29CF2A652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6652" y="784193"/>
            <a:ext cx="9812894" cy="5652118"/>
          </a:xfrm>
        </p:spPr>
        <p:txBody>
          <a:bodyPr>
            <a:normAutofit/>
          </a:bodyPr>
          <a:lstStyle/>
          <a:p>
            <a:pPr algn="just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решения проблемы, т.е. проверки истинности гипотезы, педагог также может осуществлять определенные действия: дать дополнительную информацию; указать ученикам, где можно получить информацию; организовать опыт, практическую работу, дискуссию, какие-либо специфические операции с материалом (анализ художественного текста, грамматический разбор, лабораторная работа).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заключительном этапе учащиеся осознают, формулируют то новое знание, которое они получили: законы, принципы, правила, научные факты, понятия. Считается, что в естественных науках проблемы при разных гипотезах имеют одно решение; в гуманитарных, технических и художественных дисциплинах проблемы могут иметь несколько не исключающих, а дополняющих друг друга решений.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у обучающихся формируется конвергентное и дивергентное мышление. Новое знание должно быть включено в уже имеющуюся систему знаний, чему тоже способствует учитель в беседах или комментариях. Ученики используют полученные знания в решении учебных задач и практической работе, что служит контролю, показывает уровень усвоения, сформированности умений на основе знаний.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604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D5EFFE9-4C7F-2A04-5995-B3DE4A6D3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2264" y="810827"/>
            <a:ext cx="9804016" cy="52526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мнению ученых, проблемное обучение является 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естественным обучением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как в жизни мы что-то узнаем, когда сталкиваемся с необходимостью что-либо сделать, так и ученики, сталкиваясь с какими-либо затруднениями, ищут способы решения. Разница, однако, заключается в том, что в учебном процессе учителю все-таки приходится организовывать "встречу" с проблемной ситуацией, хотя последние возникают и в спонтанной деятельности обучающихся. Дидактикой разработаны некоторые 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разновидности классического проблемного обучения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деловые и имитационные игры, моделирование процессов (в том числе на компьютере), метод анализа конкретных ситуаций, мозговая атака, эвристическая беседа и др. В основе всех этих методов – наличие проблемы, подлежащей решению. Такой широкий набор методов позволяет учителю вводить в учебный процесс элементы проблемности, познавательного поиска учеников в разных формах и степени, осознавая суть своих действий с позиций дидактической науки.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Тристороння зустріч: педагогіка партнерства в дії! - Мелітопольська  загальноосвітня школа І-ІІІ ступенів №4 Мелітопольської міської ради  Запорізької області">
            <a:extLst>
              <a:ext uri="{FF2B5EF4-FFF2-40B4-BE49-F238E27FC236}">
                <a16:creationId xmlns:a16="http://schemas.microsoft.com/office/drawing/2014/main" xmlns="" id="{FECBB9C2-44C9-65D8-1EC0-DF0FF0649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040" y="4352463"/>
            <a:ext cx="3817770" cy="2039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очему педагогу необходимо использовать проблемный подход в обучении">
            <a:extLst>
              <a:ext uri="{FF2B5EF4-FFF2-40B4-BE49-F238E27FC236}">
                <a16:creationId xmlns:a16="http://schemas.microsoft.com/office/drawing/2014/main" xmlns="" id="{5288344F-846C-8DE4-C71C-ED5D66166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405" y="3986768"/>
            <a:ext cx="3817770" cy="2540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448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F9B698-9B3A-AB8B-BF12-4FB8F64EA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967" y="189390"/>
            <a:ext cx="8451542" cy="6522128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Достоинства данной модели: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ходе проблемного обучения ученики включаются в активную интеллектуальную и практическую деятельность, при этом они испытывают сильные положительные эмоции (интерес, удовлетворение). У учащихся формируются 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интеллектуальные умения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восприятие объектов, наблюдение, воображение, анализ, классификация, доказательство и др., а также 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творческие умения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способность видеть проблемы, ставить вопросы, искать решения. Эксперименты показывают, что проблемное обучение дает более глубокие знания; ученики не только воспроизводят информацию, но устанавливают связи, интерпретируют, применяют, оценивают, однако все это возможно только при определенных условиях.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Недостатки: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проблемное обучение приносит неудовлетворительные результаты и отрицательные эмоции, если ученики не подготовлены к нему по своему развитию и уровню знаний. Оно требует высокой предметной и методической квалификации учителя, его способности ставить и решать проблемы и научить этому учеников. Проблемное обучение требует больше времени, поэтому рекомендуется использовать его в соответствии с дидактическими задачами и в сочетании с другими видами обучения (сообщающее, программированное).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Как выбрать электрическую косу - Интернет-магазин качественной техники">
            <a:extLst>
              <a:ext uri="{FF2B5EF4-FFF2-40B4-BE49-F238E27FC236}">
                <a16:creationId xmlns:a16="http://schemas.microsoft.com/office/drawing/2014/main" xmlns="" id="{45787C5F-6EBD-3DAB-77DE-C789A8C62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09" y="622804"/>
            <a:ext cx="3435658" cy="3860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34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54D7DF-46B7-287C-3EC2-6180A9202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201" y="668498"/>
            <a:ext cx="9826935" cy="1178058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ПРОБЛЕМНОГО ОБУЧЕНИЯ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221EB09-515F-A8C4-D23E-624DF5073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008" y="1686671"/>
            <a:ext cx="10594128" cy="3324774"/>
          </a:xfrm>
        </p:spPr>
        <p:txBody>
          <a:bodyPr>
            <a:normAutofit/>
          </a:bodyPr>
          <a:lstStyle/>
          <a:p>
            <a:pPr algn="just"/>
            <a:r>
              <a:rPr lang="ru-RU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перспективных направлений активизации учебной деятельности учащихся, развития у них познавательных интересов, творческих способностей самостоятельности, исследовательских умений является проблемное обучение.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ходе этой деятельности ученики усваивают новые знания, умения и развивают общие способности, а также исследовательскую активность, формируют творческие умения. Характер преподавания и учения в сравнении с сообщающим обучением здесь резко меняется: ученики делают мини-исследование или творческую практическую работу (например, изобретают устройство), в ходе этого "делания" и "исследования" формируются новые знания – факты, закономерности, понятия, принципы, теории, правила, алгоритмы.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AC7FA809-C725-7624-3135-78D69B4CB0A3}"/>
              </a:ext>
            </a:extLst>
          </p:cNvPr>
          <p:cNvSpPr/>
          <p:nvPr/>
        </p:nvSpPr>
        <p:spPr>
          <a:xfrm>
            <a:off x="3065701" y="4782306"/>
            <a:ext cx="8842160" cy="12473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Проблемное обучение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обучение, при котором учитель, опираясь на знание закономерностей развития мышления, специальными педагогическими средствами ведет работу по формированию мыслительных способностей и познавательных потребностей учеников в процессе обучения.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Связь педагогики с другими науками">
            <a:extLst>
              <a:ext uri="{FF2B5EF4-FFF2-40B4-BE49-F238E27FC236}">
                <a16:creationId xmlns:a16="http://schemas.microsoft.com/office/drawing/2014/main" xmlns="" id="{23CF145F-4F69-D0C8-E14D-17C8B25E8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39" y="4648579"/>
            <a:ext cx="2419350" cy="1885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894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DF0262-3081-D001-9482-9DD7982119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675" y="3020627"/>
            <a:ext cx="9981568" cy="2288220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986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FEA94D-EAAB-88B6-218A-99DE5648F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8078" y="167935"/>
            <a:ext cx="10176878" cy="533252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Поиски моделей, которые позволяли бы обучать критическому, продуктивному мышлению, привели к созданию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проблемного обучения 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одного из видов обучения, основанных на использовании 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эвристических методов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специальных методов, используемых в процессе открытия нового.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Данный вид обучения ставит своей целью развитие эвристических умений в процессе разрешения проблемных ситуаций, которые могут носить как практический, так и теоретико-познавательный характер. В поисковый процесс вовлекаются и тем самым активизируются знания и аналитические умения, имеющиеся у обучаемых.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 Сократ в своих знаменитых беседах учил слушателей умению логически мыслить, искать истину, размышляя. Французский энциклопедист Ж. Ж. Руссо, чтобы ученик захотел узнать и найти знание, создавал для него специальные ситуации, вынуждающие к познавательному поиску.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Великие педагоги прошлого (И. Г. Песталоцци, А. </a:t>
            </a:r>
            <a:r>
              <a:rPr lang="ru-RU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Дистервег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др.) учили так, чтобы школьник не только получал, но и искал знание.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в полной мере проблемное обучение получило разработку в XX столетии, в частности в педагогике Джона Дьюи, который выступил с критикой словесной, книжной школы, дающей ребенку готовое знание, пренебрегая его способностью к деятельности и познанию. Дьюи предложил модель обучения, где учитель организует деятельность детей, в ходе которой они решают возникающие у них проблемы и получают необходимые им знания, учась ставить задачи, находить решения, применять полученные знания. Он называл это </a:t>
            </a: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обучением через делание,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 в дальнейшем – через </a:t>
            </a: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исследование.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как исследование проблем разрабатывали американский психолог Дж. С. </a:t>
            </a:r>
            <a:r>
              <a:rPr lang="ru-RU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Брунер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отечественные педагоги И. Я. Лернер, Т. В. Кудрявцев, А. М. Матюшкин, М. И. </a:t>
            </a:r>
            <a:r>
              <a:rPr lang="ru-RU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Махмутов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809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629862-FEF8-7730-A942-F08269D0D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4308" y="428801"/>
            <a:ext cx="9866158" cy="1311222"/>
          </a:xfrm>
        </p:spPr>
        <p:txBody>
          <a:bodyPr>
            <a:normAutofit fontScale="90000"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психолого-педагогические цели проблемного обучения:</a:t>
            </a:r>
            <a:b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1584BE5-3A59-6528-1614-0CD83E20F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4307" y="1740023"/>
            <a:ext cx="9732993" cy="3777622"/>
          </a:xfrm>
        </p:spPr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учащихся способов мышления и интеллектуальных способностей;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усвоение учащимися знаний и умений, добытых в ходе активного научного поиска и самостоятельного решения проблем (при этом освоенные знания и умения являются более прочными, чем при традиционном обучении);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активной, творческой личности учащегося, умеющего видеть, ставить и разрешать нестандартные проблемы,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обучающихся рефлексивных умений и критического мышления.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Технология проблемного обучения в ДОУ по ФГОС: история, методы и этапы">
            <a:extLst>
              <a:ext uri="{FF2B5EF4-FFF2-40B4-BE49-F238E27FC236}">
                <a16:creationId xmlns:a16="http://schemas.microsoft.com/office/drawing/2014/main" xmlns="" id="{788BA855-4A27-9A7A-B166-2A484B9C3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640" y="4468095"/>
            <a:ext cx="6109594" cy="1961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845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8862CE-4C29-94C7-03F5-83F964764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201" y="333603"/>
            <a:ext cx="9755913" cy="1213568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ПРОБЛЕМНОГО ОБУЧЕНИЯ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549746F-B7C1-D177-126E-080546E9071D}"/>
              </a:ext>
            </a:extLst>
          </p:cNvPr>
          <p:cNvSpPr/>
          <p:nvPr/>
        </p:nvSpPr>
        <p:spPr>
          <a:xfrm>
            <a:off x="328691" y="1841917"/>
            <a:ext cx="3373514" cy="15870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 усвоение учениками системы знаний и способов умственной практической деятельности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113B90D-3564-5E5D-7AA2-2BC450A51699}"/>
              </a:ext>
            </a:extLst>
          </p:cNvPr>
          <p:cNvSpPr/>
          <p:nvPr/>
        </p:nvSpPr>
        <p:spPr>
          <a:xfrm>
            <a:off x="8046116" y="1850822"/>
            <a:ext cx="3373514" cy="158708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развитие познавательной деятельности и творческих способностей учащихся;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B1908CF-F413-C767-B939-DA8F49B570EA}"/>
              </a:ext>
            </a:extLst>
          </p:cNvPr>
          <p:cNvSpPr/>
          <p:nvPr/>
        </p:nvSpPr>
        <p:spPr>
          <a:xfrm>
            <a:off x="4218406" y="3187084"/>
            <a:ext cx="3373514" cy="158708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 воспитание навыков творческого усвоения знаний;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FC38400-CD7C-34FD-0931-8492544257E8}"/>
              </a:ext>
            </a:extLst>
          </p:cNvPr>
          <p:cNvSpPr/>
          <p:nvPr/>
        </p:nvSpPr>
        <p:spPr>
          <a:xfrm>
            <a:off x="328691" y="4490230"/>
            <a:ext cx="3373514" cy="158708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 воспитание навыков творческого применения знаний и умение решать учебные проблемы;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23E5FCD-DE2D-87EA-F696-2C16230A1A8D}"/>
              </a:ext>
            </a:extLst>
          </p:cNvPr>
          <p:cNvSpPr/>
          <p:nvPr/>
        </p:nvSpPr>
        <p:spPr>
          <a:xfrm>
            <a:off x="8047607" y="4490229"/>
            <a:ext cx="3373514" cy="15870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 формирование и накопление опыта творческой деятельности.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изогнутая влево 10">
            <a:extLst>
              <a:ext uri="{FF2B5EF4-FFF2-40B4-BE49-F238E27FC236}">
                <a16:creationId xmlns:a16="http://schemas.microsoft.com/office/drawing/2014/main" xmlns="" id="{28583AA4-588D-608B-0BD4-EDD99A8D97AF}"/>
              </a:ext>
            </a:extLst>
          </p:cNvPr>
          <p:cNvSpPr/>
          <p:nvPr/>
        </p:nvSpPr>
        <p:spPr>
          <a:xfrm rot="3856667" flipH="1">
            <a:off x="6633436" y="1404326"/>
            <a:ext cx="582572" cy="2120399"/>
          </a:xfrm>
          <a:prstGeom prst="curvedLeftArrow">
            <a:avLst>
              <a:gd name="adj1" fmla="val 25000"/>
              <a:gd name="adj2" fmla="val 50629"/>
              <a:gd name="adj3" fmla="val 46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: изогнутая влево 11">
            <a:extLst>
              <a:ext uri="{FF2B5EF4-FFF2-40B4-BE49-F238E27FC236}">
                <a16:creationId xmlns:a16="http://schemas.microsoft.com/office/drawing/2014/main" xmlns="" id="{8FF32A84-CC22-9B37-28F8-A9B080D3C2F7}"/>
              </a:ext>
            </a:extLst>
          </p:cNvPr>
          <p:cNvSpPr/>
          <p:nvPr/>
        </p:nvSpPr>
        <p:spPr>
          <a:xfrm rot="16200000" flipH="1">
            <a:off x="5564055" y="3901349"/>
            <a:ext cx="858554" cy="4561318"/>
          </a:xfrm>
          <a:prstGeom prst="curvedLeftArrow">
            <a:avLst>
              <a:gd name="adj1" fmla="val 25000"/>
              <a:gd name="adj2" fmla="val 50629"/>
              <a:gd name="adj3" fmla="val 46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изогнутая влево 12">
            <a:extLst>
              <a:ext uri="{FF2B5EF4-FFF2-40B4-BE49-F238E27FC236}">
                <a16:creationId xmlns:a16="http://schemas.microsoft.com/office/drawing/2014/main" xmlns="" id="{0C3BD0AC-3A7A-DB57-DDFA-D510EE7B1D55}"/>
              </a:ext>
            </a:extLst>
          </p:cNvPr>
          <p:cNvSpPr/>
          <p:nvPr/>
        </p:nvSpPr>
        <p:spPr>
          <a:xfrm rot="3856667" flipH="1">
            <a:off x="2970611" y="2910182"/>
            <a:ext cx="414979" cy="2109542"/>
          </a:xfrm>
          <a:prstGeom prst="curvedLeftArrow">
            <a:avLst>
              <a:gd name="adj1" fmla="val 25000"/>
              <a:gd name="adj2" fmla="val 50629"/>
              <a:gd name="adj3" fmla="val 46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: изогнутая влево 13">
            <a:extLst>
              <a:ext uri="{FF2B5EF4-FFF2-40B4-BE49-F238E27FC236}">
                <a16:creationId xmlns:a16="http://schemas.microsoft.com/office/drawing/2014/main" xmlns="" id="{76594B09-9EDB-248A-AB28-9A387ACBB519}"/>
              </a:ext>
            </a:extLst>
          </p:cNvPr>
          <p:cNvSpPr/>
          <p:nvPr/>
        </p:nvSpPr>
        <p:spPr>
          <a:xfrm rot="16200000">
            <a:off x="5690879" y="-1332050"/>
            <a:ext cx="661188" cy="5686746"/>
          </a:xfrm>
          <a:prstGeom prst="curvedLeftArrow">
            <a:avLst>
              <a:gd name="adj1" fmla="val 25000"/>
              <a:gd name="adj2" fmla="val 50629"/>
              <a:gd name="adj3" fmla="val 46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577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976514-F10D-14A9-F4BE-966416B84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6393" y="624110"/>
            <a:ext cx="8911687" cy="1280890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создания проблемной ситуации:</a:t>
            </a:r>
            <a:b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350585-1164-AFC5-41D9-0242DBFF5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696" y="1777523"/>
            <a:ext cx="8915400" cy="3777622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учебных и жизненных ситуаций;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побуждение учащихся к теоретическому объяснению явлений или фактов, их анализу, обобщению, классификации;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учащихся с фактами, носящими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как-будто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бы необъяснимый характер;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 между научными фактами;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новые условия применения уже имеющихся у ученика знаний.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Образование и педагогика (специализация - воспитательная работа)">
            <a:extLst>
              <a:ext uri="{FF2B5EF4-FFF2-40B4-BE49-F238E27FC236}">
                <a16:creationId xmlns:a16="http://schemas.microsoft.com/office/drawing/2014/main" xmlns="" id="{BB7EBDBA-2BD5-DF00-0BD8-51DFC0A3E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087" y="4439685"/>
            <a:ext cx="3835616" cy="2230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Научная статья по педагогике: публикации в рецензируемых журналах -  Ru-Science">
            <a:extLst>
              <a:ext uri="{FF2B5EF4-FFF2-40B4-BE49-F238E27FC236}">
                <a16:creationId xmlns:a16="http://schemas.microsoft.com/office/drawing/2014/main" xmlns="" id="{55D2FD9C-BFAC-3E68-EF2E-6E622911E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267" y="4424636"/>
            <a:ext cx="4477813" cy="2245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802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CA8F3D-EDAE-A1F2-8A70-C1417C374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проблемного обучения:</a:t>
            </a:r>
            <a:b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1197AF-48DC-15A0-799B-EF6DAAA55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722" y="1724489"/>
            <a:ext cx="7581638" cy="4675572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достаточной мотивации учащихся, способной вызвать интерес к содержанию проблемы;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посильности работы учащихся с возникающими на каждом этапе проблемами (рациональное соотношение известного и неизвестного);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 для обучаемого информации, получаемой при решении проблемы;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диалогического, доброжелательного общения с учащимися, когда с вниманием и поощрением относятся к различным точкам зрения, гипотезам, предложениям, высказываемым учениками.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Педагогика. Образование - ПрофОриентир">
            <a:extLst>
              <a:ext uri="{FF2B5EF4-FFF2-40B4-BE49-F238E27FC236}">
                <a16:creationId xmlns:a16="http://schemas.microsoft.com/office/drawing/2014/main" xmlns="" id="{B7E376C5-8D46-3852-A28F-317B24B02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230" y="2133601"/>
            <a:ext cx="3048000" cy="281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697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FE1E85-0B93-9503-93A6-4C361EC5C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4609" y="624397"/>
            <a:ext cx="9821771" cy="3361677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учителя при проблемном обучении состоит в объяснение содержания наиболее сложных понятий, систематическом созданием проблемных ситуаций, сообщение учащимся фактов и организация их учебно-познавательной деятельности таким образом, чтобы на основе анализа фактов учащиеся самостоятельно сделали выводы и обобщения.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у учащихся вырабатываются: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516259D4-580D-DF57-A8EB-E538A369CF9E}"/>
              </a:ext>
            </a:extLst>
          </p:cNvPr>
          <p:cNvSpPr/>
          <p:nvPr/>
        </p:nvSpPr>
        <p:spPr>
          <a:xfrm>
            <a:off x="301839" y="2647939"/>
            <a:ext cx="6755909" cy="67470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 навыки умственных операций и действий;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34E5FB7E-0612-5EFC-A067-8EF608AAA490}"/>
              </a:ext>
            </a:extLst>
          </p:cNvPr>
          <p:cNvSpPr/>
          <p:nvPr/>
        </p:nvSpPr>
        <p:spPr>
          <a:xfrm>
            <a:off x="6348630" y="3372590"/>
            <a:ext cx="4970017" cy="76347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 навыки переноса знаний и т. д.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Общая педагогика, история педагогики и образования - Псковский  Государственный Университет">
            <a:extLst>
              <a:ext uri="{FF2B5EF4-FFF2-40B4-BE49-F238E27FC236}">
                <a16:creationId xmlns:a16="http://schemas.microsoft.com/office/drawing/2014/main" xmlns="" id="{6F9A4A62-066C-81EC-50CC-68E018449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985" y="3754330"/>
            <a:ext cx="4327699" cy="1687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Открытое образование - Современная педагогика. Как это работает">
            <a:extLst>
              <a:ext uri="{FF2B5EF4-FFF2-40B4-BE49-F238E27FC236}">
                <a16:creationId xmlns:a16="http://schemas.microsoft.com/office/drawing/2014/main" xmlns="" id="{9FC989BA-E4B4-1928-6A67-219F46B90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936" y="4350693"/>
            <a:ext cx="3905079" cy="2182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609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8B2B6B-7891-6394-EA9B-17B471216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855" y="384413"/>
            <a:ext cx="9933467" cy="12135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тапы продуктивной познавательной деятельности человека в условиях проблемной ситуации: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E06ED44-BF61-D2E9-AAF3-02A93D5DDD75}"/>
              </a:ext>
            </a:extLst>
          </p:cNvPr>
          <p:cNvSpPr/>
          <p:nvPr/>
        </p:nvSpPr>
        <p:spPr>
          <a:xfrm>
            <a:off x="2118695" y="1597981"/>
            <a:ext cx="9312676" cy="5859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 возникновение проблемной ситуации;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9B76264-94CC-698F-9DA0-A739C724F7A3}"/>
              </a:ext>
            </a:extLst>
          </p:cNvPr>
          <p:cNvSpPr/>
          <p:nvPr/>
        </p:nvSpPr>
        <p:spPr>
          <a:xfrm>
            <a:off x="2118695" y="2469194"/>
            <a:ext cx="9312676" cy="5859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 проблемная ситуация;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79988B3-7728-F1CD-1E6F-B6271166578E}"/>
              </a:ext>
            </a:extLst>
          </p:cNvPr>
          <p:cNvSpPr/>
          <p:nvPr/>
        </p:nvSpPr>
        <p:spPr>
          <a:xfrm>
            <a:off x="2118695" y="4237408"/>
            <a:ext cx="9312676" cy="5859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 поиск способов ее решения путем догадки, выдвижения гипотезы и ее обоснования;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4DBBBDF-B82B-8428-39B8-AEBDF61BD9E1}"/>
              </a:ext>
            </a:extLst>
          </p:cNvPr>
          <p:cNvSpPr/>
          <p:nvPr/>
        </p:nvSpPr>
        <p:spPr>
          <a:xfrm>
            <a:off x="2118695" y="3353301"/>
            <a:ext cx="9312676" cy="5859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 осознание сущности затруднения и постановка проблемы;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D1156CF-BBF7-42F7-0A20-33B4F40B56F8}"/>
              </a:ext>
            </a:extLst>
          </p:cNvPr>
          <p:cNvSpPr/>
          <p:nvPr/>
        </p:nvSpPr>
        <p:spPr>
          <a:xfrm>
            <a:off x="2118695" y="6055094"/>
            <a:ext cx="9312676" cy="5859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 проверка правильности решения проблем.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1B84B1-D9E6-2A98-B603-27A38917EF83}"/>
              </a:ext>
            </a:extLst>
          </p:cNvPr>
          <p:cNvSpPr/>
          <p:nvPr/>
        </p:nvSpPr>
        <p:spPr>
          <a:xfrm>
            <a:off x="2118695" y="5131594"/>
            <a:ext cx="9312676" cy="5859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 доказательство гипотезы;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xmlns="" id="{42D8F5C1-6C01-5EC8-DB95-EED12B7D1684}"/>
              </a:ext>
            </a:extLst>
          </p:cNvPr>
          <p:cNvSpPr/>
          <p:nvPr/>
        </p:nvSpPr>
        <p:spPr>
          <a:xfrm>
            <a:off x="5945079" y="2181449"/>
            <a:ext cx="301841" cy="2865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xmlns="" id="{D4E191BA-7D2C-A587-2446-7363C6DD8957}"/>
              </a:ext>
            </a:extLst>
          </p:cNvPr>
          <p:cNvSpPr/>
          <p:nvPr/>
        </p:nvSpPr>
        <p:spPr>
          <a:xfrm>
            <a:off x="5974672" y="3053891"/>
            <a:ext cx="301841" cy="2865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xmlns="" id="{792714B7-113A-11C6-1FE0-FB695C96F6F0}"/>
              </a:ext>
            </a:extLst>
          </p:cNvPr>
          <p:cNvSpPr/>
          <p:nvPr/>
        </p:nvSpPr>
        <p:spPr>
          <a:xfrm>
            <a:off x="5974672" y="5768578"/>
            <a:ext cx="301841" cy="2865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xmlns="" id="{5C844D36-C99A-0C14-C463-276EEBEACA28}"/>
              </a:ext>
            </a:extLst>
          </p:cNvPr>
          <p:cNvSpPr/>
          <p:nvPr/>
        </p:nvSpPr>
        <p:spPr>
          <a:xfrm>
            <a:off x="5965793" y="4830787"/>
            <a:ext cx="301841" cy="2865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xmlns="" id="{30FFD2F9-04FC-819D-2D28-D3D511442337}"/>
              </a:ext>
            </a:extLst>
          </p:cNvPr>
          <p:cNvSpPr/>
          <p:nvPr/>
        </p:nvSpPr>
        <p:spPr>
          <a:xfrm>
            <a:off x="5974672" y="3943439"/>
            <a:ext cx="301841" cy="2865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050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</TotalTime>
  <Words>1276</Words>
  <Application>Microsoft Office PowerPoint</Application>
  <PresentationFormat>Широкоэкранный</PresentationFormat>
  <Paragraphs>97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ПРОБЛЕМНОЕ ОБУЧЕНИЕ</vt:lpstr>
      <vt:lpstr>СУЩНОСТЬ ПРОБЛЕМНОГО ОБУЧЕНИЯ</vt:lpstr>
      <vt:lpstr>Презентация PowerPoint</vt:lpstr>
      <vt:lpstr>Главные психолого-педагогические цели проблемного обучения: </vt:lpstr>
      <vt:lpstr>ФУНКЦИИ ПРОБЛЕМНОГО ОБУЧЕНИЯ</vt:lpstr>
      <vt:lpstr>Способы создания проблемной ситуации: </vt:lpstr>
      <vt:lpstr>Условия проблемного обучения: </vt:lpstr>
      <vt:lpstr>Презентация PowerPoint</vt:lpstr>
      <vt:lpstr>Этапы продуктивной познавательной деятельности человека в условиях проблемной ситуации: </vt:lpstr>
      <vt:lpstr>Презентация PowerPoint</vt:lpstr>
      <vt:lpstr>Типы проблемных ситуаций:</vt:lpstr>
      <vt:lpstr>Формы проблемного обучения </vt:lpstr>
      <vt:lpstr>Методы, используемые при проблемном обучении (система методов М. Н. Скаткина и И . Я. Лернера)</vt:lpstr>
      <vt:lpstr>Структура процесса обучения: </vt:lpstr>
      <vt:lpstr>При проблемном обучении деятельность учителя и учащихся протекает следующим образом:</vt:lpstr>
      <vt:lpstr>Для освоения проблемного обучения учителю важно усвоить такие основные категории, как проблемная ситуация, проблема, проблемная задача (задание), гипотеза.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ПРОБЛЕМНОЕ ОБУЧЕНИЕ</dc:title>
  <dc:creator>Admin10</dc:creator>
  <cp:lastModifiedBy>Windows User</cp:lastModifiedBy>
  <cp:revision>7</cp:revision>
  <dcterms:created xsi:type="dcterms:W3CDTF">2022-11-01T09:21:26Z</dcterms:created>
  <dcterms:modified xsi:type="dcterms:W3CDTF">2022-11-01T16:41:41Z</dcterms:modified>
</cp:coreProperties>
</file>