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94" r:id="rId3"/>
    <p:sldId id="274" r:id="rId4"/>
    <p:sldId id="291" r:id="rId5"/>
    <p:sldId id="292" r:id="rId6"/>
    <p:sldId id="278" r:id="rId7"/>
    <p:sldId id="284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FFFCC"/>
    <a:srgbClr val="FFFF99"/>
    <a:srgbClr val="99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540" autoAdjust="0"/>
  </p:normalViewPr>
  <p:slideViewPr>
    <p:cSldViewPr>
      <p:cViewPr varScale="1">
        <p:scale>
          <a:sx n="88" d="100"/>
          <a:sy n="88" d="100"/>
        </p:scale>
        <p:origin x="-634" y="-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69D87-3E7D-4482-9A12-B28B51D719A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C5B24-43BA-4CC3-80AA-184D202E1E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851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CC4BF-EAAC-4E0A-8C69-F286CD0D5971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6C93C-0292-4A4D-A902-87153E4667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833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663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450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56798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45A6AB0-DEAC-4A73-B308-88C8D203F316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D6A3B92-86E4-4417-B3C1-AE4B0AA8B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128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7920A53-CB83-4645-90E4-160FB1BF11AD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C38418B-35B4-4C49-856E-BBBB6081D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541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4E9C309-AC20-4868-9E4D-839FCE3A37F0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93198D9-ECFA-474D-971C-6A8866B37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83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71FE48A-12B6-430C-AA86-384890ED7509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EF4C8A3-0DA8-46AA-929E-1ED199DE0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33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5D77DC9-29EF-45A7-BAB3-77E050B1BE07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1B98758-8069-44CE-9EF6-8C3C7763A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150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ACDB24E-09DF-49E8-B569-3592F1E6ABCC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5159CB0-F907-4B0F-AC0D-149F415C6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001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D40524C-D358-4E0A-9555-3A2FBF7511B8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79A34A6-BA66-4B62-A156-5FA62896E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622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D15726E-DAB5-4A5A-9DC9-76CAC9F38B58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A71B6E0-0B0C-40EF-A70C-01647F099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83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95738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F06C0DB-F6B4-4EBC-9FD1-4D0C97D2154B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FC5C05-7272-4F4C-A595-2EC991C19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73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55504C6-20E2-42FE-BEC8-35637EA3072D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0F2CB58-B5AA-4B41-B5F4-D65B546C7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690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EFE41E9-4E16-41D3-9FB8-506165B23B6D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264CA3-3496-4413-B260-2D8E96B0D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973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74675" y="228600"/>
            <a:ext cx="8001000" cy="9120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66738" y="1314450"/>
            <a:ext cx="3924300" cy="1543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3438" y="1314450"/>
            <a:ext cx="3924300" cy="1543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66738" y="2971800"/>
            <a:ext cx="3924300" cy="1543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971800"/>
            <a:ext cx="3924300" cy="1543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4683919"/>
            <a:ext cx="1981200" cy="357188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1981200" cy="357188"/>
          </a:xfrm>
        </p:spPr>
        <p:txBody>
          <a:bodyPr/>
          <a:lstStyle>
            <a:lvl1pPr>
              <a:defRPr/>
            </a:lvl1pPr>
          </a:lstStyle>
          <a:p>
            <a:fld id="{75705393-6756-4C4E-A8C1-CADC60E427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31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9383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349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94806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509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2930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8341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5967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93EF1-655D-4F42-B5F3-E8F71684BE0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5C261-6723-4A15-8EA8-202C8F9E7C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77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3F3E5D2-C4C4-4A40-847F-8FC82DDE4539}" type="datetimeFigureOut">
              <a:rPr lang="ru-RU"/>
              <a:pPr>
                <a:defRPr/>
              </a:pPr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96F80AA-5832-4363-875D-C20A35F06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53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11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26" Type="http://schemas.openxmlformats.org/officeDocument/2006/relationships/image" Target="../media/image32.png"/><Relationship Id="rId3" Type="http://schemas.openxmlformats.org/officeDocument/2006/relationships/image" Target="../media/image11.png"/><Relationship Id="rId21" Type="http://schemas.openxmlformats.org/officeDocument/2006/relationships/image" Target="../media/image170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5" Type="http://schemas.openxmlformats.org/officeDocument/2006/relationships/image" Target="../media/image31.png"/><Relationship Id="rId2" Type="http://schemas.openxmlformats.org/officeDocument/2006/relationships/image" Target="../media/image10.png"/><Relationship Id="rId16" Type="http://schemas.openxmlformats.org/officeDocument/2006/relationships/image" Target="../media/image22.png"/><Relationship Id="rId20" Type="http://schemas.openxmlformats.org/officeDocument/2006/relationships/image" Target="../media/image23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120.png"/><Relationship Id="rId24" Type="http://schemas.openxmlformats.org/officeDocument/2006/relationships/image" Target="../media/image30.png"/><Relationship Id="rId5" Type="http://schemas.openxmlformats.org/officeDocument/2006/relationships/image" Target="../media/image110.png"/><Relationship Id="rId15" Type="http://schemas.openxmlformats.org/officeDocument/2006/relationships/image" Target="../media/image17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9" Type="http://schemas.openxmlformats.org/officeDocument/2006/relationships/image" Target="../media/image15.png"/><Relationship Id="rId14" Type="http://schemas.openxmlformats.org/officeDocument/2006/relationships/image" Target="../media/image18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10.png"/><Relationship Id="rId18" Type="http://schemas.openxmlformats.org/officeDocument/2006/relationships/image" Target="../media/image50.png"/><Relationship Id="rId26" Type="http://schemas.openxmlformats.org/officeDocument/2006/relationships/image" Target="../media/image42.png"/><Relationship Id="rId21" Type="http://schemas.openxmlformats.org/officeDocument/2006/relationships/image" Target="../media/image53.png"/><Relationship Id="rId7" Type="http://schemas.openxmlformats.org/officeDocument/2006/relationships/image" Target="../media/image27.png"/><Relationship Id="rId12" Type="http://schemas.openxmlformats.org/officeDocument/2006/relationships/image" Target="../media/image45.png"/><Relationship Id="rId17" Type="http://schemas.openxmlformats.org/officeDocument/2006/relationships/image" Target="../media/image39.png"/><Relationship Id="rId25" Type="http://schemas.openxmlformats.org/officeDocument/2006/relationships/image" Target="../media/image41.png"/><Relationship Id="rId33" Type="http://schemas.openxmlformats.org/officeDocument/2006/relationships/image" Target="../media/image59.png"/><Relationship Id="rId2" Type="http://schemas.openxmlformats.org/officeDocument/2006/relationships/image" Target="../media/image24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29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44.png"/><Relationship Id="rId24" Type="http://schemas.openxmlformats.org/officeDocument/2006/relationships/image" Target="../media/image56.png"/><Relationship Id="rId32" Type="http://schemas.openxmlformats.org/officeDocument/2006/relationships/image" Target="../media/image64.png"/><Relationship Id="rId5" Type="http://schemas.openxmlformats.org/officeDocument/2006/relationships/image" Target="../media/image25.png"/><Relationship Id="rId15" Type="http://schemas.openxmlformats.org/officeDocument/2006/relationships/image" Target="../media/image38.png"/><Relationship Id="rId23" Type="http://schemas.openxmlformats.org/officeDocument/2006/relationships/image" Target="../media/image55.png"/><Relationship Id="rId28" Type="http://schemas.openxmlformats.org/officeDocument/2006/relationships/image" Target="../media/image49.png"/><Relationship Id="rId10" Type="http://schemas.openxmlformats.org/officeDocument/2006/relationships/image" Target="../media/image43.png"/><Relationship Id="rId19" Type="http://schemas.openxmlformats.org/officeDocument/2006/relationships/image" Target="../media/image51.png"/><Relationship Id="rId31" Type="http://schemas.openxmlformats.org/officeDocument/2006/relationships/image" Target="../media/image58.png"/><Relationship Id="rId4" Type="http://schemas.openxmlformats.org/officeDocument/2006/relationships/image" Target="../media/image37.png"/><Relationship Id="rId9" Type="http://schemas.openxmlformats.org/officeDocument/2006/relationships/image" Target="../media/image270.png"/><Relationship Id="rId14" Type="http://schemas.openxmlformats.org/officeDocument/2006/relationships/image" Target="../media/image46.png"/><Relationship Id="rId22" Type="http://schemas.openxmlformats.org/officeDocument/2006/relationships/image" Target="../media/image40.png"/><Relationship Id="rId27" Type="http://schemas.openxmlformats.org/officeDocument/2006/relationships/image" Target="../media/image47.png"/><Relationship Id="rId30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74.png"/><Relationship Id="rId18" Type="http://schemas.openxmlformats.org/officeDocument/2006/relationships/image" Target="../media/image70.png"/><Relationship Id="rId26" Type="http://schemas.openxmlformats.org/officeDocument/2006/relationships/image" Target="../media/image82.png"/><Relationship Id="rId39" Type="http://schemas.openxmlformats.org/officeDocument/2006/relationships/image" Target="../media/image100.png"/><Relationship Id="rId3" Type="http://schemas.openxmlformats.org/officeDocument/2006/relationships/image" Target="../media/image420.png"/><Relationship Id="rId21" Type="http://schemas.openxmlformats.org/officeDocument/2006/relationships/image" Target="../media/image77.png"/><Relationship Id="rId34" Type="http://schemas.openxmlformats.org/officeDocument/2006/relationships/image" Target="../media/image95.png"/><Relationship Id="rId42" Type="http://schemas.openxmlformats.org/officeDocument/2006/relationships/image" Target="../media/image103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69.png"/><Relationship Id="rId25" Type="http://schemas.openxmlformats.org/officeDocument/2006/relationships/image" Target="../media/image81.png"/><Relationship Id="rId33" Type="http://schemas.openxmlformats.org/officeDocument/2006/relationships/image" Target="../media/image94.png"/><Relationship Id="rId38" Type="http://schemas.openxmlformats.org/officeDocument/2006/relationships/image" Target="../media/image99.png"/><Relationship Id="rId2" Type="http://schemas.openxmlformats.org/officeDocument/2006/relationships/image" Target="../media/image65.png"/><Relationship Id="rId16" Type="http://schemas.openxmlformats.org/officeDocument/2006/relationships/image" Target="../media/image68.png"/><Relationship Id="rId20" Type="http://schemas.openxmlformats.org/officeDocument/2006/relationships/image" Target="../media/image73.png"/><Relationship Id="rId29" Type="http://schemas.openxmlformats.org/officeDocument/2006/relationships/image" Target="../media/image85.png"/><Relationship Id="rId41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72.png"/><Relationship Id="rId24" Type="http://schemas.openxmlformats.org/officeDocument/2006/relationships/image" Target="../media/image80.png"/><Relationship Id="rId32" Type="http://schemas.openxmlformats.org/officeDocument/2006/relationships/image" Target="../media/image93.png"/><Relationship Id="rId37" Type="http://schemas.openxmlformats.org/officeDocument/2006/relationships/image" Target="../media/image98.png"/><Relationship Id="rId40" Type="http://schemas.openxmlformats.org/officeDocument/2006/relationships/image" Target="../media/image101.png"/><Relationship Id="rId45" Type="http://schemas.openxmlformats.org/officeDocument/2006/relationships/image" Target="../media/image88.png"/><Relationship Id="rId5" Type="http://schemas.openxmlformats.org/officeDocument/2006/relationships/image" Target="../media/image67.png"/><Relationship Id="rId15" Type="http://schemas.openxmlformats.org/officeDocument/2006/relationships/image" Target="../media/image76.png"/><Relationship Id="rId23" Type="http://schemas.openxmlformats.org/officeDocument/2006/relationships/image" Target="../media/image79.png"/><Relationship Id="rId28" Type="http://schemas.openxmlformats.org/officeDocument/2006/relationships/image" Target="../media/image84.png"/><Relationship Id="rId36" Type="http://schemas.openxmlformats.org/officeDocument/2006/relationships/image" Target="../media/image97.png"/><Relationship Id="rId19" Type="http://schemas.openxmlformats.org/officeDocument/2006/relationships/image" Target="../media/image71.png"/><Relationship Id="rId31" Type="http://schemas.openxmlformats.org/officeDocument/2006/relationships/image" Target="../media/image92.png"/><Relationship Id="rId44" Type="http://schemas.microsoft.com/office/2007/relationships/hdphoto" Target="../media/hdphoto1.wdp"/><Relationship Id="rId4" Type="http://schemas.openxmlformats.org/officeDocument/2006/relationships/image" Target="../media/image120.png"/><Relationship Id="rId9" Type="http://schemas.openxmlformats.org/officeDocument/2006/relationships/image" Target="../media/image63.png"/><Relationship Id="rId14" Type="http://schemas.openxmlformats.org/officeDocument/2006/relationships/image" Target="../media/image75.png"/><Relationship Id="rId22" Type="http://schemas.openxmlformats.org/officeDocument/2006/relationships/image" Target="../media/image78.png"/><Relationship Id="rId27" Type="http://schemas.openxmlformats.org/officeDocument/2006/relationships/image" Target="../media/image83.png"/><Relationship Id="rId30" Type="http://schemas.openxmlformats.org/officeDocument/2006/relationships/image" Target="../media/image86.png"/><Relationship Id="rId35" Type="http://schemas.openxmlformats.org/officeDocument/2006/relationships/image" Target="../media/image96.png"/><Relationship Id="rId43" Type="http://schemas.openxmlformats.org/officeDocument/2006/relationships/image" Target="../media/image8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810" name="Группа 47"/>
          <p:cNvGrpSpPr>
            <a:grpSpLocks/>
          </p:cNvGrpSpPr>
          <p:nvPr/>
        </p:nvGrpSpPr>
        <p:grpSpPr bwMode="auto">
          <a:xfrm>
            <a:off x="0" y="0"/>
            <a:ext cx="9144000" cy="5143500"/>
            <a:chOff x="0" y="0"/>
            <a:chExt cx="9144000" cy="6858000"/>
          </a:xfrm>
        </p:grpSpPr>
        <p:pic>
          <p:nvPicPr>
            <p:cNvPr id="247813" name="Рисунок 6" descr="Рисунок1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9" b="1704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814" name="Рисунок 46" descr="Рисунок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9322" y="1928802"/>
              <a:ext cx="2952000" cy="4769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7811" name="Заголовок 5"/>
          <p:cNvSpPr>
            <a:spLocks noGrp="1"/>
          </p:cNvSpPr>
          <p:nvPr>
            <p:ph type="ctrTitle"/>
          </p:nvPr>
        </p:nvSpPr>
        <p:spPr>
          <a:xfrm>
            <a:off x="1785938" y="1446611"/>
            <a:ext cx="5543550" cy="910828"/>
          </a:xfrm>
        </p:spPr>
        <p:txBody>
          <a:bodyPr/>
          <a:lstStyle/>
          <a:p>
            <a:pPr eaLnBrk="1" hangingPunct="1"/>
            <a:r>
              <a:rPr lang="ru-RU" i="1" dirty="0" smtClean="0">
                <a:latin typeface="Times New Roman"/>
                <a:ea typeface="Calibri"/>
              </a:rPr>
              <a:t>.</a:t>
            </a:r>
            <a:endParaRPr lang="ru-RU" altLang="ru-RU" dirty="0" smtClean="0">
              <a:solidFill>
                <a:srgbClr val="4BB2FF"/>
              </a:solidFill>
              <a:latin typeface="Nautilus Pompilius"/>
            </a:endParaRPr>
          </a:p>
        </p:txBody>
      </p:sp>
      <p:sp>
        <p:nvSpPr>
          <p:cNvPr id="247812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43063" y="321469"/>
            <a:ext cx="6858000" cy="642938"/>
          </a:xfrm>
        </p:spPr>
        <p:txBody>
          <a:bodyPr/>
          <a:lstStyle/>
          <a:p>
            <a:pPr eaLnBrk="1" hangingPunct="1"/>
            <a:r>
              <a:rPr lang="ru-RU" altLang="ru-RU" b="1" i="1" u="sng" smtClean="0">
                <a:solidFill>
                  <a:schemeClr val="tx1"/>
                </a:solidFill>
                <a:latin typeface="Nautilus Pompilius"/>
              </a:rPr>
              <a:t>Классная работа     </a:t>
            </a:r>
            <a:fld id="{17E542A6-8862-4A05-9EE0-371FABD359AA}" type="datetime1">
              <a:rPr lang="ru-RU" altLang="ru-RU" b="1" i="1" u="sng" smtClean="0">
                <a:solidFill>
                  <a:schemeClr val="tx1"/>
                </a:solidFill>
                <a:latin typeface="Nautilus Pompilius"/>
              </a:rPr>
              <a:pPr eaLnBrk="1" hangingPunct="1"/>
              <a:t>01.11.2022</a:t>
            </a:fld>
            <a:endParaRPr lang="ru-RU" altLang="ru-RU" b="1" i="1" u="sng" smtClean="0">
              <a:solidFill>
                <a:schemeClr val="tx1"/>
              </a:solidFill>
              <a:latin typeface="Nautilus Pompiliu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14175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Решение задач</a:t>
            </a:r>
          </a:p>
          <a:p>
            <a:pPr algn="ctr"/>
            <a:r>
              <a:rPr lang="ru-RU" sz="3600" b="1" dirty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с помощью</a:t>
            </a:r>
          </a:p>
          <a:p>
            <a:pPr algn="ctr"/>
            <a:r>
              <a:rPr lang="ru-RU" sz="3600" b="1" dirty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квадратных уравнений</a:t>
            </a:r>
          </a:p>
        </p:txBody>
      </p:sp>
    </p:spTree>
    <p:extLst>
      <p:ext uri="{BB962C8B-B14F-4D97-AF65-F5344CB8AC3E}">
        <p14:creationId xmlns:p14="http://schemas.microsoft.com/office/powerpoint/2010/main" val="303936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541874" y="1419623"/>
                <a:ext cx="1796709" cy="407099"/>
              </a:xfrm>
              <a:prstGeom prst="rect">
                <a:avLst/>
              </a:prstGeom>
              <a:noFill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𝑫</m:t>
                      </m:r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𝒂𝒄</m:t>
                      </m:r>
                    </m:oMath>
                  </m:oMathPara>
                </a14:m>
                <a:endParaRPr lang="ru-RU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1873" y="1419622"/>
                <a:ext cx="1796710" cy="407099"/>
              </a:xfrm>
              <a:prstGeom prst="rect">
                <a:avLst/>
              </a:prstGeom>
              <a:blipFill rotWithShape="1">
                <a:blip r:embed="rId3"/>
                <a:stretch>
                  <a:fillRect t="-1408" r="-4013" b="-225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539554" y="2438117"/>
                <a:ext cx="1617302" cy="61036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ru-RU" sz="16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6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6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  <m:r>
                        <a:rPr lang="ru-RU" sz="16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16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438117"/>
                <a:ext cx="1665391" cy="610360"/>
              </a:xfrm>
              <a:prstGeom prst="rect">
                <a:avLst/>
              </a:prstGeom>
              <a:blipFill rotWithShape="1">
                <a:blip r:embed="rId4"/>
                <a:stretch>
                  <a:fillRect r="-3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2888524" y="2427794"/>
                <a:ext cx="1528624" cy="61036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ru-RU" sz="16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6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6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16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24" y="2427794"/>
                <a:ext cx="1576714" cy="610360"/>
              </a:xfrm>
              <a:prstGeom prst="rect">
                <a:avLst/>
              </a:prstGeom>
              <a:blipFill rotWithShape="1">
                <a:blip r:embed="rId5"/>
                <a:stretch>
                  <a:fillRect r="-7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1991934" y="3893870"/>
                <a:ext cx="896591" cy="56009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ru-RU" sz="16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16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16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932" y="3893870"/>
                <a:ext cx="896591" cy="560090"/>
              </a:xfrm>
              <a:prstGeom prst="rect">
                <a:avLst/>
              </a:prstGeom>
              <a:blipFill rotWithShape="1">
                <a:blip r:embed="rId6"/>
                <a:stretch>
                  <a:fillRect r="-33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5846679" y="1419623"/>
                <a:ext cx="1767279" cy="407099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𝑫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𝒂𝒄</m:t>
                      </m:r>
                    </m:oMath>
                  </m:oMathPara>
                </a14:m>
                <a:endParaRPr lang="ru-RU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6677" y="1419622"/>
                <a:ext cx="1767279" cy="407099"/>
              </a:xfrm>
              <a:prstGeom prst="rect">
                <a:avLst/>
              </a:prstGeom>
              <a:blipFill rotWithShape="1">
                <a:blip r:embed="rId7"/>
                <a:stretch>
                  <a:fillRect t="-1408" r="-4422" b="-225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25"/>
              <p:cNvSpPr/>
              <p:nvPr/>
            </p:nvSpPr>
            <p:spPr>
              <a:xfrm>
                <a:off x="5877487" y="2427795"/>
                <a:ext cx="1705659" cy="620683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1,2</m:t>
                          </m:r>
                        </m:sub>
                      </m:sSub>
                      <m:r>
                        <a:rPr lang="ru-RU" sz="1600" i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6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486" y="2427794"/>
                <a:ext cx="1705660" cy="620683"/>
              </a:xfrm>
              <a:prstGeom prst="rect">
                <a:avLst/>
              </a:prstGeom>
              <a:blipFill rotWithShape="1">
                <a:blip r:embed="rId8"/>
                <a:stretch>
                  <a:fillRect r="-21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5912850" y="3762104"/>
                <a:ext cx="1634935" cy="823623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1,2</m:t>
                          </m:r>
                        </m:sub>
                      </m:sSub>
                      <m:r>
                        <a:rPr lang="ru-RU" sz="1600" i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ru-RU" sz="16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𝐷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rad>
                        </m:num>
                        <m:den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848" y="3762103"/>
                <a:ext cx="1634935" cy="823623"/>
              </a:xfrm>
              <a:prstGeom prst="rect">
                <a:avLst/>
              </a:prstGeom>
              <a:blipFill rotWithShape="1">
                <a:blip r:embed="rId9"/>
                <a:stretch>
                  <a:fillRect r="-18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465960" y="555527"/>
                <a:ext cx="2212080" cy="407099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3366"/>
                            </a:solidFill>
                            <a:latin typeface="Cambria Math"/>
                          </a:rPr>
                          <m:t>𝒂𝒙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3366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𝒄</m:t>
                    </m:r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3366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>
                    <a:solidFill>
                      <a:srgbClr val="003366"/>
                    </a:solidFill>
                    <a:latin typeface="Times New Roman"/>
                    <a:ea typeface="Calibri"/>
                  </a:rPr>
                  <a:t> </a:t>
                </a:r>
                <a:endParaRPr lang="ru-RU" dirty="0">
                  <a:solidFill>
                    <a:srgbClr val="003366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5960" y="555526"/>
                <a:ext cx="2212080" cy="407099"/>
              </a:xfrm>
              <a:prstGeom prst="rect">
                <a:avLst/>
              </a:prstGeom>
              <a:blipFill rotWithShape="1">
                <a:blip r:embed="rId10"/>
                <a:stretch>
                  <a:fillRect t="-2817" r="-4098" b="-225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48755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00733" y="1707231"/>
                <a:ext cx="856751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ea typeface="Calibri"/>
                  </a:rPr>
                  <a:t>                                                                                                        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Число мест после перепланировки будет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16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1600" b="1" i="1" smtClean="0">
                            <a:latin typeface="Cambria Math"/>
                          </a:rPr>
                          <m:t>+</m:t>
                        </m:r>
                        <m:r>
                          <a:rPr lang="en-US" sz="1600" b="1" i="1" smtClean="0">
                            <a:latin typeface="Cambria Math"/>
                          </a:rPr>
                          <m:t>𝟖</m:t>
                        </m:r>
                      </m:e>
                    </m:d>
                  </m:oMath>
                </a14:m>
                <a:r>
                  <a:rPr lang="ru-RU" sz="1600" dirty="0" smtClean="0">
                    <a:latin typeface="Times New Roman"/>
                    <a:ea typeface="Calibri"/>
                  </a:rPr>
                  <a:t>, </a:t>
                </a:r>
                <a:r>
                  <a:rPr lang="ru-RU" sz="1600" dirty="0">
                    <a:latin typeface="Times New Roman"/>
                    <a:ea typeface="Calibri"/>
                  </a:rPr>
                  <a:t>а число рядов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16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16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1600" b="1" i="1" smtClean="0">
                            <a:latin typeface="Cambria Math"/>
                          </a:rPr>
                          <m:t>+</m:t>
                        </m:r>
                        <m:r>
                          <a:rPr lang="en-US" sz="1600" b="1" i="1" smtClean="0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ru-RU" sz="1600" dirty="0" smtClean="0">
                    <a:latin typeface="Times New Roman"/>
                    <a:ea typeface="Calibri"/>
                  </a:rPr>
                  <a:t>.</a:t>
                </a:r>
                <a:endParaRPr lang="ru-RU" sz="16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31" y="1707230"/>
                <a:ext cx="8567511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427" t="-3125" r="-498" b="-1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00733" y="1945072"/>
                <a:ext cx="856751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ea typeface="Calibri"/>
                  </a:rPr>
                  <a:t>                                                                 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 Так </a:t>
                </a:r>
                <a:r>
                  <a:rPr lang="ru-RU" sz="1600" dirty="0">
                    <a:latin typeface="Times New Roman"/>
                    <a:ea typeface="Calibri"/>
                  </a:rPr>
                  <a:t>как по условию задачи после перепланировки число мест в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зале будет </a:t>
                </a:r>
                <a:r>
                  <a:rPr lang="ru-RU" sz="1600" dirty="0">
                    <a:latin typeface="Times New Roman"/>
                    <a:ea typeface="Calibri"/>
                  </a:rPr>
                  <a:t>равно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ea typeface="Calibri"/>
                      </a:rPr>
                      <m:t>500</m:t>
                    </m:r>
                  </m:oMath>
                </a14:m>
                <a:r>
                  <a:rPr lang="ru-RU" sz="1600" dirty="0">
                    <a:latin typeface="Times New Roman"/>
                    <a:ea typeface="Calibri"/>
                  </a:rPr>
                  <a:t>, то можем составить уравнение:</a:t>
                </a:r>
                <a:endParaRPr lang="ru-RU" sz="16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33" y="1945071"/>
                <a:ext cx="8567510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427" t="-3125" r="-71" b="-1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26862" y="267494"/>
                <a:ext cx="6251153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 1.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В зрительном зале рядов в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2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раза больше, чем мест в каждом ряду. Если при перепланировке зала число рядов увеличить на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1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, а число мест в каждом ряду</a:t>
                </a:r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увеличить на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8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, то в зале будет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500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мест. Сколько мест в зале?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267494"/>
                <a:ext cx="6251153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780" t="-2747" b="-60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426862" y="1347674"/>
            <a:ext cx="1169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/>
          </a:p>
        </p:txBody>
      </p:sp>
      <p:pic>
        <p:nvPicPr>
          <p:cNvPr id="12" name="Picture 2" descr="http://kiev3d.blog.tut.by/files/2011/10/zaly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45" y="374684"/>
            <a:ext cx="2048134" cy="900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26862" y="1699005"/>
                <a:ext cx="34103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Обозначим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за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– число мест в ряду.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1699005"/>
                <a:ext cx="3410357" cy="338554"/>
              </a:xfrm>
              <a:prstGeom prst="rect">
                <a:avLst/>
              </a:prstGeom>
              <a:blipFill rotWithShape="1">
                <a:blip r:embed="rId7"/>
                <a:stretch>
                  <a:fillRect l="-894" t="-5455" r="-1610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609769" y="1707714"/>
                <a:ext cx="232948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dirty="0">
                    <a:latin typeface="Times New Roman"/>
                    <a:ea typeface="Calibri"/>
                  </a:rPr>
                  <a:t>Тогда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/>
                        <a:ea typeface="Calibri"/>
                      </a:rPr>
                      <m:t>𝟐</m:t>
                    </m:r>
                    <m:r>
                      <a:rPr lang="en-US" sz="1600" b="1" i="1" dirty="0" smtClean="0">
                        <a:latin typeface="Cambria Math"/>
                        <a:ea typeface="Calibri"/>
                      </a:rPr>
                      <m:t>𝒙</m:t>
                    </m:r>
                  </m:oMath>
                </a14:m>
                <a:r>
                  <a:rPr lang="ru-RU" sz="1600" dirty="0" smtClean="0">
                    <a:latin typeface="Times New Roman"/>
                    <a:ea typeface="Calibri"/>
                  </a:rPr>
                  <a:t> </a:t>
                </a:r>
                <a:r>
                  <a:rPr lang="ru-RU" sz="1600" dirty="0">
                    <a:latin typeface="Times New Roman"/>
                    <a:ea typeface="Calibri"/>
                  </a:rPr>
                  <a:t>– число рядов. </a:t>
                </a:r>
                <a:endParaRPr lang="ru-RU" sz="16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769" y="1707714"/>
                <a:ext cx="2329484" cy="338554"/>
              </a:xfrm>
              <a:prstGeom prst="rect">
                <a:avLst/>
              </a:prstGeom>
              <a:blipFill rotWithShape="1">
                <a:blip r:embed="rId8"/>
                <a:stretch>
                  <a:fillRect l="-1309" t="-7143" r="-2356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248369" y="2165891"/>
                <a:ext cx="78348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=500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8369" y="2165891"/>
                <a:ext cx="783484" cy="338554"/>
              </a:xfrm>
              <a:prstGeom prst="rect">
                <a:avLst/>
              </a:prstGeom>
              <a:blipFill rotWithShape="1">
                <a:blip r:embed="rId9"/>
                <a:stretch>
                  <a:fillRect t="-5357" r="-6250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1459" y="2802324"/>
                <a:ext cx="211641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2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+17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</a:rPr>
                        <m:t>−492=0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459" y="2802324"/>
                <a:ext cx="2116412" cy="338554"/>
              </a:xfrm>
              <a:prstGeom prst="rect">
                <a:avLst/>
              </a:prstGeom>
              <a:blipFill rotWithShape="1">
                <a:blip r:embed="rId10"/>
                <a:stretch>
                  <a:fillRect t="-5455" r="-1729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425274" y="2481486"/>
                <a:ext cx="1276375" cy="307777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𝐷</m:t>
                      </m:r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</m:e>
                        <m:sup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−4</m:t>
                      </m:r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𝑎𝑐</m:t>
                      </m:r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5273" y="2481486"/>
                <a:ext cx="1314206" cy="312586"/>
              </a:xfrm>
              <a:prstGeom prst="rect">
                <a:avLst/>
              </a:prstGeom>
              <a:blipFill rotWithShape="1">
                <a:blip r:embed="rId11"/>
                <a:stretch>
                  <a:fillRect r="-1389" b="-196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9926" y="3141714"/>
                <a:ext cx="260462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𝐷</m:t>
                      </m:r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17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−4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∙2∙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−492</m:t>
                          </m:r>
                        </m:e>
                      </m:d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26" y="3141714"/>
                <a:ext cx="2604624" cy="338554"/>
              </a:xfrm>
              <a:prstGeom prst="rect">
                <a:avLst/>
              </a:prstGeom>
              <a:blipFill rotWithShape="1">
                <a:blip r:embed="rId12"/>
                <a:stretch>
                  <a:fillRect t="-5357" r="-1636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796989" y="3138128"/>
                <a:ext cx="203773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289+3936</m:t>
                      </m:r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4225</m:t>
                      </m:r>
                      <m:r>
                        <a:rPr lang="ru-RU" sz="1600" b="0" i="0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987" y="3138128"/>
                <a:ext cx="2037737" cy="338554"/>
              </a:xfrm>
              <a:prstGeom prst="rect">
                <a:avLst/>
              </a:prstGeom>
              <a:blipFill rotWithShape="1">
                <a:blip r:embed="rId13"/>
                <a:stretch>
                  <a:fillRect t="-5455" r="-1796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4685979" y="3133005"/>
                <a:ext cx="80323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𝐷</m:t>
                      </m:r>
                      <m:r>
                        <a:rPr lang="en-US" sz="16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0.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5978" y="3133005"/>
                <a:ext cx="803232" cy="338554"/>
              </a:xfrm>
              <a:prstGeom prst="rect">
                <a:avLst/>
              </a:prstGeom>
              <a:blipFill rotWithShape="1">
                <a:blip r:embed="rId14"/>
                <a:stretch>
                  <a:fillRect t="-5455" r="-6107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7404308" y="2823214"/>
                <a:ext cx="1329658" cy="545534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4308" y="2823214"/>
                <a:ext cx="1329658" cy="545534"/>
              </a:xfrm>
              <a:prstGeom prst="rect">
                <a:avLst/>
              </a:prstGeom>
              <a:blipFill rotWithShape="1">
                <a:blip r:embed="rId15"/>
                <a:stretch>
                  <a:fillRect r="-275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7400141" y="3428782"/>
                <a:ext cx="1333827" cy="545534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139" y="3428782"/>
                <a:ext cx="1333827" cy="545534"/>
              </a:xfrm>
              <a:prstGeom prst="rect">
                <a:avLst/>
              </a:prstGeom>
              <a:blipFill rotWithShape="1">
                <a:blip r:embed="rId16"/>
                <a:stretch>
                  <a:fillRect r="-22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14643" y="3439038"/>
                <a:ext cx="2123915" cy="6112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−17+</m:t>
                          </m:r>
                          <m:rad>
                            <m:radPr>
                              <m:degHide m:val="on"/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4225</m:t>
                              </m:r>
                            </m:e>
                          </m:rad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∙2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41" y="3439038"/>
                <a:ext cx="2123915" cy="611258"/>
              </a:xfrm>
              <a:prstGeom prst="rect">
                <a:avLst/>
              </a:prstGeom>
              <a:blipFill rotWithShape="1">
                <a:blip r:embed="rId17"/>
                <a:stretch>
                  <a:fillRect r="-20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18394" y="4041734"/>
                <a:ext cx="2128660" cy="6112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−17−</m:t>
                          </m:r>
                          <m:rad>
                            <m:radPr>
                              <m:degHide m:val="on"/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4225</m:t>
                              </m:r>
                            </m:e>
                          </m:rad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∙2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93" y="4041734"/>
                <a:ext cx="2123915" cy="611258"/>
              </a:xfrm>
              <a:prstGeom prst="rect">
                <a:avLst/>
              </a:prstGeom>
              <a:blipFill rotWithShape="1">
                <a:blip r:embed="rId18"/>
                <a:stretch>
                  <a:fillRect r="-20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2348704" y="3492085"/>
                <a:ext cx="2130903" cy="558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−17+</m:t>
                          </m:r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65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48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=12</m:t>
                      </m:r>
                      <m:r>
                        <a:rPr lang="en-US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8703" y="3492085"/>
                <a:ext cx="2130904" cy="558358"/>
              </a:xfrm>
              <a:prstGeom prst="rect">
                <a:avLst/>
              </a:prstGeom>
              <a:blipFill rotWithShape="1">
                <a:blip r:embed="rId19"/>
                <a:stretch>
                  <a:fillRect r="-2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2346645" y="4092915"/>
                <a:ext cx="2581348" cy="558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−17</m:t>
                          </m:r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−65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−82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=−20,5</m:t>
                      </m:r>
                      <m:r>
                        <a:rPr lang="ru-RU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6644" y="4092915"/>
                <a:ext cx="2640659" cy="558358"/>
              </a:xfrm>
              <a:prstGeom prst="rect">
                <a:avLst/>
              </a:prstGeom>
              <a:blipFill rotWithShape="1">
                <a:blip r:embed="rId20"/>
                <a:stretch>
                  <a:fillRect r="-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единительная линия 16"/>
          <p:cNvCxnSpPr/>
          <p:nvPr/>
        </p:nvCxnSpPr>
        <p:spPr>
          <a:xfrm>
            <a:off x="4203493" y="4227934"/>
            <a:ext cx="639698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203493" y="4227934"/>
            <a:ext cx="639698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5237613" y="2480953"/>
                <a:ext cx="221470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</a:rPr>
                      <m:t>12</m:t>
                    </m:r>
                  </m:oMath>
                </a14:m>
                <a:r>
                  <a:rPr lang="ru-RU" sz="1600" dirty="0" smtClean="0"/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число мест в ряду.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611" y="2480953"/>
                <a:ext cx="2266005" cy="338554"/>
              </a:xfrm>
              <a:prstGeom prst="rect">
                <a:avLst/>
              </a:prstGeom>
              <a:blipFill rotWithShape="1">
                <a:blip r:embed="rId21"/>
                <a:stretch>
                  <a:fillRect t="-7143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5239562" y="2777505"/>
                <a:ext cx="24833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</a:rPr>
                      <m:t>12</m:t>
                    </m:r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2=24</m:t>
                    </m:r>
                  </m:oMath>
                </a14:m>
                <a:r>
                  <a:rPr lang="ru-RU" dirty="0" smtClean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число рядов.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562" y="2777505"/>
                <a:ext cx="2483372" cy="369332"/>
              </a:xfrm>
              <a:prstGeom prst="rect">
                <a:avLst/>
              </a:prstGeom>
              <a:blipFill rotWithShape="1">
                <a:blip r:embed="rId22"/>
                <a:stretch>
                  <a:fillRect t="-8333" r="-196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5241734" y="3112811"/>
                <a:ext cx="318600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</a:rPr>
                      <m:t>12</m:t>
                    </m:r>
                    <m:r>
                      <a:rPr lang="en-US" sz="1600" i="1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1600" i="1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2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4</m:t>
                    </m:r>
                    <m:r>
                      <a:rPr lang="ru-RU" sz="1600" i="1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88</m:t>
                    </m:r>
                  </m:oMath>
                </a14:m>
                <a:r>
                  <a:rPr lang="ru-RU" dirty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число мест в зале.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733" y="3112811"/>
                <a:ext cx="3188693" cy="369332"/>
              </a:xfrm>
              <a:prstGeom prst="rect">
                <a:avLst/>
              </a:prstGeom>
              <a:blipFill rotWithShape="1">
                <a:blip r:embed="rId23"/>
                <a:stretch>
                  <a:fillRect t="-8333" r="-95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400734" y="2484660"/>
                <a:ext cx="224311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+8</m:t>
                          </m:r>
                        </m:e>
                      </m:d>
                      <m:d>
                        <m:d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+1</m:t>
                          </m:r>
                        </m:e>
                      </m:d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=500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33" y="2484660"/>
                <a:ext cx="2243115" cy="338554"/>
              </a:xfrm>
              <a:prstGeom prst="rect">
                <a:avLst/>
              </a:prstGeom>
              <a:blipFill rotWithShape="1">
                <a:blip r:embed="rId24"/>
                <a:stretch>
                  <a:fillRect t="-5455" r="-1630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5210675" y="3434145"/>
                <a:ext cx="261039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12</m:t>
                          </m:r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+8</m:t>
                          </m:r>
                        </m:e>
                      </m:d>
                      <m:d>
                        <m:d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ru-RU" sz="16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12</m:t>
                          </m:r>
                          <m:r>
                            <a:rPr lang="en-US" sz="1600" b="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+1</m:t>
                          </m:r>
                        </m:e>
                      </m:d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=500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674" y="3434145"/>
                <a:ext cx="2610395" cy="338554"/>
              </a:xfrm>
              <a:prstGeom prst="rect">
                <a:avLst/>
              </a:prstGeom>
              <a:blipFill rotWithShape="1">
                <a:blip r:embed="rId25"/>
                <a:stretch>
                  <a:fillRect t="-5357" r="-1636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5226060" y="3778912"/>
                <a:ext cx="143821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0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16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5</m:t>
                      </m:r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=500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060" y="3778912"/>
                <a:ext cx="1438214" cy="338554"/>
              </a:xfrm>
              <a:prstGeom prst="rect">
                <a:avLst/>
              </a:prstGeom>
              <a:blipFill rotWithShape="1">
                <a:blip r:embed="rId26"/>
                <a:stretch>
                  <a:fillRect t="-5455" r="-3390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5241733" y="4187428"/>
                <a:ext cx="1894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288</m:t>
                    </m:r>
                  </m:oMath>
                </a14:m>
                <a:r>
                  <a:rPr lang="ru-RU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мест.</a:t>
                </a:r>
                <a:endParaRPr lang="ru-RU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733" y="4187428"/>
                <a:ext cx="1894686" cy="369332"/>
              </a:xfrm>
              <a:prstGeom prst="rect">
                <a:avLst/>
              </a:prstGeom>
              <a:blipFill rotWithShape="1">
                <a:blip r:embed="rId27"/>
                <a:stretch>
                  <a:fillRect l="-2894" t="-9836" r="-514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895822" y="1928641"/>
                <a:ext cx="87556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+8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822" y="1928641"/>
                <a:ext cx="875560" cy="338554"/>
              </a:xfrm>
              <a:prstGeom prst="rect">
                <a:avLst/>
              </a:prstGeom>
              <a:blipFill rotWithShape="1">
                <a:blip r:embed="rId28"/>
                <a:stretch>
                  <a:fillRect t="-5357" r="-4861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2899373" y="1929674"/>
                <a:ext cx="98937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+1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372" y="1929674"/>
                <a:ext cx="989373" cy="338554"/>
              </a:xfrm>
              <a:prstGeom prst="rect">
                <a:avLst/>
              </a:prstGeom>
              <a:blipFill rotWithShape="1">
                <a:blip r:embed="rId29"/>
                <a:stretch>
                  <a:fillRect t="-5455" r="-4938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84600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185 L -0.0533 0.108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5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185 L -0.20486 0.1077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0309 L -0.04862 0.0629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2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12708E-6 L 0.52274 0.19433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28" y="971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2" grpId="0"/>
      <p:bldP spid="3" grpId="0"/>
      <p:bldP spid="4" grpId="0"/>
      <p:bldP spid="8" grpId="0"/>
      <p:bldP spid="8" grpId="1"/>
      <p:bldP spid="9" grpId="0"/>
      <p:bldP spid="19" grpId="0" animBg="1"/>
      <p:bldP spid="19" grpId="1" animBg="1"/>
      <p:bldP spid="10" grpId="0"/>
      <p:bldP spid="11" grpId="0"/>
      <p:bldP spid="13" grpId="0"/>
      <p:bldP spid="13" grpId="1"/>
      <p:bldP spid="23" grpId="0" animBg="1"/>
      <p:bldP spid="23" grpId="1" animBg="1"/>
      <p:bldP spid="24" grpId="0" animBg="1"/>
      <p:bldP spid="24" grpId="1" animBg="1"/>
      <p:bldP spid="14" grpId="0"/>
      <p:bldP spid="26" grpId="0"/>
      <p:bldP spid="15" grpId="0"/>
      <p:bldP spid="29" grpId="0"/>
      <p:bldP spid="22" grpId="0"/>
      <p:bldP spid="25" grpId="0"/>
      <p:bldP spid="27" grpId="0"/>
      <p:bldP spid="37" grpId="0"/>
      <p:bldP spid="37" grpId="1"/>
      <p:bldP spid="38" grpId="0"/>
      <p:bldP spid="39" grpId="0"/>
      <p:bldP spid="40" grpId="0"/>
      <p:bldP spid="31" grpId="0"/>
      <p:bldP spid="31" grpId="1"/>
      <p:bldP spid="32" grpId="0"/>
      <p:bldP spid="3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6861" y="1881343"/>
            <a:ext cx="212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/>
                <a:ea typeface="Calibri"/>
              </a:rPr>
              <a:t>Составим </a:t>
            </a:r>
            <a:r>
              <a:rPr lang="ru-RU" sz="1600" dirty="0">
                <a:latin typeface="Times New Roman"/>
                <a:ea typeface="Calibri"/>
              </a:rPr>
              <a:t>уравнение:</a:t>
            </a:r>
            <a:endParaRPr lang="ru-RU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26861" y="1614797"/>
                <a:ext cx="832172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dirty="0" smtClean="0">
                    <a:latin typeface="Times New Roman"/>
                    <a:ea typeface="Calibri"/>
                  </a:rPr>
                  <a:t>По условию задачи известно что гипотенуза прямоугольного треугольника равна  </a:t>
                </a:r>
                <a14:m>
                  <m:oMath xmlns:m="http://schemas.openxmlformats.org/officeDocument/2006/math">
                    <m:r>
                      <a:rPr lang="ru-RU" sz="1600" b="1" i="1" smtClean="0">
                        <a:latin typeface="Cambria Math"/>
                      </a:rPr>
                      <m:t>𝟏𝟎</m:t>
                    </m:r>
                  </m:oMath>
                </a14:m>
                <a:r>
                  <a:rPr lang="ru-RU" sz="1600" dirty="0" smtClean="0">
                    <a:latin typeface="Times New Roman"/>
                    <a:ea typeface="Calibri"/>
                  </a:rPr>
                  <a:t> см.</a:t>
                </a:r>
                <a:endParaRPr lang="ru-RU" sz="16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1" y="1614797"/>
                <a:ext cx="8321720" cy="338554"/>
              </a:xfrm>
              <a:prstGeom prst="rect">
                <a:avLst/>
              </a:prstGeom>
              <a:blipFill rotWithShape="1">
                <a:blip r:embed="rId2"/>
                <a:stretch>
                  <a:fillRect l="-366" t="-7273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26862" y="267495"/>
                <a:ext cx="6251153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 2.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Гипотенуза прямоугольного треугольника равна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10</m:t>
                    </m:r>
                  </m:oMath>
                </a14:m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см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. Найдите его катеты, если их сумма равна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cs typeface="Times New Roman" pitchFamily="18" charset="0"/>
                      </a:rPr>
                      <m:t>14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см</a:t>
                </a:r>
                <a:r>
                  <a:rPr lang="ru-RU" sz="1600" dirty="0"/>
                  <a:t>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267494"/>
                <a:ext cx="6251153" cy="615553"/>
              </a:xfrm>
              <a:prstGeom prst="rect">
                <a:avLst/>
              </a:prstGeom>
              <a:blipFill rotWithShape="1">
                <a:blip r:embed="rId4"/>
                <a:stretch>
                  <a:fillRect l="-780" t="-4950" b="-118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426862" y="843558"/>
            <a:ext cx="1169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26860" y="1089256"/>
                <a:ext cx="6464398" cy="344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По теореме Пифагора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𝒄</m:t>
                        </m:r>
                      </m:e>
                      <m:sup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16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16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sSup>
                      <m:sSupPr>
                        <m:ctrlP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16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, где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  <a:cs typeface="Times New Roman" pitchFamily="18" charset="0"/>
                      </a:rPr>
                      <m:t>𝑎</m:t>
                    </m:r>
                  </m:oMath>
                </a14:m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  <a:cs typeface="Times New Roman" pitchFamily="18" charset="0"/>
                      </a:rPr>
                      <m:t>𝑏</m:t>
                    </m:r>
                  </m:oMath>
                </a14:m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катеты,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  <a:cs typeface="Times New Roman" pitchFamily="18" charset="0"/>
                      </a:rPr>
                      <m:t>𝑐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– гипотенуза. 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1089255"/>
                <a:ext cx="6464398" cy="344133"/>
              </a:xfrm>
              <a:prstGeom prst="rect">
                <a:avLst/>
              </a:prstGeom>
              <a:blipFill rotWithShape="1">
                <a:blip r:embed="rId5"/>
                <a:stretch>
                  <a:fillRect l="-472" t="-3571" r="-283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889175" y="1370198"/>
                <a:ext cx="39166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dirty="0" smtClean="0">
                    <a:latin typeface="Times New Roman"/>
                    <a:ea typeface="Calibri"/>
                  </a:rPr>
                  <a:t>Тогда </a:t>
                </a:r>
                <a14:m>
                  <m:oMath xmlns:m="http://schemas.openxmlformats.org/officeDocument/2006/math">
                    <m:r>
                      <a:rPr lang="ru-RU" sz="1600" b="1" i="0" dirty="0" smtClean="0">
                        <a:latin typeface="Cambria Math"/>
                        <a:ea typeface="Calibri"/>
                      </a:rPr>
                      <m:t>(</m:t>
                    </m:r>
                    <m:r>
                      <a:rPr lang="ru-RU" sz="1600" b="1" i="1" dirty="0" smtClean="0">
                        <a:latin typeface="Cambria Math"/>
                        <a:ea typeface="Calibri"/>
                      </a:rPr>
                      <m:t>𝟏𝟒</m:t>
                    </m:r>
                    <m:r>
                      <a:rPr lang="ru-RU" sz="1600" b="1" i="1" dirty="0" smtClean="0">
                        <a:latin typeface="Cambria Math"/>
                        <a:ea typeface="Calibri"/>
                      </a:rPr>
                      <m:t>−</m:t>
                    </m:r>
                    <m:r>
                      <a:rPr lang="en-US" sz="1600" b="1" i="1" dirty="0" smtClean="0">
                        <a:latin typeface="Cambria Math"/>
                        <a:ea typeface="Calibri"/>
                      </a:rPr>
                      <m:t>𝒙</m:t>
                    </m:r>
                    <m:r>
                      <a:rPr lang="ru-RU" sz="1600" b="1" i="1" dirty="0" smtClean="0">
                        <a:latin typeface="Cambria Math"/>
                        <a:ea typeface="Calibri"/>
                      </a:rPr>
                      <m:t>)</m:t>
                    </m:r>
                  </m:oMath>
                </a14:m>
                <a:r>
                  <a:rPr lang="ru-RU" sz="1600" dirty="0" smtClean="0">
                    <a:latin typeface="Times New Roman"/>
                    <a:ea typeface="Calibri"/>
                  </a:rPr>
                  <a:t> см </a:t>
                </a:r>
                <a:r>
                  <a:rPr lang="ru-RU" sz="1600" dirty="0">
                    <a:latin typeface="Times New Roman"/>
                    <a:ea typeface="Calibri"/>
                  </a:rPr>
                  <a:t>–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длина второго катета. </a:t>
                </a:r>
                <a:endParaRPr lang="ru-RU" sz="16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9175" y="1370198"/>
                <a:ext cx="3916650" cy="338554"/>
              </a:xfrm>
              <a:prstGeom prst="rect">
                <a:avLst/>
              </a:prstGeom>
              <a:blipFill rotWithShape="1">
                <a:blip r:embed="rId6"/>
                <a:stretch>
                  <a:fillRect l="-935" t="-7273" r="-935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389886" y="1363410"/>
                <a:ext cx="98898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(14−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884" y="1363410"/>
                <a:ext cx="988989" cy="338554"/>
              </a:xfrm>
              <a:prstGeom prst="rect">
                <a:avLst/>
              </a:prstGeom>
              <a:blipFill rotWithShape="1">
                <a:blip r:embed="rId7"/>
                <a:stretch>
                  <a:fillRect t="-5455" r="-4938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6860" y="2752175"/>
                <a:ext cx="20026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2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−28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</a:rPr>
                        <m:t>+96=0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2752175"/>
                <a:ext cx="2002600" cy="338554"/>
              </a:xfrm>
              <a:prstGeom prst="rect">
                <a:avLst/>
              </a:prstGeom>
              <a:blipFill rotWithShape="1">
                <a:blip r:embed="rId8"/>
                <a:stretch>
                  <a:fillRect t="-5357" r="-2128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454189" y="2327391"/>
                <a:ext cx="1246110" cy="307777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  <m:sup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𝑎𝑐</m:t>
                      </m:r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4188" y="2327390"/>
                <a:ext cx="1294393" cy="312586"/>
              </a:xfrm>
              <a:prstGeom prst="rect">
                <a:avLst/>
              </a:prstGeom>
              <a:blipFill rotWithShape="1">
                <a:blip r:embed="rId9"/>
                <a:stretch>
                  <a:fillRect r="-943" b="-196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26860" y="3292720"/>
                <a:ext cx="21930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−7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−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1∙48=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3292720"/>
                <a:ext cx="2193036" cy="338554"/>
              </a:xfrm>
              <a:prstGeom prst="rect">
                <a:avLst/>
              </a:prstGeom>
              <a:blipFill rotWithShape="1">
                <a:blip r:embed="rId10"/>
                <a:stretch>
                  <a:fillRect t="-5357" r="-1944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419380" y="3289134"/>
                <a:ext cx="135485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49−48</m:t>
                      </m:r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ru-RU" sz="1600" b="0" i="0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380" y="3289134"/>
                <a:ext cx="1354858" cy="338554"/>
              </a:xfrm>
              <a:prstGeom prst="rect">
                <a:avLst/>
              </a:prstGeom>
              <a:blipFill rotWithShape="1">
                <a:blip r:embed="rId11"/>
                <a:stretch>
                  <a:fillRect t="-5455" r="-3604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3635133" y="3291631"/>
                <a:ext cx="87556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0.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132" y="3291631"/>
                <a:ext cx="875561" cy="338554"/>
              </a:xfrm>
              <a:prstGeom prst="rect">
                <a:avLst/>
              </a:prstGeom>
              <a:blipFill rotWithShape="1">
                <a:blip r:embed="rId12"/>
                <a:stretch>
                  <a:fillRect t="-5357" r="-5556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7336207" y="2734495"/>
                <a:ext cx="1412374" cy="554639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ru-RU" sz="14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6207" y="2734494"/>
                <a:ext cx="1412374" cy="554639"/>
              </a:xfrm>
              <a:prstGeom prst="rect">
                <a:avLst/>
              </a:prstGeom>
              <a:blipFill rotWithShape="1">
                <a:blip r:embed="rId13"/>
                <a:stretch>
                  <a:fillRect r="-258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7329080" y="3353572"/>
                <a:ext cx="1416542" cy="554639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r>
                            <a:rPr lang="en-US" sz="14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079" y="3353571"/>
                <a:ext cx="1412053" cy="553228"/>
              </a:xfrm>
              <a:prstGeom prst="rect">
                <a:avLst/>
              </a:prstGeom>
              <a:blipFill rotWithShape="1">
                <a:blip r:embed="rId14"/>
                <a:stretch>
                  <a:fillRect r="-30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23108" y="3606979"/>
                <a:ext cx="1857688" cy="559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−(−7)+1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108" y="3606978"/>
                <a:ext cx="1857688" cy="559769"/>
              </a:xfrm>
              <a:prstGeom prst="rect">
                <a:avLst/>
              </a:prstGeom>
              <a:blipFill rotWithShape="1">
                <a:blip r:embed="rId15"/>
                <a:stretch>
                  <a:fillRect r="-22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26862" y="4192741"/>
                <a:ext cx="1862433" cy="559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−(−7)−1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4192740"/>
                <a:ext cx="1862433" cy="559769"/>
              </a:xfrm>
              <a:prstGeom prst="rect">
                <a:avLst/>
              </a:prstGeom>
              <a:blipFill rotWithShape="1">
                <a:blip r:embed="rId16"/>
                <a:stretch>
                  <a:fillRect r="-22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2103918" y="3614306"/>
                <a:ext cx="781175" cy="553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=8</m:t>
                      </m:r>
                      <m:r>
                        <a:rPr lang="en-US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916" y="3614305"/>
                <a:ext cx="781175" cy="553357"/>
              </a:xfrm>
              <a:prstGeom prst="rect">
                <a:avLst/>
              </a:prstGeom>
              <a:blipFill rotWithShape="1">
                <a:blip r:embed="rId17"/>
                <a:stretch>
                  <a:fillRect r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2123729" y="4198202"/>
                <a:ext cx="768351" cy="553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6</m:t>
                      </m:r>
                      <m:r>
                        <a:rPr lang="ru-RU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4198201"/>
                <a:ext cx="768352" cy="553357"/>
              </a:xfrm>
              <a:prstGeom prst="rect">
                <a:avLst/>
              </a:prstGeom>
              <a:blipFill rotWithShape="1">
                <a:blip r:embed="rId18"/>
                <a:stretch>
                  <a:fillRect r="-63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4588595" y="2419527"/>
                <a:ext cx="315214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sz="1600" dirty="0" smtClean="0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</a:rPr>
                      <m:t>8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см</a:t>
                </a:r>
                <a:r>
                  <a:rPr lang="ru-RU" sz="1600" dirty="0" smtClean="0"/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длина одного из катетов.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8594" y="2419527"/>
                <a:ext cx="3152145" cy="338554"/>
              </a:xfrm>
              <a:prstGeom prst="rect">
                <a:avLst/>
              </a:prstGeom>
              <a:blipFill rotWithShape="1">
                <a:blip r:embed="rId19"/>
                <a:stretch>
                  <a:fillRect l="-1161" t="-7273" r="-1161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4817314" y="2669823"/>
                <a:ext cx="35225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3366"/>
                        </a:solidFill>
                        <a:latin typeface="Cambria Math"/>
                      </a:rPr>
                      <m:t>1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</a:rPr>
                      <m:t>4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  <a:ea typeface="Cambria Math"/>
                      </a:rPr>
                      <m:t>−8=6</m:t>
                    </m:r>
                  </m:oMath>
                </a14:m>
                <a:r>
                  <a:rPr lang="ru-RU" dirty="0" smtClean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см</a:t>
                </a:r>
                <a:r>
                  <a:rPr lang="ru-RU" dirty="0" smtClean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длина второго катета.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7312" y="2669823"/>
                <a:ext cx="3522503" cy="369332"/>
              </a:xfrm>
              <a:prstGeom prst="rect">
                <a:avLst/>
              </a:prstGeom>
              <a:blipFill rotWithShape="1">
                <a:blip r:embed="rId20"/>
                <a:stretch>
                  <a:fillRect t="-8197" r="-103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4613530" y="2958551"/>
                <a:ext cx="31649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rgbClr val="003366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ru-RU" dirty="0" smtClean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см</a:t>
                </a:r>
                <a:r>
                  <a:rPr lang="ru-RU" dirty="0" smtClean="0">
                    <a:solidFill>
                      <a:srgbClr val="003366"/>
                    </a:solidFill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– длина одного из катетов.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528" y="2958551"/>
                <a:ext cx="3164969" cy="369332"/>
              </a:xfrm>
              <a:prstGeom prst="rect">
                <a:avLst/>
              </a:prstGeom>
              <a:blipFill rotWithShape="1">
                <a:blip r:embed="rId21"/>
                <a:stretch>
                  <a:fillRect l="-1156" t="-8197" r="-115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1514480" y="2222100"/>
                <a:ext cx="108446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14−</m:t>
                              </m:r>
                              <m:r>
                                <a:rPr lang="en-US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4479" y="2222100"/>
                <a:ext cx="1084464" cy="338554"/>
              </a:xfrm>
              <a:prstGeom prst="rect">
                <a:avLst/>
              </a:prstGeom>
              <a:blipFill rotWithShape="1">
                <a:blip r:embed="rId22"/>
                <a:stretch>
                  <a:fillRect t="-5455" r="-5056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4826124" y="3290147"/>
                <a:ext cx="35144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rgbClr val="003366"/>
                        </a:solidFill>
                        <a:latin typeface="Cambria Math"/>
                      </a:rPr>
                      <m:t>1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</a:rPr>
                      <m:t>4−6</m:t>
                    </m:r>
                    <m:r>
                      <a:rPr lang="en-US" sz="1600" b="0" i="1" smtClean="0">
                        <a:solidFill>
                          <a:srgbClr val="003366"/>
                        </a:solidFill>
                        <a:latin typeface="Cambria Math"/>
                      </a:rPr>
                      <m:t>=</m:t>
                    </m:r>
                    <m:r>
                      <a:rPr lang="ru-RU" sz="1600" b="0" i="1" smtClean="0">
                        <a:solidFill>
                          <a:srgbClr val="003366"/>
                        </a:solidFill>
                        <a:latin typeface="Cambria Math"/>
                      </a:rPr>
                      <m:t>8</m:t>
                    </m:r>
                  </m:oMath>
                </a14:m>
                <a:r>
                  <a:rPr lang="ru-RU" sz="1600" dirty="0" smtClean="0"/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см – длина второго катета.</a:t>
                </a:r>
                <a:endParaRPr lang="ru-RU" sz="1600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124" y="3290147"/>
                <a:ext cx="3514488" cy="338554"/>
              </a:xfrm>
              <a:prstGeom prst="rect">
                <a:avLst/>
              </a:prstGeom>
              <a:blipFill rotWithShape="1">
                <a:blip r:embed="rId23"/>
                <a:stretch>
                  <a:fillRect t="-7273" r="-694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4613528" y="4194480"/>
                <a:ext cx="211949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6</m:t>
                    </m:r>
                  </m:oMath>
                </a14:m>
                <a:r>
                  <a:rPr lang="ru-RU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см и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8</m:t>
                    </m:r>
                  </m:oMath>
                </a14:m>
                <a:r>
                  <a:rPr lang="ru-RU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см.</a:t>
                </a:r>
                <a:endParaRPr lang="ru-RU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528" y="4194480"/>
                <a:ext cx="2119491" cy="369332"/>
              </a:xfrm>
              <a:prstGeom prst="rect">
                <a:avLst/>
              </a:prstGeom>
              <a:blipFill rotWithShape="1">
                <a:blip r:embed="rId24"/>
                <a:stretch>
                  <a:fillRect l="-2594" t="-9836" r="-432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7537149" y="1611972"/>
                <a:ext cx="45877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10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148" y="1611972"/>
                <a:ext cx="458780" cy="338554"/>
              </a:xfrm>
              <a:prstGeom prst="rect">
                <a:avLst/>
              </a:prstGeom>
              <a:blipFill rotWithShape="1">
                <a:blip r:embed="rId25"/>
                <a:stretch>
                  <a:fillRect t="-5357" r="-10526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962241" y="1340252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239" y="1340252"/>
                <a:ext cx="367985" cy="369332"/>
              </a:xfrm>
              <a:prstGeom prst="rect">
                <a:avLst/>
              </a:prstGeom>
              <a:blipFill rotWithShape="1">
                <a:blip r:embed="rId26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Прямоугольный треугольник 15"/>
          <p:cNvSpPr/>
          <p:nvPr/>
        </p:nvSpPr>
        <p:spPr>
          <a:xfrm>
            <a:off x="6678013" y="387256"/>
            <a:ext cx="1926435" cy="844352"/>
          </a:xfrm>
          <a:prstGeom prst="rt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 rot="1381813">
                <a:off x="7367079" y="470967"/>
                <a:ext cx="7473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10</m:t>
                    </m:r>
                  </m:oMath>
                </a14:m>
                <a:r>
                  <a:rPr lang="ru-RU" dirty="0" smtClean="0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rPr>
                  <a:t> см</a:t>
                </a:r>
                <a:endParaRPr lang="ru-RU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381813">
                <a:off x="7367079" y="470966"/>
                <a:ext cx="747320" cy="369332"/>
              </a:xfrm>
              <a:prstGeom prst="rect">
                <a:avLst/>
              </a:prstGeom>
              <a:blipFill rotWithShape="1">
                <a:blip r:embed="rId27"/>
                <a:stretch>
                  <a:fillRect r="-11594" b="-190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22434" y="1355641"/>
                <a:ext cx="370838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Пусть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(см) – длина одного из катетов. 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432" y="1355641"/>
                <a:ext cx="3708387" cy="338554"/>
              </a:xfrm>
              <a:prstGeom prst="rect">
                <a:avLst/>
              </a:prstGeom>
              <a:blipFill rotWithShape="1">
                <a:blip r:embed="rId28"/>
                <a:stretch>
                  <a:fillRect l="-821" t="-5357" r="-1149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33366" y="2219897"/>
                <a:ext cx="76476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365" y="2219897"/>
                <a:ext cx="764760" cy="338554"/>
              </a:xfrm>
              <a:prstGeom prst="rect">
                <a:avLst/>
              </a:prstGeom>
              <a:blipFill rotWithShape="1">
                <a:blip r:embed="rId29"/>
                <a:stretch>
                  <a:fillRect t="-5357" r="-6349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1043608" y="2219897"/>
                <a:ext cx="6459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219897"/>
                <a:ext cx="645946" cy="338554"/>
              </a:xfrm>
              <a:prstGeom prst="rect">
                <a:avLst/>
              </a:prstGeom>
              <a:blipFill rotWithShape="1">
                <a:blip r:embed="rId30"/>
                <a:stretch>
                  <a:fillRect t="-5357" r="-7547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422433" y="3011428"/>
                <a:ext cx="188878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−14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</a:rPr>
                        <m:t>+48=0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432" y="3011428"/>
                <a:ext cx="1888787" cy="338554"/>
              </a:xfrm>
              <a:prstGeom prst="rect">
                <a:avLst/>
              </a:prstGeom>
              <a:blipFill rotWithShape="1">
                <a:blip r:embed="rId31"/>
                <a:stretch>
                  <a:fillRect t="-5357" r="-2258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51"/>
              <p:cNvSpPr/>
              <p:nvPr/>
            </p:nvSpPr>
            <p:spPr>
              <a:xfrm>
                <a:off x="4336114" y="3250422"/>
                <a:ext cx="1027974" cy="3904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16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rad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ru-RU" sz="1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114" y="3250422"/>
                <a:ext cx="1027974" cy="390492"/>
              </a:xfrm>
              <a:prstGeom prst="rect">
                <a:avLst/>
              </a:prstGeom>
              <a:blipFill rotWithShape="1">
                <a:blip r:embed="rId32"/>
                <a:stretch>
                  <a:fillRect r="-4734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28941" y="2492150"/>
                <a:ext cx="269060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1600" b="0" i="1" smtClean="0">
                          <a:latin typeface="Cambria Math"/>
                        </a:rPr>
                        <m:t>+196−</m:t>
                      </m:r>
                      <m:r>
                        <a:rPr lang="en-US" sz="1600" b="0" i="1" smtClean="0">
                          <a:latin typeface="Cambria Math"/>
                        </a:rPr>
                        <m:t>28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=100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41" y="2492150"/>
                <a:ext cx="2690608" cy="338554"/>
              </a:xfrm>
              <a:prstGeom prst="rect">
                <a:avLst/>
              </a:prstGeom>
              <a:blipFill rotWithShape="1">
                <a:blip r:embed="rId33"/>
                <a:stretch>
                  <a:fillRect t="-5455" r="-1584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97087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-0.77448 0.117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33" y="586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95062E-6 L 0.01232 0.1672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836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17284E-7 L -0.30972 0.1660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86" y="83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2" grpId="0"/>
      <p:bldP spid="3" grpId="0"/>
      <p:bldP spid="4" grpId="0"/>
      <p:bldP spid="8" grpId="0"/>
      <p:bldP spid="8" grpId="1"/>
      <p:bldP spid="9" grpId="0"/>
      <p:bldP spid="19" grpId="0" animBg="1"/>
      <p:bldP spid="19" grpId="1" animBg="1"/>
      <p:bldP spid="10" grpId="0"/>
      <p:bldP spid="11" grpId="0"/>
      <p:bldP spid="13" grpId="0"/>
      <p:bldP spid="13" grpId="1"/>
      <p:bldP spid="23" grpId="0" animBg="1"/>
      <p:bldP spid="23" grpId="1" animBg="1"/>
      <p:bldP spid="24" grpId="0" animBg="1"/>
      <p:bldP spid="24" grpId="1" animBg="1"/>
      <p:bldP spid="14" grpId="0"/>
      <p:bldP spid="26" grpId="0"/>
      <p:bldP spid="15" grpId="0"/>
      <p:bldP spid="29" grpId="0"/>
      <p:bldP spid="22" grpId="0"/>
      <p:bldP spid="25" grpId="0"/>
      <p:bldP spid="27" grpId="0"/>
      <p:bldP spid="37" grpId="0"/>
      <p:bldP spid="38" grpId="0"/>
      <p:bldP spid="40" grpId="0"/>
      <p:bldP spid="31" grpId="0"/>
      <p:bldP spid="31" grpId="1"/>
      <p:bldP spid="32" grpId="0"/>
      <p:bldP spid="32" grpId="1"/>
      <p:bldP spid="16" grpId="0" animBg="1"/>
      <p:bldP spid="18" grpId="0"/>
      <p:bldP spid="42" grpId="0"/>
      <p:bldP spid="20" grpId="0"/>
      <p:bldP spid="33" grpId="0"/>
      <p:bldP spid="45" grpId="0"/>
      <p:bldP spid="52" grpId="0"/>
      <p:bldP spid="52" grpId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58"/>
              <p:cNvSpPr/>
              <p:nvPr/>
            </p:nvSpPr>
            <p:spPr>
              <a:xfrm>
                <a:off x="7400141" y="3428782"/>
                <a:ext cx="1333827" cy="545534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9" name="Прямоугольник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139" y="3428782"/>
                <a:ext cx="1333827" cy="545534"/>
              </a:xfrm>
              <a:prstGeom prst="rect">
                <a:avLst/>
              </a:prstGeom>
              <a:blipFill rotWithShape="1">
                <a:blip r:embed="rId2"/>
                <a:stretch>
                  <a:fillRect r="-22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7427753" y="2852176"/>
                <a:ext cx="1329658" cy="545534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7753" y="2852176"/>
                <a:ext cx="1329658" cy="545534"/>
              </a:xfrm>
              <a:prstGeom prst="rect">
                <a:avLst/>
              </a:prstGeom>
              <a:blipFill rotWithShape="1">
                <a:blip r:embed="rId3"/>
                <a:stretch>
                  <a:fillRect r="-27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7425274" y="2378480"/>
                <a:ext cx="1276375" cy="307777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𝐷</m:t>
                      </m:r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𝑏</m:t>
                          </m:r>
                        </m:e>
                        <m:sup>
                          <m:r>
                            <a:rPr lang="en-US" sz="1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−4</m:t>
                      </m:r>
                      <m:r>
                        <a:rPr lang="en-US" sz="1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𝑎𝑐</m:t>
                      </m:r>
                    </m:oMath>
                  </m:oMathPara>
                </a14:m>
                <a:endParaRPr lang="ru-RU" sz="1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5273" y="2378479"/>
                <a:ext cx="1314206" cy="312586"/>
              </a:xfrm>
              <a:prstGeom prst="rect">
                <a:avLst/>
              </a:prstGeom>
              <a:blipFill rotWithShape="1">
                <a:blip r:embed="rId4"/>
                <a:stretch>
                  <a:fillRect r="-1389" b="-196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6988529" y="1873347"/>
                <a:ext cx="1768882" cy="338554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𝑎</m:t>
                    </m:r>
                    <m:sSup>
                      <m:s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+</m:t>
                    </m:r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𝑏𝑥</m:t>
                    </m:r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+</m:t>
                    </m:r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𝑐</m:t>
                    </m:r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=0</m:t>
                    </m:r>
                  </m:oMath>
                </a14:m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600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8529" y="1873347"/>
                <a:ext cx="1768882" cy="338554"/>
              </a:xfrm>
              <a:prstGeom prst="rect">
                <a:avLst/>
              </a:prstGeom>
              <a:blipFill rotWithShape="1">
                <a:blip r:embed="rId5"/>
                <a:stretch>
                  <a:fillRect t="-7143" r="-3093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4" name="Группа 63"/>
          <p:cNvGrpSpPr/>
          <p:nvPr/>
        </p:nvGrpSpPr>
        <p:grpSpPr>
          <a:xfrm>
            <a:off x="7830910" y="331101"/>
            <a:ext cx="841113" cy="1512168"/>
            <a:chOff x="7236296" y="697095"/>
            <a:chExt cx="898623" cy="1694241"/>
          </a:xfrm>
        </p:grpSpPr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699542"/>
              <a:ext cx="898623" cy="1691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6371" y="697095"/>
              <a:ext cx="358316" cy="362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5" name="Picture 2" descr="D:\Математика\Котяшёва\list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38" t="20685" r="26752" b="30568"/>
          <a:stretch/>
        </p:blipFill>
        <p:spPr bwMode="auto">
          <a:xfrm>
            <a:off x="5664039" y="1407028"/>
            <a:ext cx="3118295" cy="334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98507" y="2139702"/>
                <a:ext cx="21684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5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−30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+25=0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06" y="2139702"/>
                <a:ext cx="2168479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r="-337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26860" y="267494"/>
                <a:ext cx="7404048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 3. </a:t>
                </a:r>
                <a:r>
                  <a:rPr lang="ru-RU" sz="1600" dirty="0">
                    <a:latin typeface="Times New Roman"/>
                    <a:ea typeface="Calibri"/>
                  </a:rPr>
                  <a:t>Мяч брошен вертикально вверх с начальной скоростью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ea typeface="Calibri"/>
                      </a:rPr>
                      <m:t>30</m:t>
                    </m:r>
                  </m:oMath>
                </a14:m>
                <a:r>
                  <a:rPr lang="ru-RU" sz="1600" dirty="0">
                    <a:latin typeface="Times New Roman"/>
                    <a:ea typeface="Calibri"/>
                  </a:rPr>
                  <a:t>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м/с. </a:t>
                </a:r>
                <a:r>
                  <a:rPr lang="ru-RU" sz="1600" dirty="0">
                    <a:latin typeface="Times New Roman"/>
                    <a:ea typeface="Calibri"/>
                  </a:rPr>
                  <a:t>Считая ускорение земного притяжения равным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ea typeface="Calibri"/>
                      </a:rPr>
                      <m:t>10</m:t>
                    </m:r>
                  </m:oMath>
                </a14:m>
                <a:r>
                  <a:rPr lang="ru-RU" sz="1600" dirty="0">
                    <a:latin typeface="Times New Roman"/>
                    <a:ea typeface="Calibri"/>
                  </a:rPr>
                  <a:t> </a:t>
                </a:r>
                <a:r>
                  <a:rPr lang="ru-RU" sz="1600" dirty="0" smtClean="0">
                    <a:latin typeface="Times New Roman"/>
                    <a:ea typeface="Calibri"/>
                  </a:rPr>
                  <a:t>м/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с</a:t>
                </a:r>
                <a:r>
                  <a:rPr lang="ru-RU" sz="1600" baseline="30000" dirty="0"/>
                  <a:t>2</a:t>
                </a:r>
                <a:r>
                  <a:rPr lang="ru-RU" sz="1600" dirty="0" smtClean="0">
                    <a:latin typeface="Times New Roman"/>
                    <a:ea typeface="Calibri"/>
                  </a:rPr>
                  <a:t> </a:t>
                </a:r>
                <a:r>
                  <a:rPr lang="ru-RU" sz="1600" dirty="0">
                    <a:latin typeface="Times New Roman"/>
                    <a:ea typeface="Calibri"/>
                  </a:rPr>
                  <a:t>и не учитывая сопротивление воздуха, найдите, через сколько секунд мяч будет на высоте </a:t>
                </a:r>
                <a14:m>
                  <m:oMath xmlns:m="http://schemas.openxmlformats.org/officeDocument/2006/math">
                    <m:r>
                      <a:rPr lang="ru-RU" sz="1600" i="1" dirty="0" smtClean="0">
                        <a:latin typeface="Cambria Math"/>
                        <a:ea typeface="Calibri"/>
                      </a:rPr>
                      <m:t>25</m:t>
                    </m:r>
                  </m:oMath>
                </a14:m>
                <a:r>
                  <a:rPr lang="ru-RU" sz="1600" dirty="0">
                    <a:latin typeface="Times New Roman"/>
                    <a:ea typeface="Calibri"/>
                  </a:rPr>
                  <a:t> метров.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0" y="267494"/>
                <a:ext cx="7404048" cy="861774"/>
              </a:xfrm>
              <a:prstGeom prst="rect">
                <a:avLst/>
              </a:prstGeom>
              <a:blipFill rotWithShape="1">
                <a:blip r:embed="rId11"/>
                <a:stretch>
                  <a:fillRect l="-658" t="-3546" b="-8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Прямоугольник 27"/>
          <p:cNvSpPr/>
          <p:nvPr/>
        </p:nvSpPr>
        <p:spPr>
          <a:xfrm>
            <a:off x="426862" y="1194306"/>
            <a:ext cx="1169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271461" y="1203599"/>
                <a:ext cx="1793953" cy="653384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𝓱</m:t>
                      </m:r>
                      <m:r>
                        <a:rPr lang="ru-RU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𝓿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</m:sub>
                      </m:sSub>
                      <m:r>
                        <a:rPr lang="ru-RU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𝓽</m:t>
                      </m:r>
                      <m:r>
                        <a:rPr lang="ru-RU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𝓰</m:t>
                          </m:r>
                          <m:sSup>
                            <m:sSupPr>
                              <m:ctrlPr>
                                <a:rPr lang="ru-RU" b="1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b="1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𝓽</m:t>
                              </m:r>
                            </m:e>
                            <m:sup>
                              <m:r>
                                <a:rPr lang="ru-RU" b="1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ru-RU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1459" y="1203598"/>
                <a:ext cx="1804597" cy="670825"/>
              </a:xfrm>
              <a:prstGeom prst="rect">
                <a:avLst/>
              </a:prstGeom>
              <a:blipFill rotWithShape="1">
                <a:blip r:embed="rId12"/>
                <a:stretch>
                  <a:fillRect r="-37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620602" y="771550"/>
                <a:ext cx="4940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dirty="0">
                          <a:solidFill>
                            <a:prstClr val="black"/>
                          </a:solidFill>
                          <a:latin typeface="Cambria Math"/>
                          <a:ea typeface="Calibri"/>
                        </a:rPr>
                        <m:t>25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602" y="771550"/>
                <a:ext cx="494046" cy="369332"/>
              </a:xfrm>
              <a:prstGeom prst="rect">
                <a:avLst/>
              </a:prstGeom>
              <a:blipFill rotWithShape="1">
                <a:blip r:embed="rId13"/>
                <a:stretch>
                  <a:fillRect t="-8333" r="-1728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230632" y="267494"/>
                <a:ext cx="4940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dirty="0">
                          <a:solidFill>
                            <a:prstClr val="black"/>
                          </a:solidFill>
                          <a:latin typeface="Cambria Math"/>
                          <a:ea typeface="Calibri"/>
                        </a:rPr>
                        <m:t>30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632" y="267494"/>
                <a:ext cx="494046" cy="369332"/>
              </a:xfrm>
              <a:prstGeom prst="rect">
                <a:avLst/>
              </a:prstGeom>
              <a:blipFill rotWithShape="1">
                <a:blip r:embed="rId14"/>
                <a:stretch>
                  <a:fillRect t="-8333" r="-1728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851920" y="529399"/>
                <a:ext cx="4940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dirty="0">
                          <a:solidFill>
                            <a:prstClr val="black"/>
                          </a:solidFill>
                          <a:latin typeface="Cambria Math"/>
                          <a:ea typeface="Calibri"/>
                        </a:rPr>
                        <m:t>10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529399"/>
                <a:ext cx="494046" cy="369332"/>
              </a:xfrm>
              <a:prstGeom prst="rect">
                <a:avLst/>
              </a:prstGeom>
              <a:blipFill rotWithShape="1">
                <a:blip r:embed="rId15"/>
                <a:stretch>
                  <a:fillRect t="-8333" r="-1604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19130" y="1678378"/>
                <a:ext cx="73129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25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30" y="1678378"/>
                <a:ext cx="731290" cy="369332"/>
              </a:xfrm>
              <a:prstGeom prst="rect">
                <a:avLst/>
              </a:prstGeom>
              <a:blipFill rotWithShape="1">
                <a:blip r:embed="rId16"/>
                <a:stretch>
                  <a:fillRect t="-8197" r="-1000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993391" y="1679354"/>
                <a:ext cx="4940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prstClr val="black"/>
                          </a:solidFill>
                          <a:latin typeface="Cambria Math"/>
                        </a:rPr>
                        <m:t>30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391" y="1679354"/>
                <a:ext cx="494046" cy="369332"/>
              </a:xfrm>
              <a:prstGeom prst="rect">
                <a:avLst/>
              </a:prstGeom>
              <a:blipFill rotWithShape="1">
                <a:blip r:embed="rId17"/>
                <a:stretch>
                  <a:fillRect t="-8197" r="-160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274356" y="1678378"/>
                <a:ext cx="4435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4354" y="1678378"/>
                <a:ext cx="443583" cy="369332"/>
              </a:xfrm>
              <a:prstGeom prst="rect">
                <a:avLst/>
              </a:prstGeom>
              <a:blipFill rotWithShape="1">
                <a:blip r:embed="rId18"/>
                <a:stretch>
                  <a:fillRect t="-8197" r="-1780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1534385" y="1683487"/>
                <a:ext cx="962122" cy="4660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          </m:t>
                          </m:r>
                        </m:num>
                        <m:den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4385" y="1683487"/>
                <a:ext cx="962122" cy="466090"/>
              </a:xfrm>
              <a:prstGeom prst="rect">
                <a:avLst/>
              </a:prstGeom>
              <a:blipFill rotWithShape="1">
                <a:blip r:embed="rId19"/>
                <a:stretch>
                  <a:fillRect t="-5195" r="-7595" b="-64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2021568" y="1565310"/>
                <a:ext cx="44922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568" y="1565310"/>
                <a:ext cx="449226" cy="369332"/>
              </a:xfrm>
              <a:prstGeom prst="rect">
                <a:avLst/>
              </a:prstGeom>
              <a:blipFill rotWithShape="1">
                <a:blip r:embed="rId20"/>
                <a:stretch>
                  <a:fillRect t="-8333" r="-17808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1763917" y="1563638"/>
                <a:ext cx="4940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917" y="1563638"/>
                <a:ext cx="494046" cy="369332"/>
              </a:xfrm>
              <a:prstGeom prst="rect">
                <a:avLst/>
              </a:prstGeom>
              <a:blipFill rotWithShape="1">
                <a:blip r:embed="rId21"/>
                <a:stretch>
                  <a:fillRect t="-8333" r="-1728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12140" y="2562458"/>
                <a:ext cx="17837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−6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+5=0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38" y="2562458"/>
                <a:ext cx="1783757" cy="369332"/>
              </a:xfrm>
              <a:prstGeom prst="rect">
                <a:avLst/>
              </a:prstGeom>
              <a:blipFill rotWithShape="1">
                <a:blip r:embed="rId22"/>
                <a:stretch>
                  <a:fillRect t="-8197" r="-411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13682" y="2958028"/>
                <a:ext cx="24227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𝐷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(−6)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−4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∙1∙5=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680" y="2958028"/>
                <a:ext cx="2422715" cy="369332"/>
              </a:xfrm>
              <a:prstGeom prst="rect">
                <a:avLst/>
              </a:prstGeom>
              <a:blipFill rotWithShape="1">
                <a:blip r:embed="rId23"/>
                <a:stretch>
                  <a:fillRect t="-8197" r="-277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2638611" y="2954442"/>
                <a:ext cx="163217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36−20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16</m:t>
                      </m:r>
                      <m:r>
                        <a:rPr lang="ru-RU" b="0" i="0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610" y="2954442"/>
                <a:ext cx="1632178" cy="369332"/>
              </a:xfrm>
              <a:prstGeom prst="rect">
                <a:avLst/>
              </a:prstGeom>
              <a:blipFill rotWithShape="1">
                <a:blip r:embed="rId24"/>
                <a:stretch>
                  <a:fillRect t="-8333" r="-410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55"/>
              <p:cNvSpPr/>
              <p:nvPr/>
            </p:nvSpPr>
            <p:spPr>
              <a:xfrm>
                <a:off x="4124339" y="2956326"/>
                <a:ext cx="8822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𝐷</m:t>
                      </m:r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0.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6" name="Прямоугольник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337" y="2956326"/>
                <a:ext cx="882293" cy="369332"/>
              </a:xfrm>
              <a:prstGeom prst="rect">
                <a:avLst/>
              </a:prstGeom>
              <a:blipFill rotWithShape="1">
                <a:blip r:embed="rId25"/>
                <a:stretch>
                  <a:fillRect t="-8197" r="-902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56"/>
              <p:cNvSpPr/>
              <p:nvPr/>
            </p:nvSpPr>
            <p:spPr>
              <a:xfrm>
                <a:off x="4821093" y="2931790"/>
                <a:ext cx="103387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</m:rad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4</m:t>
                      </m:r>
                      <m:r>
                        <a:rPr lang="ru-RU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7" name="Прямоугольник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1091" y="2931790"/>
                <a:ext cx="1033873" cy="400110"/>
              </a:xfrm>
              <a:prstGeom prst="rect">
                <a:avLst/>
              </a:prstGeom>
              <a:blipFill rotWithShape="1">
                <a:blip r:embed="rId26"/>
                <a:stretch>
                  <a:fillRect r="-7101" b="-227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397707" y="3363839"/>
                <a:ext cx="1829411" cy="559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−(−6)+4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∙1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707" y="3363838"/>
                <a:ext cx="1857688" cy="559769"/>
              </a:xfrm>
              <a:prstGeom prst="rect">
                <a:avLst/>
              </a:prstGeom>
              <a:blipFill rotWithShape="1">
                <a:blip r:embed="rId27"/>
                <a:stretch>
                  <a:fillRect r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08973" y="3942200"/>
                <a:ext cx="1834156" cy="559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−(−6)−4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∙1</m:t>
                          </m:r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73" y="3942199"/>
                <a:ext cx="1834156" cy="559769"/>
              </a:xfrm>
              <a:prstGeom prst="rect">
                <a:avLst/>
              </a:prstGeom>
              <a:blipFill rotWithShape="1">
                <a:blip r:embed="rId28"/>
                <a:stretch>
                  <a:fillRect r="-23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61"/>
              <p:cNvSpPr/>
              <p:nvPr/>
            </p:nvSpPr>
            <p:spPr>
              <a:xfrm>
                <a:off x="2078575" y="3372548"/>
                <a:ext cx="894989" cy="553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=5</m:t>
                      </m:r>
                      <m:r>
                        <a:rPr lang="en-US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2" name="Прямоугольник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573" y="3372547"/>
                <a:ext cx="894989" cy="553357"/>
              </a:xfrm>
              <a:prstGeom prst="rect">
                <a:avLst/>
              </a:prstGeom>
              <a:blipFill rotWithShape="1">
                <a:blip r:embed="rId29"/>
                <a:stretch>
                  <a:fillRect r="-4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Прямоугольник 62"/>
              <p:cNvSpPr/>
              <p:nvPr/>
            </p:nvSpPr>
            <p:spPr>
              <a:xfrm>
                <a:off x="2077379" y="3939903"/>
                <a:ext cx="768351" cy="553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=1</m:t>
                      </m:r>
                      <m:r>
                        <a:rPr lang="ru-RU" sz="1600" b="0" i="0" smtClean="0">
                          <a:solidFill>
                            <a:prstClr val="black"/>
                          </a:solidFill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ru-RU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3" name="Прямоугольник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7378" y="3939902"/>
                <a:ext cx="768352" cy="553357"/>
              </a:xfrm>
              <a:prstGeom prst="rect">
                <a:avLst/>
              </a:prstGeom>
              <a:blipFill rotWithShape="1">
                <a:blip r:embed="rId30"/>
                <a:stretch>
                  <a:fillRect r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6" name="Прямая соединительная линия 95"/>
          <p:cNvCxnSpPr/>
          <p:nvPr/>
        </p:nvCxnSpPr>
        <p:spPr>
          <a:xfrm>
            <a:off x="7337856" y="4116565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16200000">
            <a:off x="6168280" y="3635471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/>
              <p:cNvSpPr txBox="1"/>
              <p:nvPr/>
            </p:nvSpPr>
            <p:spPr>
              <a:xfrm>
                <a:off x="7129452" y="4167591"/>
                <a:ext cx="26802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𝟒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98" name="TextBox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9452" y="4167591"/>
                <a:ext cx="268022" cy="215444"/>
              </a:xfrm>
              <a:prstGeom prst="rect">
                <a:avLst/>
              </a:prstGeom>
              <a:blipFill rotWithShape="1">
                <a:blip r:embed="rId31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TextBox 98"/>
              <p:cNvSpPr txBox="1"/>
              <p:nvPr/>
            </p:nvSpPr>
            <p:spPr>
              <a:xfrm>
                <a:off x="7417484" y="4166318"/>
                <a:ext cx="26802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solidFill>
                            <a:srgbClr val="7030A0"/>
                          </a:solidFill>
                          <a:latin typeface="Cambria Math"/>
                          <a:ea typeface="Cambria Math" pitchFamily="18" charset="0"/>
                        </a:rPr>
                        <m:t>𝟓</m:t>
                      </m:r>
                    </m:oMath>
                  </m:oMathPara>
                </a14:m>
                <a:endParaRPr lang="ru-RU" sz="800" b="1" dirty="0">
                  <a:solidFill>
                    <a:srgbClr val="7030A0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7484" y="4166318"/>
                <a:ext cx="268022" cy="215444"/>
              </a:xfrm>
              <a:prstGeom prst="rect">
                <a:avLst/>
              </a:prstGeom>
              <a:blipFill rotWithShape="1">
                <a:blip r:embed="rId32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99"/>
              <p:cNvSpPr txBox="1"/>
              <p:nvPr/>
            </p:nvSpPr>
            <p:spPr>
              <a:xfrm>
                <a:off x="8146273" y="4151530"/>
                <a:ext cx="40908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latin typeface="Cambria Math"/>
                        </a:rPr>
                        <m:t>𝒕</m:t>
                      </m:r>
                      <m:r>
                        <a:rPr lang="en-US" sz="1200" b="1" i="1" smtClean="0">
                          <a:latin typeface="Cambria Math"/>
                        </a:rPr>
                        <m:t>, с</m:t>
                      </m:r>
                    </m:oMath>
                  </m:oMathPara>
                </a14:m>
                <a:endParaRPr lang="ru-RU" sz="1200" b="1" i="1" dirty="0"/>
              </a:p>
            </p:txBody>
          </p:sp>
        </mc:Choice>
        <mc:Fallback xmlns=""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6273" y="4151529"/>
                <a:ext cx="409086" cy="276999"/>
              </a:xfrm>
              <a:prstGeom prst="rect">
                <a:avLst/>
              </a:prstGeom>
              <a:blipFill rotWithShape="1">
                <a:blip r:embed="rId33"/>
                <a:stretch>
                  <a:fillRect r="-5970" b="-1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xtBox 100"/>
              <p:cNvSpPr txBox="1"/>
              <p:nvPr/>
            </p:nvSpPr>
            <p:spPr>
              <a:xfrm>
                <a:off x="5907579" y="3518881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800" b="1" i="1" dirty="0" smtClean="0">
                          <a:latin typeface="Cambria Math"/>
                          <a:ea typeface="Cambria Math" pitchFamily="18" charset="0"/>
                        </a:rPr>
                        <m:t>𝟏</m:t>
                      </m:r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𝟎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01" name="TextBox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579" y="3518881"/>
                <a:ext cx="247724" cy="215444"/>
              </a:xfrm>
              <a:prstGeom prst="rect">
                <a:avLst/>
              </a:prstGeom>
              <a:blipFill rotWithShape="1">
                <a:blip r:embed="rId34"/>
                <a:stretch>
                  <a:fillRect r="-24390" b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TextBox 101"/>
              <p:cNvSpPr txBox="1"/>
              <p:nvPr/>
            </p:nvSpPr>
            <p:spPr>
              <a:xfrm>
                <a:off x="5656883" y="1483612"/>
                <a:ext cx="4796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latin typeface="Cambria Math"/>
                        </a:rPr>
                        <m:t>𝒉</m:t>
                      </m:r>
                      <m:r>
                        <a:rPr lang="en-US" sz="1200" b="1" i="1" smtClean="0">
                          <a:latin typeface="Cambria Math"/>
                        </a:rPr>
                        <m:t>, м</m:t>
                      </m:r>
                    </m:oMath>
                  </m:oMathPara>
                </a14:m>
                <a:endParaRPr lang="ru-RU" sz="1200" b="1" i="1" dirty="0"/>
              </a:p>
            </p:txBody>
          </p:sp>
        </mc:Choice>
        <mc:Fallback xmlns="">
          <p:sp>
            <p:nvSpPr>
              <p:cNvPr id="102" name="TextBox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883" y="1483611"/>
                <a:ext cx="479618" cy="276999"/>
              </a:xfrm>
              <a:prstGeom prst="rect">
                <a:avLst/>
              </a:prstGeom>
              <a:blipFill rotWithShape="1">
                <a:blip r:embed="rId35"/>
                <a:stretch>
                  <a:fillRect r="-2532" b="-152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/>
              <p:cNvSpPr txBox="1"/>
              <p:nvPr/>
            </p:nvSpPr>
            <p:spPr>
              <a:xfrm>
                <a:off x="5898926" y="2768321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solidFill>
                            <a:srgbClr val="C00000"/>
                          </a:solidFill>
                          <a:latin typeface="Cambria Math"/>
                          <a:ea typeface="Cambria Math" pitchFamily="18" charset="0"/>
                        </a:rPr>
                        <m:t>𝟐𝟓</m:t>
                      </m:r>
                    </m:oMath>
                  </m:oMathPara>
                </a14:m>
                <a:endParaRPr lang="ru-RU" sz="800" b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8926" y="2768321"/>
                <a:ext cx="247724" cy="215444"/>
              </a:xfrm>
              <a:prstGeom prst="rect">
                <a:avLst/>
              </a:prstGeom>
              <a:blipFill rotWithShape="1">
                <a:blip r:embed="rId36"/>
                <a:stretch>
                  <a:fillRect r="-25000"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Прямая соединительная линия 104"/>
          <p:cNvCxnSpPr/>
          <p:nvPr/>
        </p:nvCxnSpPr>
        <p:spPr>
          <a:xfrm rot="16200000">
            <a:off x="6168280" y="1900849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7910268" y="4116565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7042902" y="4123804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6738932" y="4113730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/>
              <p:cNvSpPr txBox="1"/>
              <p:nvPr/>
            </p:nvSpPr>
            <p:spPr>
              <a:xfrm>
                <a:off x="5881236" y="1768409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𝟒𝟓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1" name="TextBox 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236" y="1768409"/>
                <a:ext cx="247724" cy="215444"/>
              </a:xfrm>
              <a:prstGeom prst="rect">
                <a:avLst/>
              </a:prstGeom>
              <a:blipFill rotWithShape="1">
                <a:blip r:embed="rId37"/>
                <a:stretch>
                  <a:fillRect r="-25000"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/>
              <p:cNvSpPr txBox="1"/>
              <p:nvPr/>
            </p:nvSpPr>
            <p:spPr>
              <a:xfrm>
                <a:off x="7735996" y="4166898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𝟔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2" name="TextBox 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996" y="4166898"/>
                <a:ext cx="247724" cy="215444"/>
              </a:xfrm>
              <a:prstGeom prst="rect">
                <a:avLst/>
              </a:prstGeom>
              <a:blipFill rotWithShape="1">
                <a:blip r:embed="rId38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/>
              <p:cNvSpPr txBox="1"/>
              <p:nvPr/>
            </p:nvSpPr>
            <p:spPr>
              <a:xfrm>
                <a:off x="5977324" y="4166454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𝟎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3" name="TextBox 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324" y="4166454"/>
                <a:ext cx="247724" cy="215444"/>
              </a:xfrm>
              <a:prstGeom prst="rect">
                <a:avLst/>
              </a:prstGeom>
              <a:blipFill rotWithShape="1">
                <a:blip r:embed="rId39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/>
              <p:cNvSpPr txBox="1"/>
              <p:nvPr/>
            </p:nvSpPr>
            <p:spPr>
              <a:xfrm>
                <a:off x="6852468" y="4170766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𝟑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4" name="TextBox 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468" y="4170766"/>
                <a:ext cx="247724" cy="215444"/>
              </a:xfrm>
              <a:prstGeom prst="rect">
                <a:avLst/>
              </a:prstGeom>
              <a:blipFill rotWithShape="1">
                <a:blip r:embed="rId40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TextBox 114"/>
              <p:cNvSpPr txBox="1"/>
              <p:nvPr/>
            </p:nvSpPr>
            <p:spPr>
              <a:xfrm>
                <a:off x="6572056" y="4167591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latin typeface="Cambria Math"/>
                          <a:ea typeface="Cambria Math" pitchFamily="18" charset="0"/>
                        </a:rPr>
                        <m:t>𝟐</m:t>
                      </m:r>
                    </m:oMath>
                  </m:oMathPara>
                </a14:m>
                <a:endParaRPr lang="ru-RU" sz="8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5" name="TextBox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056" y="4167591"/>
                <a:ext cx="247724" cy="215444"/>
              </a:xfrm>
              <a:prstGeom prst="rect">
                <a:avLst/>
              </a:prstGeom>
              <a:blipFill rotWithShape="1">
                <a:blip r:embed="rId41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TextBox 115"/>
              <p:cNvSpPr txBox="1"/>
              <p:nvPr/>
            </p:nvSpPr>
            <p:spPr>
              <a:xfrm>
                <a:off x="6265356" y="4168588"/>
                <a:ext cx="24772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" b="1" i="1" dirty="0" smtClean="0">
                          <a:solidFill>
                            <a:srgbClr val="7030A0"/>
                          </a:solidFill>
                          <a:latin typeface="Cambria Math"/>
                          <a:ea typeface="Cambria Math" pitchFamily="18" charset="0"/>
                        </a:rPr>
                        <m:t>𝟏</m:t>
                      </m:r>
                    </m:oMath>
                  </m:oMathPara>
                </a14:m>
                <a:endParaRPr lang="ru-RU" sz="800" b="1" dirty="0">
                  <a:solidFill>
                    <a:srgbClr val="7030A0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16" name="TextBox 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356" y="4168588"/>
                <a:ext cx="247724" cy="215444"/>
              </a:xfrm>
              <a:prstGeom prst="rect">
                <a:avLst/>
              </a:prstGeom>
              <a:blipFill rotWithShape="1">
                <a:blip r:embed="rId42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Полилиния 116"/>
          <p:cNvSpPr/>
          <p:nvPr/>
        </p:nvSpPr>
        <p:spPr>
          <a:xfrm>
            <a:off x="6171421" y="1936595"/>
            <a:ext cx="1742998" cy="2260241"/>
          </a:xfrm>
          <a:custGeom>
            <a:avLst/>
            <a:gdLst>
              <a:gd name="connsiteX0" fmla="*/ 0 w 1741978"/>
              <a:gd name="connsiteY0" fmla="*/ 2238397 h 2260257"/>
              <a:gd name="connsiteX1" fmla="*/ 42862 w 1741978"/>
              <a:gd name="connsiteY1" fmla="*/ 2024085 h 2260257"/>
              <a:gd name="connsiteX2" fmla="*/ 80962 w 1741978"/>
              <a:gd name="connsiteY2" fmla="*/ 1795485 h 2260257"/>
              <a:gd name="connsiteX3" fmla="*/ 147637 w 1741978"/>
              <a:gd name="connsiteY3" fmla="*/ 1509735 h 2260257"/>
              <a:gd name="connsiteX4" fmla="*/ 219075 w 1741978"/>
              <a:gd name="connsiteY4" fmla="*/ 1233510 h 2260257"/>
              <a:gd name="connsiteX5" fmla="*/ 300037 w 1741978"/>
              <a:gd name="connsiteY5" fmla="*/ 990622 h 2260257"/>
              <a:gd name="connsiteX6" fmla="*/ 376237 w 1741978"/>
              <a:gd name="connsiteY6" fmla="*/ 752497 h 2260257"/>
              <a:gd name="connsiteX7" fmla="*/ 552450 w 1741978"/>
              <a:gd name="connsiteY7" fmla="*/ 404835 h 2260257"/>
              <a:gd name="connsiteX8" fmla="*/ 719137 w 1741978"/>
              <a:gd name="connsiteY8" fmla="*/ 147660 h 2260257"/>
              <a:gd name="connsiteX9" fmla="*/ 871537 w 1741978"/>
              <a:gd name="connsiteY9" fmla="*/ 22 h 2260257"/>
              <a:gd name="connsiteX10" fmla="*/ 1042987 w 1741978"/>
              <a:gd name="connsiteY10" fmla="*/ 157185 h 2260257"/>
              <a:gd name="connsiteX11" fmla="*/ 1190625 w 1741978"/>
              <a:gd name="connsiteY11" fmla="*/ 390547 h 2260257"/>
              <a:gd name="connsiteX12" fmla="*/ 1323975 w 1741978"/>
              <a:gd name="connsiteY12" fmla="*/ 628672 h 2260257"/>
              <a:gd name="connsiteX13" fmla="*/ 1419225 w 1741978"/>
              <a:gd name="connsiteY13" fmla="*/ 914422 h 2260257"/>
              <a:gd name="connsiteX14" fmla="*/ 1471612 w 1741978"/>
              <a:gd name="connsiteY14" fmla="*/ 1085872 h 2260257"/>
              <a:gd name="connsiteX15" fmla="*/ 1562100 w 1741978"/>
              <a:gd name="connsiteY15" fmla="*/ 1433535 h 2260257"/>
              <a:gd name="connsiteX16" fmla="*/ 1624012 w 1741978"/>
              <a:gd name="connsiteY16" fmla="*/ 1657372 h 2260257"/>
              <a:gd name="connsiteX17" fmla="*/ 1700212 w 1741978"/>
              <a:gd name="connsiteY17" fmla="*/ 1919310 h 2260257"/>
              <a:gd name="connsiteX18" fmla="*/ 1738312 w 1741978"/>
              <a:gd name="connsiteY18" fmla="*/ 2228872 h 2260257"/>
              <a:gd name="connsiteX19" fmla="*/ 1738312 w 1741978"/>
              <a:gd name="connsiteY19" fmla="*/ 2233635 h 2260257"/>
              <a:gd name="connsiteX0" fmla="*/ 0 w 1742998"/>
              <a:gd name="connsiteY0" fmla="*/ 2238397 h 2260257"/>
              <a:gd name="connsiteX1" fmla="*/ 42862 w 1742998"/>
              <a:gd name="connsiteY1" fmla="*/ 2024085 h 2260257"/>
              <a:gd name="connsiteX2" fmla="*/ 80962 w 1742998"/>
              <a:gd name="connsiteY2" fmla="*/ 1795485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52450 w 1742998"/>
              <a:gd name="connsiteY7" fmla="*/ 404835 h 2260257"/>
              <a:gd name="connsiteX8" fmla="*/ 71913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23975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42862 w 1742998"/>
              <a:gd name="connsiteY1" fmla="*/ 2024085 h 2260257"/>
              <a:gd name="connsiteX2" fmla="*/ 80962 w 1742998"/>
              <a:gd name="connsiteY2" fmla="*/ 1795485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52450 w 1742998"/>
              <a:gd name="connsiteY7" fmla="*/ 404835 h 2260257"/>
              <a:gd name="connsiteX8" fmla="*/ 71913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42862 w 1742998"/>
              <a:gd name="connsiteY1" fmla="*/ 2024085 h 2260257"/>
              <a:gd name="connsiteX2" fmla="*/ 80962 w 1742998"/>
              <a:gd name="connsiteY2" fmla="*/ 1795485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52450 w 1742998"/>
              <a:gd name="connsiteY7" fmla="*/ 404835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42862 w 1742998"/>
              <a:gd name="connsiteY1" fmla="*/ 2024085 h 2260257"/>
              <a:gd name="connsiteX2" fmla="*/ 80962 w 1742998"/>
              <a:gd name="connsiteY2" fmla="*/ 1795485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80962 w 1742998"/>
              <a:gd name="connsiteY2" fmla="*/ 1795485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66675 w 1742998"/>
              <a:gd name="connsiteY2" fmla="*/ 1790723 h 2260257"/>
              <a:gd name="connsiteX3" fmla="*/ 147637 w 1742998"/>
              <a:gd name="connsiteY3" fmla="*/ 1509735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66675 w 1742998"/>
              <a:gd name="connsiteY2" fmla="*/ 1790723 h 2260257"/>
              <a:gd name="connsiteX3" fmla="*/ 133349 w 1742998"/>
              <a:gd name="connsiteY3" fmla="*/ 1500210 h 2260257"/>
              <a:gd name="connsiteX4" fmla="*/ 219075 w 1742998"/>
              <a:gd name="connsiteY4" fmla="*/ 1233510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66675 w 1742998"/>
              <a:gd name="connsiteY2" fmla="*/ 1790723 h 2260257"/>
              <a:gd name="connsiteX3" fmla="*/ 133349 w 1742998"/>
              <a:gd name="connsiteY3" fmla="*/ 1500210 h 2260257"/>
              <a:gd name="connsiteX4" fmla="*/ 204788 w 1742998"/>
              <a:gd name="connsiteY4" fmla="*/ 1223985 h 2260257"/>
              <a:gd name="connsiteX5" fmla="*/ 300037 w 1742998"/>
              <a:gd name="connsiteY5" fmla="*/ 990622 h 2260257"/>
              <a:gd name="connsiteX6" fmla="*/ 376237 w 1742998"/>
              <a:gd name="connsiteY6" fmla="*/ 752497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66675 w 1742998"/>
              <a:gd name="connsiteY2" fmla="*/ 1790723 h 2260257"/>
              <a:gd name="connsiteX3" fmla="*/ 133349 w 1742998"/>
              <a:gd name="connsiteY3" fmla="*/ 1500210 h 2260257"/>
              <a:gd name="connsiteX4" fmla="*/ 204788 w 1742998"/>
              <a:gd name="connsiteY4" fmla="*/ 1223985 h 2260257"/>
              <a:gd name="connsiteX5" fmla="*/ 300037 w 1742998"/>
              <a:gd name="connsiteY5" fmla="*/ 990622 h 2260257"/>
              <a:gd name="connsiteX6" fmla="*/ 390525 w 1742998"/>
              <a:gd name="connsiteY6" fmla="*/ 762022 h 2260257"/>
              <a:gd name="connsiteX7" fmla="*/ 538163 w 1742998"/>
              <a:gd name="connsiteY7" fmla="*/ 400072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97 h 2260257"/>
              <a:gd name="connsiteX1" fmla="*/ 28574 w 1742998"/>
              <a:gd name="connsiteY1" fmla="*/ 2024085 h 2260257"/>
              <a:gd name="connsiteX2" fmla="*/ 66675 w 1742998"/>
              <a:gd name="connsiteY2" fmla="*/ 1790723 h 2260257"/>
              <a:gd name="connsiteX3" fmla="*/ 133349 w 1742998"/>
              <a:gd name="connsiteY3" fmla="*/ 1500210 h 2260257"/>
              <a:gd name="connsiteX4" fmla="*/ 204788 w 1742998"/>
              <a:gd name="connsiteY4" fmla="*/ 1223985 h 2260257"/>
              <a:gd name="connsiteX5" fmla="*/ 300037 w 1742998"/>
              <a:gd name="connsiteY5" fmla="*/ 990622 h 2260257"/>
              <a:gd name="connsiteX6" fmla="*/ 390525 w 1742998"/>
              <a:gd name="connsiteY6" fmla="*/ 762022 h 2260257"/>
              <a:gd name="connsiteX7" fmla="*/ 561976 w 1742998"/>
              <a:gd name="connsiteY7" fmla="*/ 404835 h 2260257"/>
              <a:gd name="connsiteX8" fmla="*/ 700087 w 1742998"/>
              <a:gd name="connsiteY8" fmla="*/ 147660 h 2260257"/>
              <a:gd name="connsiteX9" fmla="*/ 871537 w 1742998"/>
              <a:gd name="connsiteY9" fmla="*/ 22 h 2260257"/>
              <a:gd name="connsiteX10" fmla="*/ 1042987 w 1742998"/>
              <a:gd name="connsiteY10" fmla="*/ 157185 h 2260257"/>
              <a:gd name="connsiteX11" fmla="*/ 1190625 w 1742998"/>
              <a:gd name="connsiteY11" fmla="*/ 390547 h 2260257"/>
              <a:gd name="connsiteX12" fmla="*/ 1309687 w 1742998"/>
              <a:gd name="connsiteY12" fmla="*/ 628672 h 2260257"/>
              <a:gd name="connsiteX13" fmla="*/ 1419225 w 1742998"/>
              <a:gd name="connsiteY13" fmla="*/ 914422 h 2260257"/>
              <a:gd name="connsiteX14" fmla="*/ 1471612 w 1742998"/>
              <a:gd name="connsiteY14" fmla="*/ 1085872 h 2260257"/>
              <a:gd name="connsiteX15" fmla="*/ 1562100 w 1742998"/>
              <a:gd name="connsiteY15" fmla="*/ 1433535 h 2260257"/>
              <a:gd name="connsiteX16" fmla="*/ 1624012 w 1742998"/>
              <a:gd name="connsiteY16" fmla="*/ 1657372 h 2260257"/>
              <a:gd name="connsiteX17" fmla="*/ 1685924 w 1742998"/>
              <a:gd name="connsiteY17" fmla="*/ 1919310 h 2260257"/>
              <a:gd name="connsiteX18" fmla="*/ 1738312 w 1742998"/>
              <a:gd name="connsiteY18" fmla="*/ 2228872 h 2260257"/>
              <a:gd name="connsiteX19" fmla="*/ 1738312 w 1742998"/>
              <a:gd name="connsiteY19" fmla="*/ 2233635 h 2260257"/>
              <a:gd name="connsiteX0" fmla="*/ 0 w 1742998"/>
              <a:gd name="connsiteY0" fmla="*/ 2238381 h 2260241"/>
              <a:gd name="connsiteX1" fmla="*/ 28574 w 1742998"/>
              <a:gd name="connsiteY1" fmla="*/ 2024069 h 2260241"/>
              <a:gd name="connsiteX2" fmla="*/ 66675 w 1742998"/>
              <a:gd name="connsiteY2" fmla="*/ 1790707 h 2260241"/>
              <a:gd name="connsiteX3" fmla="*/ 133349 w 1742998"/>
              <a:gd name="connsiteY3" fmla="*/ 1500194 h 2260241"/>
              <a:gd name="connsiteX4" fmla="*/ 204788 w 1742998"/>
              <a:gd name="connsiteY4" fmla="*/ 1223969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42987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28574 w 1742998"/>
              <a:gd name="connsiteY1" fmla="*/ 2024069 h 2260241"/>
              <a:gd name="connsiteX2" fmla="*/ 66675 w 1742998"/>
              <a:gd name="connsiteY2" fmla="*/ 1790707 h 2260241"/>
              <a:gd name="connsiteX3" fmla="*/ 133349 w 1742998"/>
              <a:gd name="connsiteY3" fmla="*/ 1500194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42987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28574 w 1742998"/>
              <a:gd name="connsiteY1" fmla="*/ 2024069 h 2260241"/>
              <a:gd name="connsiteX2" fmla="*/ 66675 w 1742998"/>
              <a:gd name="connsiteY2" fmla="*/ 1790707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42987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28574 w 1742998"/>
              <a:gd name="connsiteY1" fmla="*/ 2024069 h 2260241"/>
              <a:gd name="connsiteX2" fmla="*/ 76200 w 1742998"/>
              <a:gd name="connsiteY2" fmla="*/ 1804995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42987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42862 w 1742998"/>
              <a:gd name="connsiteY1" fmla="*/ 2028831 h 2260241"/>
              <a:gd name="connsiteX2" fmla="*/ 76200 w 1742998"/>
              <a:gd name="connsiteY2" fmla="*/ 1804995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42987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42862 w 1742998"/>
              <a:gd name="connsiteY1" fmla="*/ 2028831 h 2260241"/>
              <a:gd name="connsiteX2" fmla="*/ 76200 w 1742998"/>
              <a:gd name="connsiteY2" fmla="*/ 1804995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28699 w 1742998"/>
              <a:gd name="connsiteY10" fmla="*/ 157169 h 2260241"/>
              <a:gd name="connsiteX11" fmla="*/ 119062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42862 w 1742998"/>
              <a:gd name="connsiteY1" fmla="*/ 2028831 h 2260241"/>
              <a:gd name="connsiteX2" fmla="*/ 76200 w 1742998"/>
              <a:gd name="connsiteY2" fmla="*/ 1804995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28699 w 1742998"/>
              <a:gd name="connsiteY10" fmla="*/ 157169 h 2260241"/>
              <a:gd name="connsiteX11" fmla="*/ 1171575 w 1742998"/>
              <a:gd name="connsiteY11" fmla="*/ 390531 h 2260241"/>
              <a:gd name="connsiteX12" fmla="*/ 1309687 w 1742998"/>
              <a:gd name="connsiteY12" fmla="*/ 628656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  <a:gd name="connsiteX0" fmla="*/ 0 w 1742998"/>
              <a:gd name="connsiteY0" fmla="*/ 2238381 h 2260241"/>
              <a:gd name="connsiteX1" fmla="*/ 42862 w 1742998"/>
              <a:gd name="connsiteY1" fmla="*/ 2028831 h 2260241"/>
              <a:gd name="connsiteX2" fmla="*/ 76200 w 1742998"/>
              <a:gd name="connsiteY2" fmla="*/ 1804995 h 2260241"/>
              <a:gd name="connsiteX3" fmla="*/ 142874 w 1742998"/>
              <a:gd name="connsiteY3" fmla="*/ 1524007 h 2260241"/>
              <a:gd name="connsiteX4" fmla="*/ 219075 w 1742998"/>
              <a:gd name="connsiteY4" fmla="*/ 1238256 h 2260241"/>
              <a:gd name="connsiteX5" fmla="*/ 300037 w 1742998"/>
              <a:gd name="connsiteY5" fmla="*/ 990606 h 2260241"/>
              <a:gd name="connsiteX6" fmla="*/ 390525 w 1742998"/>
              <a:gd name="connsiteY6" fmla="*/ 762006 h 2260241"/>
              <a:gd name="connsiteX7" fmla="*/ 561976 w 1742998"/>
              <a:gd name="connsiteY7" fmla="*/ 404819 h 2260241"/>
              <a:gd name="connsiteX8" fmla="*/ 719137 w 1742998"/>
              <a:gd name="connsiteY8" fmla="*/ 152407 h 2260241"/>
              <a:gd name="connsiteX9" fmla="*/ 871537 w 1742998"/>
              <a:gd name="connsiteY9" fmla="*/ 6 h 2260241"/>
              <a:gd name="connsiteX10" fmla="*/ 1028699 w 1742998"/>
              <a:gd name="connsiteY10" fmla="*/ 157169 h 2260241"/>
              <a:gd name="connsiteX11" fmla="*/ 1171575 w 1742998"/>
              <a:gd name="connsiteY11" fmla="*/ 390531 h 2260241"/>
              <a:gd name="connsiteX12" fmla="*/ 1300162 w 1742998"/>
              <a:gd name="connsiteY12" fmla="*/ 642943 h 2260241"/>
              <a:gd name="connsiteX13" fmla="*/ 1419225 w 1742998"/>
              <a:gd name="connsiteY13" fmla="*/ 914406 h 2260241"/>
              <a:gd name="connsiteX14" fmla="*/ 1471612 w 1742998"/>
              <a:gd name="connsiteY14" fmla="*/ 1085856 h 2260241"/>
              <a:gd name="connsiteX15" fmla="*/ 1562100 w 1742998"/>
              <a:gd name="connsiteY15" fmla="*/ 1433519 h 2260241"/>
              <a:gd name="connsiteX16" fmla="*/ 1624012 w 1742998"/>
              <a:gd name="connsiteY16" fmla="*/ 1657356 h 2260241"/>
              <a:gd name="connsiteX17" fmla="*/ 1685924 w 1742998"/>
              <a:gd name="connsiteY17" fmla="*/ 1919294 h 2260241"/>
              <a:gd name="connsiteX18" fmla="*/ 1738312 w 1742998"/>
              <a:gd name="connsiteY18" fmla="*/ 2228856 h 2260241"/>
              <a:gd name="connsiteX19" fmla="*/ 1738312 w 1742998"/>
              <a:gd name="connsiteY19" fmla="*/ 2233619 h 226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42998" h="2260241">
                <a:moveTo>
                  <a:pt x="0" y="2238381"/>
                </a:moveTo>
                <a:cubicBezTo>
                  <a:pt x="14684" y="2168134"/>
                  <a:pt x="30162" y="2101062"/>
                  <a:pt x="42862" y="2028831"/>
                </a:cubicBezTo>
                <a:cubicBezTo>
                  <a:pt x="55562" y="1956600"/>
                  <a:pt x="59531" y="1889132"/>
                  <a:pt x="76200" y="1804995"/>
                </a:cubicBezTo>
                <a:cubicBezTo>
                  <a:pt x="92869" y="1720858"/>
                  <a:pt x="119061" y="1618464"/>
                  <a:pt x="142874" y="1524007"/>
                </a:cubicBezTo>
                <a:cubicBezTo>
                  <a:pt x="166687" y="1429550"/>
                  <a:pt x="192881" y="1327156"/>
                  <a:pt x="219075" y="1238256"/>
                </a:cubicBezTo>
                <a:cubicBezTo>
                  <a:pt x="245269" y="1149356"/>
                  <a:pt x="271462" y="1069981"/>
                  <a:pt x="300037" y="990606"/>
                </a:cubicBezTo>
                <a:cubicBezTo>
                  <a:pt x="328612" y="911231"/>
                  <a:pt x="346869" y="859637"/>
                  <a:pt x="390525" y="762006"/>
                </a:cubicBezTo>
                <a:cubicBezTo>
                  <a:pt x="434181" y="664375"/>
                  <a:pt x="507207" y="506419"/>
                  <a:pt x="561976" y="404819"/>
                </a:cubicBezTo>
                <a:cubicBezTo>
                  <a:pt x="616745" y="303219"/>
                  <a:pt x="667544" y="219876"/>
                  <a:pt x="719137" y="152407"/>
                </a:cubicBezTo>
                <a:cubicBezTo>
                  <a:pt x="770730" y="84938"/>
                  <a:pt x="819943" y="-788"/>
                  <a:pt x="871537" y="6"/>
                </a:cubicBezTo>
                <a:cubicBezTo>
                  <a:pt x="923131" y="800"/>
                  <a:pt x="978693" y="92082"/>
                  <a:pt x="1028699" y="157169"/>
                </a:cubicBezTo>
                <a:cubicBezTo>
                  <a:pt x="1078705" y="222256"/>
                  <a:pt x="1126331" y="309569"/>
                  <a:pt x="1171575" y="390531"/>
                </a:cubicBezTo>
                <a:cubicBezTo>
                  <a:pt x="1216819" y="471493"/>
                  <a:pt x="1258887" y="555631"/>
                  <a:pt x="1300162" y="642943"/>
                </a:cubicBezTo>
                <a:cubicBezTo>
                  <a:pt x="1341437" y="730256"/>
                  <a:pt x="1390650" y="840587"/>
                  <a:pt x="1419225" y="914406"/>
                </a:cubicBezTo>
                <a:cubicBezTo>
                  <a:pt x="1447800" y="988225"/>
                  <a:pt x="1447800" y="999337"/>
                  <a:pt x="1471612" y="1085856"/>
                </a:cubicBezTo>
                <a:cubicBezTo>
                  <a:pt x="1495424" y="1172375"/>
                  <a:pt x="1536700" y="1338269"/>
                  <a:pt x="1562100" y="1433519"/>
                </a:cubicBezTo>
                <a:cubicBezTo>
                  <a:pt x="1587500" y="1528769"/>
                  <a:pt x="1603375" y="1576394"/>
                  <a:pt x="1624012" y="1657356"/>
                </a:cubicBezTo>
                <a:cubicBezTo>
                  <a:pt x="1644649" y="1738318"/>
                  <a:pt x="1666874" y="1824044"/>
                  <a:pt x="1685924" y="1919294"/>
                </a:cubicBezTo>
                <a:cubicBezTo>
                  <a:pt x="1704974" y="2014544"/>
                  <a:pt x="1729581" y="2176469"/>
                  <a:pt x="1738312" y="2228856"/>
                </a:cubicBezTo>
                <a:cubicBezTo>
                  <a:pt x="1747043" y="2281243"/>
                  <a:pt x="1741487" y="2257431"/>
                  <a:pt x="1738312" y="2233619"/>
                </a:cubicBezTo>
              </a:path>
            </a:pathLst>
          </a:cu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0" name="Прямая со стрелкой 119"/>
          <p:cNvCxnSpPr/>
          <p:nvPr/>
        </p:nvCxnSpPr>
        <p:spPr>
          <a:xfrm flipH="1" flipV="1">
            <a:off x="6154186" y="1491631"/>
            <a:ext cx="19411" cy="326662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V="1">
            <a:off x="5664696" y="4161620"/>
            <a:ext cx="2939752" cy="759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5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1163" r="100000">
                        <a14:foregroundMark x1="37209" y1="52874" x2="22093" y2="18391"/>
                        <a14:foregroundMark x1="20930" y1="17241" x2="47674" y2="5747"/>
                        <a14:foregroundMark x1="86047" y1="24138" x2="94186" y2="56322"/>
                        <a14:foregroundMark x1="87209" y1="78161" x2="56977" y2="91954"/>
                        <a14:foregroundMark x1="33721" y1="90805" x2="10465" y2="68966"/>
                        <a14:foregroundMark x1="31395" y1="60920" x2="41860" y2="72414"/>
                        <a14:foregroundMark x1="62791" y1="66667" x2="72093" y2="72414"/>
                        <a14:foregroundMark x1="77907" y1="49425" x2="68605" y2="37931"/>
                        <a14:foregroundMark x1="58140" y1="28736" x2="44186" y2="27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122" y="3977899"/>
            <a:ext cx="358316" cy="36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Прямая соединительная линия 28"/>
          <p:cNvCxnSpPr>
            <a:endCxn id="119" idx="6"/>
          </p:cNvCxnSpPr>
          <p:nvPr/>
        </p:nvCxnSpPr>
        <p:spPr>
          <a:xfrm>
            <a:off x="6163891" y="2938299"/>
            <a:ext cx="1483875" cy="5993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455773" y="2969806"/>
            <a:ext cx="0" cy="1153999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6450900" y="4116565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6200000">
            <a:off x="6173146" y="2892887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Овал 117"/>
          <p:cNvSpPr/>
          <p:nvPr/>
        </p:nvSpPr>
        <p:spPr>
          <a:xfrm>
            <a:off x="6433536" y="2915804"/>
            <a:ext cx="54000" cy="54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единительная линия 125"/>
          <p:cNvCxnSpPr/>
          <p:nvPr/>
        </p:nvCxnSpPr>
        <p:spPr>
          <a:xfrm flipV="1">
            <a:off x="7620141" y="2962337"/>
            <a:ext cx="0" cy="1153999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7624904" y="4113730"/>
            <a:ext cx="0" cy="908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Овал 118"/>
          <p:cNvSpPr/>
          <p:nvPr/>
        </p:nvSpPr>
        <p:spPr>
          <a:xfrm>
            <a:off x="7593764" y="2917291"/>
            <a:ext cx="54000" cy="54000"/>
          </a:xfrm>
          <a:prstGeom prst="ellipse">
            <a:avLst/>
          </a:prstGeom>
          <a:solidFill>
            <a:srgbClr val="003366"/>
          </a:solidFill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Прямоугольник 126"/>
              <p:cNvSpPr/>
              <p:nvPr/>
            </p:nvSpPr>
            <p:spPr>
              <a:xfrm>
                <a:off x="412179" y="4549009"/>
                <a:ext cx="18277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</m:oMath>
                </a14:m>
                <a:r>
                  <a:rPr lang="ru-RU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с и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rgbClr val="003366"/>
                        </a:solidFill>
                        <a:latin typeface="Cambria Math"/>
                        <a:cs typeface="Times New Roman" pitchFamily="18" charset="0"/>
                      </a:rPr>
                      <m:t>5</m:t>
                    </m:r>
                  </m:oMath>
                </a14:m>
                <a:r>
                  <a:rPr lang="ru-RU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с.</a:t>
                </a:r>
                <a:endParaRPr lang="ru-RU" dirty="0"/>
              </a:p>
            </p:txBody>
          </p:sp>
        </mc:Choice>
        <mc:Fallback xmlns="">
          <p:sp>
            <p:nvSpPr>
              <p:cNvPr id="127" name="Прямоугольник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79" y="4549009"/>
                <a:ext cx="1827744" cy="369332"/>
              </a:xfrm>
              <a:prstGeom prst="rect">
                <a:avLst/>
              </a:prstGeom>
              <a:blipFill rotWithShape="1">
                <a:blip r:embed="rId45"/>
                <a:stretch>
                  <a:fillRect l="-3010" t="-9836" r="-50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6311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88961E-7 L -0.56684 0.1739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86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59112E-6 L -0.57066 0.2716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42" y="1356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05057E-6 L -0.23177 0.2072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1036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8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0123 L 0.01406 -0.11944 L 0.0283 -0.21265 L 0.05208 -0.32129 C 0.05764 -0.34753 0.06128 -0.35679 0.06771 -0.37438 C 0.07413 -0.39197 0.08524 -0.41728 0.09028 -0.42747 C 0.09531 -0.43765 0.09392 -0.43765 0.0974 -0.43487 C 0.10139 -0.43426 0.10365 -0.42932 0.11128 -0.41049 C 0.11632 -0.39815 0.1224 -0.37808 0.12743 -0.36142 C 0.13246 -0.34475 0.13715 -0.32778 0.14167 -0.31049 L 0.15417 -0.25679 L 0.16545 -0.19753 L 0.19305 -0.00278 " pathEditMode="relative" rAng="0" ptsTypes="FAAfaafaaFAAF">
                                      <p:cBhvr>
                                        <p:cTn id="229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0" y="-21821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3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5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40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500"/>
                            </p:stCondLst>
                            <p:childTnLst>
                              <p:par>
                                <p:cTn id="2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58" grpId="0" animBg="1"/>
      <p:bldP spid="58" grpId="1" animBg="1"/>
      <p:bldP spid="47" grpId="0" animBg="1"/>
      <p:bldP spid="47" grpId="1" animBg="1"/>
      <p:bldP spid="41" grpId="0" animBg="1"/>
      <p:bldP spid="41" grpId="1" animBg="1"/>
      <p:bldP spid="6" grpId="0"/>
      <p:bldP spid="27" grpId="0"/>
      <p:bldP spid="28" grpId="0"/>
      <p:bldP spid="2" grpId="0" animBg="1"/>
      <p:bldP spid="3" grpId="0"/>
      <p:bldP spid="3" grpId="1"/>
      <p:bldP spid="4" grpId="0"/>
      <p:bldP spid="4" grpId="1"/>
      <p:bldP spid="5" grpId="0"/>
      <p:bldP spid="5" grpId="1"/>
      <p:bldP spid="11" grpId="0"/>
      <p:bldP spid="12" grpId="0"/>
      <p:bldP spid="13" grpId="0"/>
      <p:bldP spid="14" grpId="0"/>
      <p:bldP spid="15" grpId="0"/>
      <p:bldP spid="17" grpId="0"/>
      <p:bldP spid="42" grpId="0"/>
      <p:bldP spid="54" grpId="0"/>
      <p:bldP spid="55" grpId="0"/>
      <p:bldP spid="56" grpId="0"/>
      <p:bldP spid="57" grpId="0"/>
      <p:bldP spid="57" grpId="1"/>
      <p:bldP spid="60" grpId="0"/>
      <p:bldP spid="61" grpId="0"/>
      <p:bldP spid="62" grpId="0"/>
      <p:bldP spid="63" grpId="0"/>
      <p:bldP spid="98" grpId="0"/>
      <p:bldP spid="99" grpId="0"/>
      <p:bldP spid="100" grpId="0"/>
      <p:bldP spid="101" grpId="0"/>
      <p:bldP spid="102" grpId="0"/>
      <p:bldP spid="104" grpId="0"/>
      <p:bldP spid="111" grpId="0"/>
      <p:bldP spid="112" grpId="0"/>
      <p:bldP spid="113" grpId="0"/>
      <p:bldP spid="114" grpId="0"/>
      <p:bldP spid="115" grpId="0"/>
      <p:bldP spid="116" grpId="0"/>
      <p:bldP spid="117" grpId="0" animBg="1"/>
      <p:bldP spid="118" grpId="0" animBg="1"/>
      <p:bldP spid="119" grpId="0" animBg="1"/>
      <p:bldP spid="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83519"/>
            <a:ext cx="3737625" cy="3756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6666">
            <a:off x="5473467" y="249682"/>
            <a:ext cx="3623179" cy="3641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 rot="21260054">
            <a:off x="148494" y="1385801"/>
            <a:ext cx="30482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lvl="0" indent="71438"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 smtClean="0">
                <a:latin typeface="Segoe Print" pitchFamily="2" charset="0"/>
                <a:ea typeface="Calibri"/>
              </a:rPr>
              <a:t> Необходимо </a:t>
            </a:r>
          </a:p>
          <a:p>
            <a:pPr marL="15875" lvl="0" algn="ctr">
              <a:lnSpc>
                <a:spcPct val="150000"/>
              </a:lnSpc>
              <a:buClr>
                <a:srgbClr val="C00000"/>
              </a:buClr>
            </a:pPr>
            <a:r>
              <a:rPr lang="ru-RU" dirty="0" smtClean="0">
                <a:latin typeface="Segoe Print" pitchFamily="2" charset="0"/>
                <a:ea typeface="Calibri"/>
              </a:rPr>
              <a:t>показать</a:t>
            </a:r>
            <a:r>
              <a:rPr lang="ru-RU" dirty="0">
                <a:latin typeface="Segoe Print" pitchFamily="2" charset="0"/>
                <a:ea typeface="Calibri"/>
              </a:rPr>
              <a:t>, </a:t>
            </a:r>
            <a:endParaRPr lang="ru-RU" dirty="0" smtClean="0">
              <a:latin typeface="Segoe Print" pitchFamily="2" charset="0"/>
              <a:ea typeface="Calibri"/>
            </a:endParaRPr>
          </a:p>
          <a:p>
            <a:pPr lvl="0" algn="ctr">
              <a:lnSpc>
                <a:spcPct val="150000"/>
              </a:lnSpc>
            </a:pPr>
            <a:r>
              <a:rPr lang="ru-RU" dirty="0" smtClean="0">
                <a:latin typeface="Segoe Print" pitchFamily="2" charset="0"/>
                <a:ea typeface="Calibri"/>
              </a:rPr>
              <a:t>какое </a:t>
            </a:r>
            <a:r>
              <a:rPr lang="ru-RU" dirty="0">
                <a:latin typeface="Segoe Print" pitchFamily="2" charset="0"/>
                <a:ea typeface="Calibri"/>
              </a:rPr>
              <a:t>неизвестное </a:t>
            </a:r>
            <a:endParaRPr lang="ru-RU" dirty="0" smtClean="0">
              <a:latin typeface="Segoe Print" pitchFamily="2" charset="0"/>
              <a:ea typeface="Calibri"/>
            </a:endParaRPr>
          </a:p>
          <a:p>
            <a:pPr lvl="0" algn="ctr">
              <a:lnSpc>
                <a:spcPct val="150000"/>
              </a:lnSpc>
            </a:pPr>
            <a:r>
              <a:rPr lang="ru-RU" dirty="0" smtClean="0">
                <a:latin typeface="Segoe Print" pitchFamily="2" charset="0"/>
                <a:ea typeface="Calibri"/>
              </a:rPr>
              <a:t>обозначается </a:t>
            </a:r>
            <a:r>
              <a:rPr lang="ru-RU" dirty="0">
                <a:latin typeface="Segoe Print" pitchFamily="2" charset="0"/>
                <a:ea typeface="Calibri"/>
              </a:rPr>
              <a:t>буквой. </a:t>
            </a:r>
            <a:endParaRPr lang="ru-RU" dirty="0">
              <a:latin typeface="Segoe Print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000">
            <a:off x="2847416" y="895900"/>
            <a:ext cx="3519309" cy="3536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828487">
            <a:off x="6064665" y="1050735"/>
            <a:ext cx="299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>
                <a:latin typeface="Segoe Print" pitchFamily="2" charset="0"/>
              </a:rPr>
              <a:t>Записать </a:t>
            </a:r>
            <a:endParaRPr lang="ru-RU" dirty="0" smtClean="0">
              <a:latin typeface="Segoe Print" pitchFamily="2" charset="0"/>
            </a:endParaRPr>
          </a:p>
          <a:p>
            <a:pPr lvl="0">
              <a:buClr>
                <a:srgbClr val="C00000"/>
              </a:buClr>
            </a:pPr>
            <a:r>
              <a:rPr lang="ru-RU" dirty="0">
                <a:latin typeface="Segoe Print" pitchFamily="2" charset="0"/>
              </a:rPr>
              <a:t> </a:t>
            </a:r>
            <a:r>
              <a:rPr lang="ru-RU" dirty="0" smtClean="0">
                <a:latin typeface="Segoe Print" pitchFamily="2" charset="0"/>
              </a:rPr>
              <a:t>             уравнение</a:t>
            </a:r>
            <a:r>
              <a:rPr lang="ru-RU" dirty="0">
                <a:latin typeface="Segoe Print" pitchFamily="2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12092" y="1502633"/>
            <a:ext cx="263629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ü"/>
            </a:pPr>
            <a:r>
              <a:rPr lang="ru-RU" dirty="0" smtClean="0">
                <a:latin typeface="Segoe Print" pitchFamily="2" charset="0"/>
              </a:rPr>
              <a:t>Сделать </a:t>
            </a:r>
            <a:r>
              <a:rPr lang="ru-RU" dirty="0">
                <a:latin typeface="Segoe Print" pitchFamily="2" charset="0"/>
              </a:rPr>
              <a:t>вывод о </a:t>
            </a:r>
            <a:endParaRPr lang="ru-RU" dirty="0" smtClean="0">
              <a:latin typeface="Segoe Print" pitchFamily="2" charset="0"/>
            </a:endParaRPr>
          </a:p>
          <a:p>
            <a:pPr lvl="0">
              <a:lnSpc>
                <a:spcPct val="150000"/>
              </a:lnSpc>
              <a:buClr>
                <a:srgbClr val="002060"/>
              </a:buClr>
            </a:pPr>
            <a:r>
              <a:rPr lang="ru-RU" dirty="0" smtClean="0">
                <a:latin typeface="Segoe Print" pitchFamily="2" charset="0"/>
              </a:rPr>
              <a:t>том</a:t>
            </a:r>
            <a:r>
              <a:rPr lang="ru-RU" dirty="0">
                <a:latin typeface="Segoe Print" pitchFamily="2" charset="0"/>
              </a:rPr>
              <a:t>, </a:t>
            </a:r>
            <a:endParaRPr lang="ru-RU" dirty="0" smtClean="0">
              <a:latin typeface="Segoe Print" pitchFamily="2" charset="0"/>
            </a:endParaRPr>
          </a:p>
          <a:p>
            <a:pPr lvl="0">
              <a:lnSpc>
                <a:spcPct val="150000"/>
              </a:lnSpc>
              <a:buClr>
                <a:srgbClr val="002060"/>
              </a:buClr>
            </a:pPr>
            <a:r>
              <a:rPr lang="ru-RU" dirty="0" smtClean="0">
                <a:latin typeface="Segoe Print" pitchFamily="2" charset="0"/>
              </a:rPr>
              <a:t>удовлетворяют </a:t>
            </a:r>
            <a:r>
              <a:rPr lang="ru-RU" dirty="0">
                <a:latin typeface="Segoe Print" pitchFamily="2" charset="0"/>
              </a:rPr>
              <a:t>ли </a:t>
            </a:r>
            <a:endParaRPr lang="ru-RU" dirty="0" smtClean="0">
              <a:latin typeface="Segoe Print" pitchFamily="2" charset="0"/>
            </a:endParaRPr>
          </a:p>
          <a:p>
            <a:pPr lvl="0">
              <a:lnSpc>
                <a:spcPct val="150000"/>
              </a:lnSpc>
              <a:buClr>
                <a:srgbClr val="002060"/>
              </a:buClr>
            </a:pPr>
            <a:r>
              <a:rPr lang="ru-RU" dirty="0" smtClean="0">
                <a:latin typeface="Segoe Print" pitchFamily="2" charset="0"/>
              </a:rPr>
              <a:t>найденные </a:t>
            </a:r>
            <a:r>
              <a:rPr lang="ru-RU" dirty="0">
                <a:latin typeface="Segoe Print" pitchFamily="2" charset="0"/>
              </a:rPr>
              <a:t>корни </a:t>
            </a:r>
            <a:endParaRPr lang="ru-RU" dirty="0" smtClean="0">
              <a:latin typeface="Segoe Print" pitchFamily="2" charset="0"/>
            </a:endParaRPr>
          </a:p>
          <a:p>
            <a:pPr lvl="0">
              <a:lnSpc>
                <a:spcPct val="150000"/>
              </a:lnSpc>
              <a:buClr>
                <a:srgbClr val="002060"/>
              </a:buClr>
            </a:pPr>
            <a:r>
              <a:rPr lang="ru-RU" dirty="0" smtClean="0">
                <a:latin typeface="Segoe Print" pitchFamily="2" charset="0"/>
              </a:rPr>
              <a:t>условию </a:t>
            </a:r>
            <a:r>
              <a:rPr lang="ru-RU" dirty="0">
                <a:latin typeface="Segoe Print" pitchFamily="2" charset="0"/>
              </a:rPr>
              <a:t>задачи.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50811" y="405000"/>
            <a:ext cx="2842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Повторим главное: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828487">
            <a:off x="6312128" y="2114251"/>
            <a:ext cx="1970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>
                <a:latin typeface="Segoe Print" pitchFamily="2" charset="0"/>
              </a:rPr>
              <a:t>Решить его.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51" y="2427735"/>
            <a:ext cx="2454856" cy="2467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 rot="21169972">
            <a:off x="5581916" y="3091359"/>
            <a:ext cx="2259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i="1" dirty="0" smtClean="0">
                <a:solidFill>
                  <a:schemeClr val="tx1"/>
                </a:solidFill>
                <a:latin typeface="Segoe Print" pitchFamily="2" charset="0"/>
                <a:ea typeface="Calibri"/>
              </a:rPr>
              <a:t>Записать    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ru-RU" sz="1600" i="1" dirty="0" smtClean="0">
                <a:latin typeface="Segoe Print" pitchFamily="2" charset="0"/>
                <a:ea typeface="Calibri"/>
              </a:rPr>
              <a:t>            </a:t>
            </a:r>
            <a:r>
              <a:rPr lang="ru-RU" sz="1600" i="1" dirty="0" smtClean="0">
                <a:solidFill>
                  <a:schemeClr val="tx1"/>
                </a:solidFill>
                <a:latin typeface="Segoe Print" pitchFamily="2" charset="0"/>
                <a:ea typeface="Calibri"/>
              </a:rPr>
              <a:t>ответ.</a:t>
            </a:r>
            <a:endParaRPr lang="ru-RU" sz="1600" dirty="0">
              <a:solidFill>
                <a:schemeClr val="tx1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6556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4" grpId="0" uiExpand="1" build="p"/>
      <p:bldP spid="3" grpId="0" uiExpand="1" build="p"/>
      <p:bldP spid="19" grpId="0" build="p"/>
      <p:bldP spid="22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6607</TotalTime>
  <Words>1015</Words>
  <Application>Microsoft Office PowerPoint</Application>
  <PresentationFormat>Экран (16:9)</PresentationFormat>
  <Paragraphs>127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4_Тема Office</vt:lpstr>
      <vt:lpstr>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cp-04</dc:creator>
  <cp:lastModifiedBy>Z</cp:lastModifiedBy>
  <cp:revision>744</cp:revision>
  <dcterms:created xsi:type="dcterms:W3CDTF">2013-08-20T06:45:45Z</dcterms:created>
  <dcterms:modified xsi:type="dcterms:W3CDTF">2022-11-01T16:50:33Z</dcterms:modified>
</cp:coreProperties>
</file>