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3EDA81-E1D9-4CC8-AAE1-D9AC8E0FF4E4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9707FA-6F29-43AB-8601-B06C2606A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707FA-6F29-43AB-8601-B06C2606A8C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math-time-backgrounds-wallpaper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9" name="Скругленный прямоугольник 8"/>
          <p:cNvSpPr/>
          <p:nvPr/>
        </p:nvSpPr>
        <p:spPr>
          <a:xfrm>
            <a:off x="0" y="0"/>
            <a:ext cx="9144000" cy="19050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небе ясно виднелись звезды.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0" y="2209800"/>
            <a:ext cx="9144000" cy="44196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505200"/>
            <a:ext cx="408272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Слово        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 это наречие    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600200" y="3505200"/>
            <a:ext cx="2514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ясно </a:t>
            </a:r>
          </a:p>
          <a:p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781800" y="3048000"/>
            <a:ext cx="2971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виднелись</a:t>
            </a:r>
            <a:endParaRPr lang="ru-RU" sz="3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048000" y="3048000"/>
            <a:ext cx="43165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относится к глаголу…</a:t>
            </a:r>
            <a:endParaRPr lang="ru-RU" sz="3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352800" y="3810000"/>
            <a:ext cx="5300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отвечает на вопрос…       ?</a:t>
            </a:r>
            <a:endParaRPr lang="ru-RU" sz="3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048000" y="4495800"/>
            <a:ext cx="609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обозначает….            действия</a:t>
            </a:r>
            <a:endParaRPr lang="ru-RU" sz="3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200400" y="5257800"/>
            <a:ext cx="55895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неизменяемая часть речи</a:t>
            </a:r>
            <a:endParaRPr lang="ru-RU" sz="32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162800" y="3657600"/>
            <a:ext cx="1066800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как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5257800" y="4419600"/>
            <a:ext cx="2895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способ</a:t>
            </a:r>
            <a:endParaRPr kumimoji="0" lang="ru-RU" sz="36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0" grpId="0"/>
      <p:bldP spid="409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ath-time-backgrounds-wallpaper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066800" y="457200"/>
            <a:ext cx="7315200" cy="60016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Существительное – школа,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Просыпается – глагол.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С прилагательным – веселый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Новый школьный день пришел.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Встали мы – местоименье,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Бьет числительное – семь.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За ученье, без сомненья,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Приниматься надо всем.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Мы наречием отлично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На уроках дорожим.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Соблюдаем мы привычно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Дисциплину и режим.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Не и ни у нас частицы,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Нам их надо повторять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И при этом не лениться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И ни часу не терять!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6600" y="2286000"/>
            <a:ext cx="2436886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числительное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ath-time-backgrounds-wallpaper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1371600" y="1905000"/>
            <a:ext cx="6629400" cy="26670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Пятое марта.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Классная работа. 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Имя числительное как часть речи.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ath-time-backgrounds-wallpapers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-685800"/>
            <a:ext cx="9601200" cy="7143750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1295400" y="0"/>
            <a:ext cx="7696200" cy="61722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+mj-lt"/>
              </a:rPr>
              <a:t>               </a:t>
            </a:r>
            <a:r>
              <a:rPr lang="ru-RU" sz="2400" dirty="0" smtClean="0">
                <a:latin typeface="+mj-lt"/>
              </a:rPr>
              <a:t>Везде </a:t>
            </a:r>
            <a:r>
              <a:rPr lang="ru-RU" sz="2400" dirty="0" smtClean="0">
                <a:latin typeface="+mj-lt"/>
              </a:rPr>
              <a:t>и во всем человека окружают числа. Без чисел невозможна наука и сама жизнь.</a:t>
            </a:r>
          </a:p>
          <a:p>
            <a:pPr algn="ctr"/>
            <a:r>
              <a:rPr lang="ru-RU" sz="2400" dirty="0" smtClean="0">
                <a:latin typeface="+mj-lt"/>
              </a:rPr>
              <a:t>Слова, называющие числа, образуют в русском языке самостоятельную часть речи – </a:t>
            </a:r>
            <a:r>
              <a:rPr lang="ru-RU" sz="2400" b="1" dirty="0" smtClean="0">
                <a:latin typeface="+mj-lt"/>
              </a:rPr>
              <a:t>имя числительное.</a:t>
            </a:r>
          </a:p>
          <a:p>
            <a:pPr algn="ctr"/>
            <a:r>
              <a:rPr lang="ru-RU" sz="2400" dirty="0" smtClean="0">
                <a:latin typeface="+mj-lt"/>
              </a:rPr>
              <a:t>Что делают числительные? Числительные считают. Они могут указывать количество предметов: </a:t>
            </a:r>
            <a:r>
              <a:rPr lang="ru-RU" sz="2400" b="1" dirty="0" smtClean="0">
                <a:latin typeface="+mj-lt"/>
              </a:rPr>
              <a:t>(сколько?) три </a:t>
            </a:r>
            <a:r>
              <a:rPr lang="ru-RU" sz="2400" dirty="0" smtClean="0">
                <a:latin typeface="+mj-lt"/>
              </a:rPr>
              <a:t>– и могут считать предметы по порядку: </a:t>
            </a:r>
            <a:r>
              <a:rPr lang="ru-RU" sz="2400" b="1" dirty="0" smtClean="0">
                <a:latin typeface="+mj-lt"/>
              </a:rPr>
              <a:t>(какой? который?) четвертый.</a:t>
            </a:r>
          </a:p>
          <a:p>
            <a:pPr algn="ctr"/>
            <a:r>
              <a:rPr lang="ru-RU" sz="2400" dirty="0" smtClean="0">
                <a:latin typeface="+mj-lt"/>
              </a:rPr>
              <a:t>Человек не сразу научился считать. Поэтому числительное – самая молодая часть речи.</a:t>
            </a:r>
            <a:endParaRPr lang="ru-RU" sz="2400" dirty="0">
              <a:latin typeface="+mj-lt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ath-time-backgrounds-wallpaper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Скругленный прямоугольник 7"/>
          <p:cNvSpPr/>
          <p:nvPr/>
        </p:nvSpPr>
        <p:spPr>
          <a:xfrm>
            <a:off x="1981200" y="609600"/>
            <a:ext cx="4800600" cy="11430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Имена числительные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2335238" y="1752599"/>
            <a:ext cx="1398563" cy="10187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572000" y="1752600"/>
            <a:ext cx="1676400" cy="914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685800" y="2895600"/>
            <a:ext cx="3810000" cy="1295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Количественные</a:t>
            </a:r>
          </a:p>
          <a:p>
            <a:pPr algn="ctr"/>
            <a:r>
              <a:rPr lang="ru-RU" sz="2400" dirty="0" smtClean="0"/>
              <a:t>указывают на количество предметов.</a:t>
            </a:r>
            <a:endParaRPr lang="ru-RU" sz="24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38800" y="2743200"/>
            <a:ext cx="3048000" cy="15240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Порядковые </a:t>
            </a:r>
            <a:r>
              <a:rPr lang="ru-RU" sz="2400" dirty="0" smtClean="0"/>
              <a:t>обозначают порядок предметов</a:t>
            </a:r>
          </a:p>
          <a:p>
            <a:pPr algn="ctr"/>
            <a:r>
              <a:rPr lang="ru-RU" sz="2400" dirty="0" smtClean="0"/>
              <a:t> при счете.</a:t>
            </a:r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447800" y="4191000"/>
            <a:ext cx="21357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3600" dirty="0" smtClean="0"/>
              <a:t>Сколько?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096000" y="4191000"/>
            <a:ext cx="16010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Какой?</a:t>
            </a:r>
            <a:endParaRPr lang="ru-RU" sz="3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295400" y="4800600"/>
            <a:ext cx="2417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пять, шесть</a:t>
            </a:r>
            <a:endParaRPr lang="ru-RU" sz="36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562600" y="4800600"/>
            <a:ext cx="30312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пятый, шестой</a:t>
            </a:r>
            <a:endParaRPr lang="ru-RU" sz="36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ath-time-backgrounds-wallpaper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381000" y="1066800"/>
            <a:ext cx="8458200" cy="14478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838200" y="1143000"/>
            <a:ext cx="8153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Восемь ног, как восемь рук,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Вышивают мухам круг.</a:t>
            </a:r>
            <a:r>
              <a:rPr lang="ru-RU" sz="40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8200" y="1219200"/>
            <a:ext cx="1964640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Восемь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1143000"/>
            <a:ext cx="1908856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восемь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7200" y="152400"/>
            <a:ext cx="8382000" cy="7620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Отгадайте загадки и найдите числительные.</a:t>
            </a:r>
            <a:endParaRPr lang="ru-RU" sz="32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81000" y="2743200"/>
            <a:ext cx="8458200" cy="19812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57200" y="2819400"/>
            <a:ext cx="8458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Один седой, другой молодой,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Третий скачет, а четвертый плачет.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" y="2819400"/>
            <a:ext cx="1413913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Один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" y="3505200"/>
            <a:ext cx="2133600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Третий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19600" y="3505200"/>
            <a:ext cx="27007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четвертый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04800" y="4876800"/>
            <a:ext cx="8229600" cy="17526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85800" y="495300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Три глаза, как три приказа.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А красный – самый опасный.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09600" y="4953000"/>
            <a:ext cx="1125308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Три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038600" y="4953000"/>
            <a:ext cx="1083951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три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858000" y="1752600"/>
            <a:ext cx="15083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(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Паук</a:t>
            </a:r>
            <a:r>
              <a:rPr lang="ru-RU" sz="3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)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334000" y="3962400"/>
            <a:ext cx="34569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333333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Времена года</a:t>
            </a:r>
            <a:r>
              <a:rPr lang="ru-RU" sz="3600" dirty="0" smtClean="0">
                <a:solidFill>
                  <a:srgbClr val="333333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lang="ru-RU" sz="3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096000" y="6019800"/>
            <a:ext cx="23513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(</a:t>
            </a:r>
            <a:r>
              <a:rPr lang="ru-RU" sz="3600" dirty="0" smtClean="0">
                <a:solidFill>
                  <a:srgbClr val="C00000"/>
                </a:solidFill>
              </a:rPr>
              <a:t>Светофор</a:t>
            </a:r>
            <a:r>
              <a:rPr lang="ru-RU" sz="3600" dirty="0" smtClean="0"/>
              <a:t>)</a:t>
            </a:r>
            <a:endParaRPr lang="ru-RU" sz="36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  <p:bldP spid="14" grpId="0"/>
      <p:bldP spid="19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ath-time-backgrounds-wallpaper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228600" y="1447800"/>
            <a:ext cx="8763000" cy="23622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28600" y="1676400"/>
            <a:ext cx="8915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Четыре братца друг за другом бегут,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Все никак не догонят.                      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4800" y="1752600"/>
            <a:ext cx="1956305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Четыре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77000" y="2971800"/>
            <a:ext cx="18238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(</a:t>
            </a:r>
            <a:r>
              <a:rPr lang="ru-RU" sz="3600" dirty="0" smtClean="0">
                <a:solidFill>
                  <a:srgbClr val="C00000"/>
                </a:solidFill>
              </a:rPr>
              <a:t>Колёса</a:t>
            </a:r>
            <a:r>
              <a:rPr lang="ru-RU" sz="3600" dirty="0" smtClean="0"/>
              <a:t>)</a:t>
            </a:r>
            <a:endParaRPr lang="ru-RU" sz="36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ath-time-backgrounds-wallpaper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Скругленный прямоугольник 7"/>
          <p:cNvSpPr/>
          <p:nvPr/>
        </p:nvSpPr>
        <p:spPr>
          <a:xfrm>
            <a:off x="838200" y="533400"/>
            <a:ext cx="7620000" cy="56388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Один – подняться, потянуться,</a:t>
            </a:r>
            <a:endParaRPr lang="ru-RU" sz="3600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Два – согнуться, разогнуться,</a:t>
            </a:r>
            <a:endParaRPr lang="ru-RU" sz="3600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Три – в ладоши три хлопка,</a:t>
            </a:r>
            <a:endParaRPr lang="ru-RU" sz="3600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Головою три кивка.</a:t>
            </a:r>
            <a:endParaRPr lang="ru-RU" sz="3600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 четыре – руки шире,</a:t>
            </a:r>
            <a:endParaRPr lang="ru-RU" sz="3600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Пять – руками помахать,</a:t>
            </a:r>
            <a:endParaRPr lang="ru-RU" sz="3600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Шесть – на стульчик тихо сесть.</a:t>
            </a:r>
            <a:endParaRPr lang="ru-RU" sz="3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66800" y="1676400"/>
            <a:ext cx="10666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Два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66800" y="2209800"/>
            <a:ext cx="1034322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Три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52600" y="3276600"/>
            <a:ext cx="1900200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четыре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66800" y="3886200"/>
            <a:ext cx="1321196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Пять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66800" y="4419600"/>
            <a:ext cx="1696618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Шесть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66800" y="1143000"/>
            <a:ext cx="1413913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Один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95800" y="2209800"/>
            <a:ext cx="995785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три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48000" y="2743200"/>
            <a:ext cx="995785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три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ath-time-backgrounds-wallpaper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143000" y="1524000"/>
            <a:ext cx="14653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Один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57800" y="1447800"/>
            <a:ext cx="20056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первый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19200" y="2209800"/>
            <a:ext cx="10406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два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105400" y="2209800"/>
            <a:ext cx="18646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второй</a:t>
            </a:r>
            <a:endParaRPr lang="ru-RU" sz="4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19200" y="2743200"/>
            <a:ext cx="10038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три</a:t>
            </a:r>
            <a:endParaRPr lang="ru-RU" sz="4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29200" y="2819400"/>
            <a:ext cx="180472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третий</a:t>
            </a:r>
            <a:endParaRPr lang="ru-RU" sz="4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43000" y="3352800"/>
            <a:ext cx="18976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четыре</a:t>
            </a:r>
            <a:endParaRPr lang="ru-RU" sz="4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105400" y="3429000"/>
            <a:ext cx="26911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четвертый</a:t>
            </a:r>
            <a:endParaRPr lang="ru-RU" sz="4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19200" y="3962400"/>
            <a:ext cx="12282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пять</a:t>
            </a:r>
            <a:endParaRPr lang="ru-RU" sz="4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029200" y="4038600"/>
            <a:ext cx="16433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пятый</a:t>
            </a:r>
            <a:endParaRPr lang="ru-RU" sz="4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143000" y="4572000"/>
            <a:ext cx="159691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шесть</a:t>
            </a:r>
            <a:endParaRPr lang="ru-RU" sz="4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876800" y="4572000"/>
            <a:ext cx="19287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шестой</a:t>
            </a:r>
            <a:endParaRPr lang="ru-RU" sz="4400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2971800" y="1905000"/>
            <a:ext cx="2057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971800" y="2667000"/>
            <a:ext cx="19812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971800" y="3200400"/>
            <a:ext cx="1905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124200" y="3886200"/>
            <a:ext cx="18288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2819400" y="4419600"/>
            <a:ext cx="2057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15" idx="3"/>
          </p:cNvCxnSpPr>
          <p:nvPr/>
        </p:nvCxnSpPr>
        <p:spPr>
          <a:xfrm flipV="1">
            <a:off x="2739912" y="4953000"/>
            <a:ext cx="1984488" cy="37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9" name="Скругленный прямоугольник 38"/>
          <p:cNvSpPr/>
          <p:nvPr/>
        </p:nvSpPr>
        <p:spPr>
          <a:xfrm>
            <a:off x="1143000" y="457200"/>
            <a:ext cx="6477000" cy="914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  «Волшебники»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4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381</Words>
  <PresentationFormat>Экран (4:3)</PresentationFormat>
  <Paragraphs>95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Михаил</dc:creator>
  <cp:lastModifiedBy>Ольга</cp:lastModifiedBy>
  <cp:revision>25</cp:revision>
  <dcterms:created xsi:type="dcterms:W3CDTF">2019-02-28T10:31:23Z</dcterms:created>
  <dcterms:modified xsi:type="dcterms:W3CDTF">2019-03-04T17:19:43Z</dcterms:modified>
</cp:coreProperties>
</file>