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3C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8818EDA-BBF6-42A2-9A44-D2DD1ECEFB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8847D2-0776-479B-8DE1-39DFA41A64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18536AA-0FEE-46C9-97FE-4A2089047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893FCBB-2D01-4EDC-87FC-8D0CFD905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BAA9D6-7530-4EB4-A28D-1D76292EA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066E83F-FFF1-44CC-9A55-D8B229165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37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A40819-7881-422F-B621-67E90799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A381B88-1F31-4EB9-B218-F54E0E84F6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3BA9243-3782-4F74-A7B9-D1BCD1BD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3868F92-300D-4ECF-AC99-2ABBC779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01171A7-0381-4A4B-BC8E-5B72F77BB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6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40A0046-AD30-423A-A2F4-02153B5BD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0B9B6EB-D33C-4909-8808-3EE84DF81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4EC1BB-271E-4106-AB52-075AD44DF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371361E-5DAD-4D5F-9914-3B607A241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37A4C7D-E469-49B0-9090-0AD8AB312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4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B94FCD-1EC5-4A27-8AE9-1E60B1DD7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1EDA9B-BFF1-44AD-BC34-5CA35BB8D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FA77E8C-28AE-4D41-AFA6-B988E7B0F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BB1C279-E2C6-4497-A4D6-FDC98F831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16E06-A89B-4865-A62F-A2683131A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1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BE2835-8E56-4768-B46F-848F15A1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FDFE025-E933-4C38-BB5F-8A2DD9038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2C84E18-913C-4C3B-AE4F-84D90814A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AF99C52-779F-4332-BAB9-E541B3B25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D84553C-6DF3-4782-8D6B-7A623038F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A758DA-F37D-4994-85F2-0FB14E3D8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C31C399-DC12-408C-862D-53395A2BC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B5E4F40-A81B-4063-B891-4C71F36D2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FC6F04B-3A1B-41E9-9BE4-5885A6BED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9A91FB1-DCC6-4E5E-BF06-39293BE99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2836426-1801-42FA-AC1A-E39A0113E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06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725D71-36EF-4B02-8A91-03F09351B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32FEE8B-0CB4-4717-9D81-54C6C0F5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86CAEDE-2333-4E0C-8C4A-69D1F34F2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C2A5D50-CB65-4A70-B31A-7A7C3C9CB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0771A06-A679-43C6-9BA0-990AB37D10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7E777BC-9577-46B1-AEC9-E8452308C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E15DF4B-2B98-4E98-8F06-ED67520FC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B968772-A0E5-4DB9-AC86-FEA530C0D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87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FB243B-81B7-45B7-948C-AE963571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349174A2-49D4-48BE-8F03-B5A01C3AF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F86009F-393D-4BE2-B0F5-070118C9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68E1266-9574-41EC-8AF9-89D0B2A36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484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91B3416-3940-441B-AD63-4EB26CF6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1B431C2-008A-4DF0-98CA-9AFEE9DBF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518D72-E719-4D07-AAEE-1FC1DC826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791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66D9C2-C6D6-44F6-809E-F530E3A85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D4A586-9F4C-49EC-91FC-7BFFFF796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B671F01-C725-454F-8654-E34C42AA7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182281D-BCE3-472C-9659-CFD6FD5ED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79A1590-D6DB-4F42-A85D-4722FB725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9AF611C-48AB-4123-8F80-AA9CD055C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6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116D5E-C3D3-48FC-9B9A-B9D21556D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89660C8-22AA-4E5E-8818-611748DD0B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4BE080F-E175-4276-BA25-263031387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507D892-C99D-4C5E-B8C3-A73E598B4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477E2EE-88D1-40D2-97F5-2C8434ACA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72D3938-5328-45AA-A506-EFA6BF0D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8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DC1C79B-00D3-4371-8892-3FDB4F8FAA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D14888-B1C6-4800-8FAA-01038F5B1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FFE574B-65A3-4E5C-898F-83672EC3B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A5FF850-3282-4D37-B468-BD792049A0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9F0B6-4EA8-4ACA-BF54-BBBFBED9CA4E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729D954-51D8-4811-A7CA-6DE2380C6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DB990DC-8B1C-4019-8134-E847B16A8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2589E-387B-42BA-ADB9-7CFBA22F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8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25D31A-5180-4658-A856-15A83025C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5094" y="2060507"/>
            <a:ext cx="4903599" cy="23876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  <a:cs typeface="Browallia New" panose="020B0604020202020204" pitchFamily="34" charset="-34"/>
              </a:rPr>
              <a:t>Нравственная культура педагогического общения и пути ее формирования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8229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фоны для презентаций: 20 тыс изображений найдено в Яндекс.Картинках |  Визитки фотографа, Рамки, През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9"/>
            <a:ext cx="12192000" cy="812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4819" y="699614"/>
            <a:ext cx="7970948" cy="36933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МЕТОДЫ, ФОРМЫ И СРЕДСТВА ВОСПИТАНИЯ ДЕТЕЙ В СЕМЬЕ</a:t>
            </a:r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119" y="1238054"/>
            <a:ext cx="7567925" cy="504753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 что в семейном воспитании могут применяться и другие методы педагогического взаимодействия с детьми. Это обусловлено спецификой семейного воспитания в каждом конкретном случае. Однако их выбор должен опираться на ряд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общих условий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— знание родителями своих детей и учет их положительных и отрицательных качеств: что читают, чем интересуются, какие поручения выполняют, какие трудности испытывают и др.;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— личный опыт родителей, их авторитет, характер отношений в семье, стремление и способность воспитывать личным примером;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— в случае предпочтения совместной деятельности в системе воспитательного взаимодействия приоритет отдается практическим методам совместной деятельности;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— учет уровня педагогической культуры родителей.</a:t>
            </a:r>
          </a:p>
          <a:p>
            <a:pPr algn="just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воспитания не должны нарушать прав человека. Неприемлемы физические наказания (от порки до хватания за ухо), лишение свободы (связывание, запирание), оскорбления и другие действия, унижающие человеческое достоинство.</a:t>
            </a:r>
          </a:p>
          <a:p>
            <a:pPr algn="just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Любое воспитательное воздействие должно в конечном итоге укреплять самоуважение ребёнка, расширять его возможности, развивать в нём способность и готовность к ответственности за себя и самостоятельному принятию решений.</a:t>
            </a:r>
          </a:p>
          <a:p>
            <a:pPr algn="just"/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ᐈ Родители: картинки и фото родители, скачать изображения на Depositphotos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043" y="3891159"/>
            <a:ext cx="3960957" cy="3533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12 фраз, которые родители никогда не должны говорить своим детям | The Sumy  Post Нови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001" y="1185460"/>
            <a:ext cx="3795261" cy="246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02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Умная сова — Фоны для презентаций | Всё о Prezi-презентация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475324"/>
            <a:ext cx="10515600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/>
              <a:t>ПЕДАГОГИЧЕСКОЕ ПРОСВЕЩЕНИЕ РОДИТЕЛЕЙ ДЕТЕЙ, ЗАНИМАЮЩИХСЯ ФИЗИЧЕСКОЙ КУЛЬТУРОЙ И СПОРТОМ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53058" y="953750"/>
            <a:ext cx="736671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наиболее основных характеристик состояния здоровья детей является их физическое развитие. Эффективность использования людьми физических упражнений зависит как от организации педагогического процесса, так и от уровня материального и научного обеспечения, совершенства органов руководства и контроля. Целенаправленное взаимодействие всех этих частей и создает ту целостную социальную организацию, которая называется системой физического воспитания. Каждая система физического воспитания создается тем или иным обществом для достижения поставленной цели, а поэтому отражает конкретно-исторический тип физического воспитания. Система характеризуется определенным составом элементов, присущими им функциями, особенностями взаимных связей с другими системами общества. Предназначение всей этой совокупности элементов состоит в том, чтобы совершалась главная функция системы — осуществлялось физическое совершенствование людей. Результативность функционирования системы зависит от ее целевой направленности и совершенства входящих в систему элементов. Совместная деятельность родителей и детей в процессе физического воспитания – принципиальный фактор объединения семьи, укрепления морального климата, сотворения хороших традиций, общих интересов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Минспорт предложил ввести налоговые льготы для родителей, чьи дети  занимаются спортом - Рейтинг Букмеке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81" y="953750"/>
            <a:ext cx="3610377" cy="3592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41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качать фон “Фиолетовые блоки, абстракция” для презентаций PowerPoint, 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4600" y="230188"/>
            <a:ext cx="10515600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b="1" dirty="0" smtClean="0"/>
              <a:t>ПЕДАГОГИЧЕСКИЙ ТАКТ КАК КОМПОНЕНТ НРАВСТВЕННОЙ КУЛЬТУРЫ УЧИТЕЛЯ. ЭЛЕМЕНТЫ ПЕДАГОГИЧЕСКОГО ТАКТА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2522" y="948690"/>
            <a:ext cx="1205947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педагога возложена ответственная миссия: не только обучать (развивать интеллектуальные способности, закладывать определенные знания), но и воспитывать новое поколение. Потому важной составляющей профессиональной культуры современного педагога является его духовно-нравственная культура и этика.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«Этика - философское учение о морали, её развитии, принципах, нормах и роли в обществе; совокупность норм поведения» (С.И. Ожегов).</a:t>
            </a:r>
          </a:p>
          <a:p>
            <a:pPr algn="ctr"/>
            <a:r>
              <a:rPr lang="ru-RU" sz="24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 подчеркивал, что </a:t>
            </a:r>
            <a:r>
              <a:rPr lang="ru-RU" sz="2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</a:t>
            </a:r>
            <a:r>
              <a:rPr lang="ru-RU" sz="24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воспитателем, лишь овладев тончайшим инструментом воспитания - наукой о нравственности, </a:t>
            </a:r>
            <a:r>
              <a:rPr lang="ru-RU" sz="2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этикой».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нравственное поведение. В числе основных составляющих элементов педагогического такта учителя можно назвать уважительное отношение к личности, высокую требовательность, умение заинтересованно слушать собеседника и сопереживать ему, уравновешенность и самообладание, деловой тон в отношениях, принципиальность без упрямства, внимательность и чуткость по отношению к людям.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такт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чувство меры в поведении и действиях учителя, включающее в себя высокую гуманность, уважение достоинства ученика, справедливость, выдержку и самообладание в отношениях с детьми, родителями, коллегами по труду.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моральным регуляторам педагогического процесса и основывается на нравственно-психологических качествах учителя.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77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качать фон “Фиолетовые блоки, абстракция” для презентаций PowerPoint, 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4600" y="230188"/>
            <a:ext cx="10515600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b="1" dirty="0" smtClean="0"/>
              <a:t>ПЕДАГОГИЧЕСКИЙ ТАКТ КАК КОМПОНЕНТ НРАВСТВЕННОЙ КУЛЬТУРЫ УЧИТЕЛЯ. ЭЛЕМЕНТЫ ПЕДАГОГИЧЕСКОГО ТАКТА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3953813" y="905832"/>
            <a:ext cx="4121240" cy="224092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ЭЛЕМЕНТЫ ПЕДАГОГИЧЕСКОГО ТАКТА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14600" y="2026294"/>
            <a:ext cx="14005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868759" y="2900550"/>
            <a:ext cx="900986" cy="430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075053" y="1690688"/>
            <a:ext cx="8070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103031" y="1248083"/>
            <a:ext cx="2411569" cy="15325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требовательность и уважительность к воспитаннику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38701" y="896076"/>
            <a:ext cx="2747804" cy="11302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деловой тон общения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7802" y="3042343"/>
            <a:ext cx="3530957" cy="1113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умение видеть и слышать ученика, сопереживать ему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7623754" y="2727561"/>
            <a:ext cx="1186468" cy="448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8810222" y="2615593"/>
            <a:ext cx="2411569" cy="15325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внимательность, чуткость педагога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2812" y="4453069"/>
            <a:ext cx="11805903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такт проявляется: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 внешнем облике педагога;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умении быстро и правильно оценивать сложившуюся обстановку и в то же время не торопиться с выводами о поведении и способностях воспитанников;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умении сдерживать свои чувства и не терять самообладания в сложной ситуации;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сочетании разумной требовательности с чутким отношением к учащимся;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хорошем знании возрастных и индивидуальных особенностей учащихся;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самокритичной оценке своего труда.</a:t>
            </a:r>
          </a:p>
        </p:txBody>
      </p:sp>
    </p:spTree>
    <p:extLst>
      <p:ext uri="{BB962C8B-B14F-4D97-AF65-F5344CB8AC3E}">
        <p14:creationId xmlns:p14="http://schemas.microsoft.com/office/powerpoint/2010/main" val="26065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Коллекция «фоны для презентаций» пользователя Светлана Шапхарова в  Яндекс.Коллекция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5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201794"/>
            <a:ext cx="10515600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b="1" dirty="0" smtClean="0"/>
              <a:t>ОСНОВНЫЕ ТРЕБОВАНИЯ К ПОВЕДЕНИЮ УЧИТЕЛЯ ПРИ УСТАНОВЛЕНИИ ИМ КОНТАКТОВ С РОДИТЕЛЯМИ УЧАЩИХСЯ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2673" y="1144555"/>
            <a:ext cx="117466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Педагогическая мораль предусматривает выявление таких требований к личности учителя, которые являются педагогически целесообразными и необходимыми при установлении им контактов с родителями учащихся. Среди них выделяются:</a:t>
            </a:r>
          </a:p>
          <a:p>
            <a:r>
              <a:rPr lang="ru-RU" dirty="0"/>
              <a:t>• Сознание и нравственная ответственность перед родителями учащихся за результаты обучения и воспитания.</a:t>
            </a:r>
          </a:p>
          <a:p>
            <a:r>
              <a:rPr lang="ru-RU" dirty="0"/>
              <a:t>• Поиск контактов с родителями учащихся и осознание своей ответственности за организацию такого сотрудничества. </a:t>
            </a:r>
            <a:endParaRPr lang="ru-RU" dirty="0" smtClean="0"/>
          </a:p>
          <a:p>
            <a:r>
              <a:rPr lang="ru-RU" dirty="0" smtClean="0"/>
              <a:t>•</a:t>
            </a:r>
            <a:r>
              <a:rPr lang="ru-RU" dirty="0"/>
              <a:t> Недопущение оскорбления родительских чувств необоснованной оценкой способностей, успеваемости и поведения детей. </a:t>
            </a:r>
            <a:endParaRPr lang="ru-RU" dirty="0" smtClean="0"/>
          </a:p>
          <a:p>
            <a:r>
              <a:rPr lang="ru-RU" dirty="0" smtClean="0"/>
              <a:t>•</a:t>
            </a:r>
            <a:r>
              <a:rPr lang="ru-RU" dirty="0"/>
              <a:t> Повышение авторитета родителей в глазах детей, умение оценить и показать детям наиболее значимые качества их родителей. </a:t>
            </a:r>
            <a:r>
              <a:rPr lang="ru-RU" dirty="0" smtClean="0"/>
              <a:t>Учитель</a:t>
            </a:r>
            <a:r>
              <a:rPr lang="ru-RU" dirty="0"/>
              <a:t>, который смог повлиять на рост авторитета родителей в глазах своих детей, поднимает и свой авторитет.</a:t>
            </a:r>
          </a:p>
          <a:p>
            <a:r>
              <a:rPr lang="ru-RU" dirty="0"/>
              <a:t>• Тактичное предъявление необходимых требований к родителям с целью улучшения воспитания детей и совершенствования педагогических взглядов их родителей, но без перекладывания на них своих обязанностей. </a:t>
            </a:r>
            <a:r>
              <a:rPr lang="ru-RU" dirty="0" smtClean="0"/>
              <a:t>•</a:t>
            </a:r>
            <a:r>
              <a:rPr lang="ru-RU" dirty="0"/>
              <a:t> Анализ критических замечаний родителей учащихся по отношению к учителю. Педагогическая мораль требует от учителя доброжелательного отношения к замечаниям родителей в его адрес. </a:t>
            </a:r>
          </a:p>
        </p:txBody>
      </p:sp>
    </p:spTree>
    <p:extLst>
      <p:ext uri="{BB962C8B-B14F-4D97-AF65-F5344CB8AC3E}">
        <p14:creationId xmlns:p14="http://schemas.microsoft.com/office/powerpoint/2010/main" val="10315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Спасибо за внимание - Благодарственные - Открытки, картинки, gif анимации |  Благодарственные открытки, Открытки,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8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1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E21046-A0E3-415B-B012-84BECD417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006" y="304006"/>
            <a:ext cx="6044399" cy="719453"/>
          </a:xfr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softEdge rad="63500"/>
          </a:effectLst>
        </p:spPr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ОДЕРЖАНИЕ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D9C563A5-C58A-490D-B21F-761827932634}"/>
              </a:ext>
            </a:extLst>
          </p:cNvPr>
          <p:cNvGrpSpPr>
            <a:grpSpLocks/>
          </p:cNvGrpSpPr>
          <p:nvPr/>
        </p:nvGrpSpPr>
        <p:grpSpPr bwMode="auto">
          <a:xfrm>
            <a:off x="2144525" y="3225033"/>
            <a:ext cx="5781675" cy="555625"/>
            <a:chOff x="1248" y="1440"/>
            <a:chExt cx="3642" cy="350"/>
          </a:xfrm>
        </p:grpSpPr>
        <p:sp>
          <p:nvSpPr>
            <p:cNvPr id="5" name="Line 3">
              <a:extLst>
                <a:ext uri="{FF2B5EF4-FFF2-40B4-BE49-F238E27FC236}">
                  <a16:creationId xmlns="" xmlns:a16="http://schemas.microsoft.com/office/drawing/2014/main" id="{C554262E-640D-414C-8618-9EF23765A50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>
              <a:extLst>
                <a:ext uri="{FF2B5EF4-FFF2-40B4-BE49-F238E27FC236}">
                  <a16:creationId xmlns="" xmlns:a16="http://schemas.microsoft.com/office/drawing/2014/main" id="{F8F88D07-854E-4CFF-BB71-3AD41776E49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>
              <a:extLst>
                <a:ext uri="{FF2B5EF4-FFF2-40B4-BE49-F238E27FC236}">
                  <a16:creationId xmlns="" xmlns:a16="http://schemas.microsoft.com/office/drawing/2014/main" id="{6CD710EE-F0AE-4799-8D7F-4361910D4A8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23" y="1457"/>
              <a:ext cx="316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Методы, формы и средства воспитания детей в семье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="" xmlns:a16="http://schemas.microsoft.com/office/drawing/2014/main" id="{AEBFD078-5209-481C-9D80-AF076DEC6B3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="" xmlns:a16="http://schemas.microsoft.com/office/drawing/2014/main" id="{536FCDC8-7383-43DE-AFAC-ADD99B5EE5FF}"/>
              </a:ext>
            </a:extLst>
          </p:cNvPr>
          <p:cNvGrpSpPr>
            <a:grpSpLocks/>
          </p:cNvGrpSpPr>
          <p:nvPr/>
        </p:nvGrpSpPr>
        <p:grpSpPr bwMode="auto">
          <a:xfrm>
            <a:off x="1665807" y="5275065"/>
            <a:ext cx="10052050" cy="555625"/>
            <a:chOff x="1248" y="2030"/>
            <a:chExt cx="6332" cy="350"/>
          </a:xfrm>
        </p:grpSpPr>
        <p:sp>
          <p:nvSpPr>
            <p:cNvPr id="10" name="Line 8">
              <a:extLst>
                <a:ext uri="{FF2B5EF4-FFF2-40B4-BE49-F238E27FC236}">
                  <a16:creationId xmlns="" xmlns:a16="http://schemas.microsoft.com/office/drawing/2014/main" id="{CCE3390E-3E4C-4E42-980B-F8F55E6FBE2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6A21862C-C89B-4CAC-83FB-95A61C7DFD5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>
              <a:extLst>
                <a:ext uri="{FF2B5EF4-FFF2-40B4-BE49-F238E27FC236}">
                  <a16:creationId xmlns="" xmlns:a16="http://schemas.microsoft.com/office/drawing/2014/main" id="{8C5DB546-B278-4DAF-B5D7-D8995602690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62" y="2060"/>
              <a:ext cx="581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Основные требования к поведению учителя при установлении им контактов с родителями учащихся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="" xmlns:a16="http://schemas.microsoft.com/office/drawing/2014/main" id="{97E708E4-28A6-4581-84CD-FDD3125D3A4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7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="" xmlns:a16="http://schemas.microsoft.com/office/drawing/2014/main" id="{E93A5BD7-1A55-4819-A110-2D8021DD123D}"/>
              </a:ext>
            </a:extLst>
          </p:cNvPr>
          <p:cNvGrpSpPr>
            <a:grpSpLocks/>
          </p:cNvGrpSpPr>
          <p:nvPr/>
        </p:nvGrpSpPr>
        <p:grpSpPr bwMode="auto">
          <a:xfrm>
            <a:off x="2123793" y="1906107"/>
            <a:ext cx="6559550" cy="609600"/>
            <a:chOff x="1248" y="2640"/>
            <a:chExt cx="4132" cy="384"/>
          </a:xfrm>
        </p:grpSpPr>
        <p:sp>
          <p:nvSpPr>
            <p:cNvPr id="15" name="Line 13">
              <a:extLst>
                <a:ext uri="{FF2B5EF4-FFF2-40B4-BE49-F238E27FC236}">
                  <a16:creationId xmlns="" xmlns:a16="http://schemas.microsoft.com/office/drawing/2014/main" id="{55FB998A-AC3B-4107-AC36-2110B4AA21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="" xmlns:a16="http://schemas.microsoft.com/office/drawing/2014/main" id="{DB972C96-C243-407D-B9DA-34F1E49D841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="" xmlns:a16="http://schemas.microsoft.com/office/drawing/2014/main" id="{5EFD51A3-B000-4132-BBD9-F3D84BED8FE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656"/>
              <a:ext cx="36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Этика педагога в общении с родителями школьников. </a:t>
              </a:r>
              <a:r>
                <a:rPr lang="en-US" sz="1600" b="1" dirty="0" smtClean="0"/>
                <a:t/>
              </a:r>
              <a:br>
                <a:rPr lang="en-US" sz="1600" b="1" dirty="0" smtClean="0"/>
              </a:br>
              <a:r>
                <a:rPr lang="ru-RU" sz="1600" b="1" dirty="0" smtClean="0"/>
                <a:t>Особенности </a:t>
              </a:r>
              <a:r>
                <a:rPr lang="ru-RU" sz="1600" b="1" dirty="0"/>
                <a:t>и противоречия общения педагога с родителями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="" xmlns:a16="http://schemas.microsoft.com/office/drawing/2014/main" id="{EEBD22BC-857C-4FC7-9CE7-F96C695ACF2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="" xmlns:a16="http://schemas.microsoft.com/office/drawing/2014/main" id="{E48EDA50-30E9-4056-A111-E5F202D1FF88}"/>
              </a:ext>
            </a:extLst>
          </p:cNvPr>
          <p:cNvGrpSpPr>
            <a:grpSpLocks/>
          </p:cNvGrpSpPr>
          <p:nvPr/>
        </p:nvGrpSpPr>
        <p:grpSpPr bwMode="auto">
          <a:xfrm>
            <a:off x="1643404" y="2558569"/>
            <a:ext cx="5105400" cy="555625"/>
            <a:chOff x="1248" y="3230"/>
            <a:chExt cx="3216" cy="350"/>
          </a:xfrm>
        </p:grpSpPr>
        <p:sp>
          <p:nvSpPr>
            <p:cNvPr id="20" name="Line 18">
              <a:extLst>
                <a:ext uri="{FF2B5EF4-FFF2-40B4-BE49-F238E27FC236}">
                  <a16:creationId xmlns="" xmlns:a16="http://schemas.microsoft.com/office/drawing/2014/main" id="{F47312FA-723E-4C46-8539-1E76942B9E8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="" xmlns:a16="http://schemas.microsoft.com/office/drawing/2014/main" id="{5990B2D8-71DF-4333-9856-C80062F26EE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="" xmlns:a16="http://schemas.microsoft.com/office/drawing/2014/main" id="{A42D1C6F-1907-4F61-AE20-69AAF54D710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81" y="3278"/>
              <a:ext cx="2593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Характеристика и основные функции семьи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="" xmlns:a16="http://schemas.microsoft.com/office/drawing/2014/main" id="{A5B140E6-AADB-48C1-A80A-E1879EA4447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="" xmlns:a16="http://schemas.microsoft.com/office/drawing/2014/main" id="{D3D55883-7D0C-4023-8515-0F9E9BB83A64}"/>
              </a:ext>
            </a:extLst>
          </p:cNvPr>
          <p:cNvGrpSpPr>
            <a:grpSpLocks/>
          </p:cNvGrpSpPr>
          <p:nvPr/>
        </p:nvGrpSpPr>
        <p:grpSpPr bwMode="auto">
          <a:xfrm>
            <a:off x="1589607" y="3833480"/>
            <a:ext cx="9691688" cy="555625"/>
            <a:chOff x="1248" y="3230"/>
            <a:chExt cx="6105" cy="350"/>
          </a:xfrm>
        </p:grpSpPr>
        <p:sp>
          <p:nvSpPr>
            <p:cNvPr id="25" name="Line 23">
              <a:extLst>
                <a:ext uri="{FF2B5EF4-FFF2-40B4-BE49-F238E27FC236}">
                  <a16:creationId xmlns="" xmlns:a16="http://schemas.microsoft.com/office/drawing/2014/main" id="{1B7F570E-79CA-4464-80DF-0DC2B1823AD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="" xmlns:a16="http://schemas.microsoft.com/office/drawing/2014/main" id="{39D336B5-E5D4-4D53-9AE2-C4520AE4BB1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7" name="Text Box 25">
              <a:extLst>
                <a:ext uri="{FF2B5EF4-FFF2-40B4-BE49-F238E27FC236}">
                  <a16:creationId xmlns="" xmlns:a16="http://schemas.microsoft.com/office/drawing/2014/main" id="{8BFA35D2-5571-4CC1-8F82-A71B2F63AA0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3278"/>
              <a:ext cx="561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Педагогическое просвещение родителей детей, занимающихся физической культурой и спортом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28" name="Text Box 26">
              <a:extLst>
                <a:ext uri="{FF2B5EF4-FFF2-40B4-BE49-F238E27FC236}">
                  <a16:creationId xmlns="" xmlns:a16="http://schemas.microsoft.com/office/drawing/2014/main" id="{8016A02A-E41C-4725-B920-3D064D540CC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  <p:grpSp>
        <p:nvGrpSpPr>
          <p:cNvPr id="29" name="Group 2">
            <a:extLst>
              <a:ext uri="{FF2B5EF4-FFF2-40B4-BE49-F238E27FC236}">
                <a16:creationId xmlns="" xmlns:a16="http://schemas.microsoft.com/office/drawing/2014/main" id="{D9C563A5-C58A-490D-B21F-761827932634}"/>
              </a:ext>
            </a:extLst>
          </p:cNvPr>
          <p:cNvGrpSpPr>
            <a:grpSpLocks/>
          </p:cNvGrpSpPr>
          <p:nvPr/>
        </p:nvGrpSpPr>
        <p:grpSpPr bwMode="auto">
          <a:xfrm>
            <a:off x="2220725" y="4413803"/>
            <a:ext cx="7142163" cy="682625"/>
            <a:chOff x="1248" y="1360"/>
            <a:chExt cx="4499" cy="430"/>
          </a:xfrm>
        </p:grpSpPr>
        <p:sp>
          <p:nvSpPr>
            <p:cNvPr id="30" name="Line 3">
              <a:extLst>
                <a:ext uri="{FF2B5EF4-FFF2-40B4-BE49-F238E27FC236}">
                  <a16:creationId xmlns="" xmlns:a16="http://schemas.microsoft.com/office/drawing/2014/main" id="{C554262E-640D-414C-8618-9EF23765A50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Rectangle 4">
              <a:extLst>
                <a:ext uri="{FF2B5EF4-FFF2-40B4-BE49-F238E27FC236}">
                  <a16:creationId xmlns="" xmlns:a16="http://schemas.microsoft.com/office/drawing/2014/main" id="{F8F88D07-854E-4CFF-BB71-3AD41776E49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" name="Text Box 5">
              <a:extLst>
                <a:ext uri="{FF2B5EF4-FFF2-40B4-BE49-F238E27FC236}">
                  <a16:creationId xmlns="" xmlns:a16="http://schemas.microsoft.com/office/drawing/2014/main" id="{6CD710EE-F0AE-4799-8D7F-4361910D4A8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4" y="1360"/>
              <a:ext cx="401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Педагогический такт как компонент нравственной культуры учителя.</a:t>
              </a:r>
              <a:br>
                <a:rPr lang="ru-RU" sz="1600" b="1" dirty="0"/>
              </a:br>
              <a:r>
                <a:rPr lang="ru-RU" sz="1600" b="1" dirty="0"/>
                <a:t>Элементы педагогического такта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33" name="Text Box 6">
              <a:extLst>
                <a:ext uri="{FF2B5EF4-FFF2-40B4-BE49-F238E27FC236}">
                  <a16:creationId xmlns="" xmlns:a16="http://schemas.microsoft.com/office/drawing/2014/main" id="{AEBFD078-5209-481C-9D80-AF076DEC6B3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6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Group 7">
            <a:extLst>
              <a:ext uri="{FF2B5EF4-FFF2-40B4-BE49-F238E27FC236}">
                <a16:creationId xmlns="" xmlns:a16="http://schemas.microsoft.com/office/drawing/2014/main" id="{536FCDC8-7383-43DE-AFAC-ADD99B5EE5FF}"/>
              </a:ext>
            </a:extLst>
          </p:cNvPr>
          <p:cNvGrpSpPr>
            <a:grpSpLocks/>
          </p:cNvGrpSpPr>
          <p:nvPr/>
        </p:nvGrpSpPr>
        <p:grpSpPr bwMode="auto">
          <a:xfrm>
            <a:off x="1643403" y="1180620"/>
            <a:ext cx="9348789" cy="593725"/>
            <a:chOff x="1248" y="2006"/>
            <a:chExt cx="5889" cy="374"/>
          </a:xfrm>
        </p:grpSpPr>
        <p:sp>
          <p:nvSpPr>
            <p:cNvPr id="35" name="Line 8">
              <a:extLst>
                <a:ext uri="{FF2B5EF4-FFF2-40B4-BE49-F238E27FC236}">
                  <a16:creationId xmlns="" xmlns:a16="http://schemas.microsoft.com/office/drawing/2014/main" id="{CCE3390E-3E4C-4E42-980B-F8F55E6FBE2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00"/>
            </a:p>
          </p:txBody>
        </p:sp>
        <p:sp>
          <p:nvSpPr>
            <p:cNvPr id="36" name="Rectangle 9">
              <a:extLst>
                <a:ext uri="{FF2B5EF4-FFF2-40B4-BE49-F238E27FC236}">
                  <a16:creationId xmlns="" xmlns:a16="http://schemas.microsoft.com/office/drawing/2014/main" id="{6A21862C-C89B-4CAC-83FB-95A61C7DFD5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1200"/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8C5DB546-B278-4DAF-B5D7-D8995602690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006"/>
              <a:ext cx="540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600" b="1" dirty="0"/>
                <a:t>Основные компоненты культуры профессионального общения и способы ее формирования. </a:t>
              </a:r>
              <a:r>
                <a:rPr lang="en-US" sz="1600" b="1" dirty="0" smtClean="0"/>
                <a:t/>
              </a:r>
              <a:br>
                <a:rPr lang="en-US" sz="1600" b="1" dirty="0" smtClean="0"/>
              </a:br>
              <a:r>
                <a:rPr lang="ru-RU" sz="1600" b="1" dirty="0" smtClean="0"/>
                <a:t>Показатели </a:t>
              </a:r>
              <a:r>
                <a:rPr lang="ru-RU" sz="1600" b="1" dirty="0"/>
                <a:t>культуры общения педагога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39" name="Text Box 16">
            <a:extLst>
              <a:ext uri="{FF2B5EF4-FFF2-40B4-BE49-F238E27FC236}">
                <a16:creationId xmlns="" xmlns:a16="http://schemas.microsoft.com/office/drawing/2014/main" id="{EEBD22BC-857C-4FC7-9CE7-F96C695ACF2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04367" y="1206162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646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Шаблон презентации (ручка и перо) - презентация, доклад,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6988" y="682923"/>
            <a:ext cx="9896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ОСНОВНЫЕ КОМПОНЕНТЫ КУЛЬТУРЫ ПРОФЕССИОНАЛЬНОГО ОБЩЕНИЯ </a:t>
            </a:r>
            <a:b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СПОСОБЫ ЕЕ ФОРМИРОВАНИЯ. ПОКАЗАТЕЛИ КУЛЬТУРЫ ОБЩЕНИЯ ПЕДАГОГА</a:t>
            </a:r>
          </a:p>
          <a:p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4" name="Picture 6" descr="Воспитатель: Учител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079" y="1314820"/>
            <a:ext cx="2740721" cy="205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9636" y="1377197"/>
            <a:ext cx="7392472" cy="14773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культура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целостная система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общечеловеческих педагогических ценностей, творческих способов педагогической деятельности и профессионального педагогического поведения, в основе которых заложена готовность к непрерывному профессиональному и личностному саморазвитию и самообразованию в течение всей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4381" y="2825711"/>
            <a:ext cx="5073889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Основные компоненты педагогической культуры: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56988" y="3256541"/>
            <a:ext cx="104568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Гуманистическая педагогическая позиция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себя изначальную индивидуальную позицию, морально мировоззренческие компоненты, творческо-рефлексивный компонент.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Профессионально-личностные качества учителя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толерантность, креативность, способность к рефлексии.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проявляется как личностное качество в отношении к убеждениям, верованиям, взглядам, позициям, реальному поведению различных людей.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творческому переосмыслению основных направлений профессиональной деятельности.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сосредоточиться на самом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знания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теоретического обобщения, перенос его в стандартные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34144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Шаблон презентации (ручка и перо) - презентация, доклад,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6988" y="682923"/>
            <a:ext cx="9896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ОСНОВНЫЕ КОМПОНЕНТЫ КУЛЬТУРЫ ПРОФЕССИОНАЛЬНОГО ОБЩЕНИЯ </a:t>
            </a:r>
            <a:b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СПОСОБЫ ЕЕ ФОРМИРОВАНИЯ. ПОКАЗАТЕЛИ КУЛЬТУРЫ ОБЩЕНИЯ ПЕДАГОГА</a:t>
            </a:r>
          </a:p>
          <a:p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090" y="1415971"/>
            <a:ext cx="1056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исследовании Л. Г. Корчагиной основными компонентами педагогической культуры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112135" y="1798181"/>
            <a:ext cx="620042" cy="541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196152" y="1825625"/>
            <a:ext cx="0" cy="557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886423" y="1785303"/>
            <a:ext cx="412142" cy="511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21598" y="2339301"/>
            <a:ext cx="3245088" cy="151747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личностно-творческий (ценностное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ценностные ориентации, творческое воображение)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29259" y="2409050"/>
            <a:ext cx="3333481" cy="147707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эвристический (педагогическая компетентность, педагогическое мышление, педагогическая импровизация)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367648" y="2414958"/>
            <a:ext cx="2623579" cy="147707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(коммуникативные и организаторские способности, толерантность,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26105" y="4035824"/>
            <a:ext cx="105686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компоненты воплощают в себе: способности к рефлексии, признание общечеловеческих ценностей, ценности педагогического труда, отражающие психолого-педагогические знания, профессиональное самосовершенствование, повышенная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детям, прогнозирование своих действий.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Педагогическая культура: определение, компонен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177" y="4891585"/>
            <a:ext cx="5441246" cy="1933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2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Шаблон презентации (ручка и перо) - презентация, доклад,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6988" y="682923"/>
            <a:ext cx="9896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ОСНОВНЫЕ КОМПОНЕНТЫ КУЛЬТУРЫ ПРОФЕССИОНАЛЬНОГО ОБЩЕНИЯ </a:t>
            </a:r>
            <a:b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СПОСОБЫ ЕЕ ФОРМИРОВАНИЯ. ПОКАЗАТЕЛИ КУЛЬТУРЫ ОБЩЕНИЯ ПЕДАГОГА</a:t>
            </a:r>
          </a:p>
          <a:p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4759" y="1275009"/>
            <a:ext cx="107012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педагогического общения представляет собой часть всей профессионально-педагогической культуры. Гуманистическая направленность личности учителя выражается в формировании благоприятной психологической атмосферы во время учебно-воспитательного процесса. В процессе учебной деятельности должно быть, как деловое, так и личностное общение: сопереживание, соучастие в проблемах.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 культуры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общения относятся: Общительность; Культура речи; Умение владеть невербальными средствами общения (пантомимика, мимика);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психической деятельности; Педагогический такт.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педагогического общения является умение управлять настроением, эмоциями, умение управлять психическим состоянием, поддерживать творческое настроение, доброжелательный настрой, снимать психическое напряжение. </a:t>
            </a: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эффективного педагогического общения педагогу важно: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формировать в процессе общения комфортный психологический климат;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ориентироваться в конкретной ситуации;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анализировать свое общение с воспитанниками;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моделировать стиль общения, учитывая индивидуальные особенности партнеров по общению.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51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Фоны для презентаций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470"/>
            <a:ext cx="12192000" cy="787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48060" y="41959"/>
            <a:ext cx="797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2. ЭТИКА ПЕДАГОГА В ОБЩЕНИИ С РОДИТЕЛЯМИ ШКОЛЬНИКОВ. </a:t>
            </a:r>
          </a:p>
          <a:p>
            <a:r>
              <a:rPr lang="ru-RU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ОСОБЕННОСТИ И ПРОТИВОРЕЧИЯ ОБЩЕНИЯ ПЕДАГОГА С РОДИТЕЛЯМИ</a:t>
            </a:r>
            <a:endParaRPr lang="ru-RU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6299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этика педагога во взаимодействии с родителями обусловлена содержанием этого взаимодействия.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Фундаментальным основанием взаимодействия является уважение.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326050"/>
            <a:ext cx="10673095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к родителям – безусловно и нетленно. Оно не исключается никакими обстоятельствами, не уничтожается даже при условиях низкого поведения родителей.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6682" y="2044850"/>
            <a:ext cx="7122464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к педагогу – другая сторона фундаментального основания. Но и эта другая сторона зависит больше от тактики поведения педагога, чем от воспитанности и культуры родителей. Уважение к себе педагог тоже строит самостоятельно, опираясь на психолого-этические нормативы, направляя поведение родителей, инициируя культурные формы, поддерживая родителей незаметно в наилучших и тонких направлениях.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58949" y="4414308"/>
            <a:ext cx="706019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руководители созидают взаимное уважение родителей и педагогов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6544" y="5088699"/>
            <a:ext cx="114859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между школой и семьей складываются отношения, которые нельзя охарактеризовать как дружеские. Конфликтные ситуации происходят из-за нарушения этики. Когда правила этики нарушают работники школы – это непрофессионально.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личность развивалась гармонично, необходимо чтобы действия родителей и педагогов были направлены на достижение одних и тех же целей. </a:t>
            </a:r>
          </a:p>
        </p:txBody>
      </p:sp>
      <p:pic>
        <p:nvPicPr>
          <p:cNvPr id="5124" name="Picture 4" descr="Отцы и дети: какие вы родители по знаку Зодиа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0" y="2033211"/>
            <a:ext cx="4510676" cy="2971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83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спокойный фон для презентаций смарт: 7 тыс изображений найдено в  Яндекс.Картинках в 2020 г | Шаблоны power point, Презентация,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048"/>
            <a:ext cx="12192000" cy="689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82852" y="142732"/>
            <a:ext cx="7970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ХАРАКТЕРИСТИКА И ОСНОВНЫЕ ФУНКЦИИ СЕМЬИ</a:t>
            </a: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4101" y="758919"/>
            <a:ext cx="103568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семьи в обществе несравнима по своей силе ни с какими другими социальными институтами. Именно в семье формируется и развивается личность человека, происходит овладение им социальными ролями, необходимыми для безболезненной адаптации ребенка в обществе. Семья выступает как первый воспитательный институт, связь с которыми человек ощущает на протяжении всей своей жизни. В семье закладываются основы нравственности человека, формируются нормы поведения, раскрываются внутренний мир и индивидуальные качества личности.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социальный институт, в котором устойчивая форма взаимоотношений между людьми.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Картинки про родителей (22 фото) 🔥 Прикольные картинки и юм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77" y="3472941"/>
            <a:ext cx="7427307" cy="3351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89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спокойный фон для презентаций смарт: 7 тыс изображений найдено в  Яндекс.Картинках в 2020 г | Шаблоны power point, Презентация,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048"/>
            <a:ext cx="12192000" cy="689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82852" y="142732"/>
            <a:ext cx="7970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ХАРАКТЕРИСТИКА И ОСНОВНЫЕ ФУНКЦИИ СЕМЬИ</a:t>
            </a: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3357" y="534402"/>
            <a:ext cx="10356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Ученые выделяют различные функции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256" y="919718"/>
            <a:ext cx="3231177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Репродуктивная функция обусловлена необходимостью продолжения человеческого рода.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2853" y="911237"/>
            <a:ext cx="411713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Экономическая и хозяйственно-бытовая функция. Исторически семья всегда была хозяйственной ячейкой общества.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19254" y="1025169"/>
            <a:ext cx="4453477" cy="50783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Функция первичной социализации. Семья первая и главная социальная группа, которая активно влияет на формирование личности ребенка. Семья социальная микросреда и один из факторов социального воздействия. Она оказывает влияние на физическое, психическое и социальное развитие ребенка. Роль семьи состоит в постепенном введении ребенка в общество, чтобы его развитие шло сообразно природе ребенка и культуре страны, где он появился на свет. Обучение ребенка тому социальному опыту, который накопило человечество, культуре той страны, где он родился и растет, ее нравственным нормам, традициям народа — прямая функция родителей.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178860"/>
            <a:ext cx="4770782" cy="480131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Воспитательная функция. Важную роль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ребенка в семье. Родители были и остаются первыми воспитателями ребенка. Воспитание ребенка в семье — сложный социально-педагогический процесс. Вся атмосфера и микроклимат семьи влияют на формирование личности ребенка. Отец и мать проявляют заботу, внимание, ласку к своему ребенку, защищают от жизненных невзгод и трудностей. Личный пример родителей — важнейшее средство влияния на воспитание ребенка. Не имея знаний и опыта, ребенок копирует взрослых, подражает их действиям. Иногда опыт ребенка, приобретенный в семье, становится единственным критерием отношения ребенка к окружающему миру, людям.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90051" y="2270164"/>
            <a:ext cx="2609934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Рекреационная (восстановительная) и психотерапевтическая функция. Смысл ее заключается в том, что семья должна быть той нишей, где человек мог бы чувствовать себя абсолютно защищенным, быть абсолютно принятым, несмотря на его статус, внешность, жизненные успехи, финансовое положение. </a:t>
            </a:r>
          </a:p>
        </p:txBody>
      </p:sp>
    </p:spTree>
    <p:extLst>
      <p:ext uri="{BB962C8B-B14F-4D97-AF65-F5344CB8AC3E}">
        <p14:creationId xmlns:p14="http://schemas.microsoft.com/office/powerpoint/2010/main" val="27742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фоны для презентаций: 20 тыс изображений найдено в Яндекс.Картинках |  Визитки фотографа, Рамки, През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9"/>
            <a:ext cx="12192000" cy="812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4819" y="699614"/>
            <a:ext cx="7970948" cy="36933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МЕТОДЫ, ФОРМЫ И СРЕДСТВА ВОСПИТАНИЯ ДЕТЕЙ В СЕМЬЕ</a:t>
            </a:r>
            <a:endParaRPr lang="ru-RU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097" y="1109265"/>
            <a:ext cx="823762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 воспитания детей в семье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способы и приёмы, с помощью которых осуществляется целенаправленное педагогическое влияние родителей на поведение детей.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методы:</a:t>
            </a:r>
          </a:p>
          <a:p>
            <a:pPr lvl="0"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1.Метод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предусматривающий педагогическое взаимодействие родителей с целью формирования у ребенка внутреннего согласия с предъявляемыми к нему требованиями. В качестве его средств преимущественно используются объяснение, внушение и совет;</a:t>
            </a:r>
          </a:p>
          <a:p>
            <a:pPr lvl="0"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2.Метод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предполагает использование системы педагогически целесообразных средств с целью побуждения ребенка к формированию у себя желаемых свойств и качеств личности или привычки поведения (похвала, подарки, перспектива);</a:t>
            </a:r>
          </a:p>
          <a:p>
            <a:pPr lvl="0"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3.Метод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совместной практической деятельности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подразумевает совместное участие родителей и детей в одних и тех же мероприятиях воспитательной направленности (посещение музеев, театров; семейные выезды на природу; благотворительные акции и поступки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lvl="0"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4.Метод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принуждения (наказания)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предполагает применение по отношению к ребенку системы специальных не унижающих его личностного достоинства средств, с целью формирования у него отказа от нежелательных действий, поступков, суждений и др. Как правило, в качестве средств наказания используется лишение ребенка определенного перечня значимых для него удовольствий – просмотра телевизора, прогулки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друзьями и т 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Родители недовольны дистанционным обучением своих детей - Новости  обра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244" y="1068946"/>
            <a:ext cx="3122756" cy="2743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4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1473</Words>
  <Application>Microsoft Office PowerPoint</Application>
  <PresentationFormat>Широкоэкранный</PresentationFormat>
  <Paragraphs>101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Bookman Old Style</vt:lpstr>
      <vt:lpstr>Browallia New</vt:lpstr>
      <vt:lpstr>Calibri</vt:lpstr>
      <vt:lpstr>Calibri Light</vt:lpstr>
      <vt:lpstr>Times New Roman</vt:lpstr>
      <vt:lpstr>Тема Office</vt:lpstr>
      <vt:lpstr>Нравственная культура педагогического общения и пути ее формирования</vt:lpstr>
      <vt:lpstr>CОДЕРЖАНИЕ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Windows User</cp:lastModifiedBy>
  <cp:revision>12</cp:revision>
  <dcterms:created xsi:type="dcterms:W3CDTF">2020-10-04T11:35:22Z</dcterms:created>
  <dcterms:modified xsi:type="dcterms:W3CDTF">2022-11-01T16:59:03Z</dcterms:modified>
</cp:coreProperties>
</file>