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Default Extension="bin" ContentType="application/vnd.openxmlformats-officedocument.oleObject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53"/>
  </p:notesMasterIdLst>
  <p:sldIdLst>
    <p:sldId id="256" r:id="rId2"/>
    <p:sldId id="271" r:id="rId3"/>
    <p:sldId id="272" r:id="rId4"/>
    <p:sldId id="273" r:id="rId5"/>
    <p:sldId id="274" r:id="rId6"/>
    <p:sldId id="275" r:id="rId7"/>
    <p:sldId id="286" r:id="rId8"/>
    <p:sldId id="287" r:id="rId9"/>
    <p:sldId id="290" r:id="rId10"/>
    <p:sldId id="289" r:id="rId11"/>
    <p:sldId id="291" r:id="rId12"/>
    <p:sldId id="292" r:id="rId13"/>
    <p:sldId id="306" r:id="rId14"/>
    <p:sldId id="293" r:id="rId15"/>
    <p:sldId id="294" r:id="rId16"/>
    <p:sldId id="264" r:id="rId17"/>
    <p:sldId id="317" r:id="rId18"/>
    <p:sldId id="320" r:id="rId19"/>
    <p:sldId id="318" r:id="rId20"/>
    <p:sldId id="323" r:id="rId21"/>
    <p:sldId id="321" r:id="rId22"/>
    <p:sldId id="322" r:id="rId23"/>
    <p:sldId id="319" r:id="rId24"/>
    <p:sldId id="324" r:id="rId25"/>
    <p:sldId id="326" r:id="rId26"/>
    <p:sldId id="327" r:id="rId27"/>
    <p:sldId id="328" r:id="rId28"/>
    <p:sldId id="280" r:id="rId29"/>
    <p:sldId id="281" r:id="rId30"/>
    <p:sldId id="282" r:id="rId31"/>
    <p:sldId id="283" r:id="rId32"/>
    <p:sldId id="285" r:id="rId33"/>
    <p:sldId id="302" r:id="rId34"/>
    <p:sldId id="295" r:id="rId35"/>
    <p:sldId id="296" r:id="rId36"/>
    <p:sldId id="297" r:id="rId37"/>
    <p:sldId id="298" r:id="rId38"/>
    <p:sldId id="299" r:id="rId39"/>
    <p:sldId id="300" r:id="rId40"/>
    <p:sldId id="301" r:id="rId41"/>
    <p:sldId id="314" r:id="rId42"/>
    <p:sldId id="315" r:id="rId43"/>
    <p:sldId id="316" r:id="rId44"/>
    <p:sldId id="267" r:id="rId45"/>
    <p:sldId id="307" r:id="rId46"/>
    <p:sldId id="308" r:id="rId47"/>
    <p:sldId id="310" r:id="rId48"/>
    <p:sldId id="313" r:id="rId49"/>
    <p:sldId id="311" r:id="rId50"/>
    <p:sldId id="312" r:id="rId51"/>
    <p:sldId id="309" r:id="rId5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709" autoAdjust="0"/>
  </p:normalViewPr>
  <p:slideViewPr>
    <p:cSldViewPr>
      <p:cViewPr varScale="1">
        <p:scale>
          <a:sx n="69" d="100"/>
          <a:sy n="69" d="100"/>
        </p:scale>
        <p:origin x="-1416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6.emf"/><Relationship Id="rId1" Type="http://schemas.openxmlformats.org/officeDocument/2006/relationships/image" Target="../media/image5.emf"/><Relationship Id="rId4" Type="http://schemas.openxmlformats.org/officeDocument/2006/relationships/image" Target="../media/image8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792F0B8-8DB9-45AA-9E62-5F8BA1823EE8}" type="datetimeFigureOut">
              <a:rPr lang="ru-RU" smtClean="0"/>
              <a:pPr/>
              <a:t>22.10.2021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B8A9CD-E7F6-4738-BB0B-E301F2FD0AE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791850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fld id="{79F98EB6-E8D8-4F89-8888-8B9C0670AE68}" type="slidenum">
              <a:rPr lang="ru-RU" smtClean="0"/>
              <a:pPr eaLnBrk="1" hangingPunct="1"/>
              <a:t>33</a:t>
            </a:fld>
            <a:endParaRPr lang="ru-RU"/>
          </a:p>
        </p:txBody>
      </p:sp>
      <p:sp>
        <p:nvSpPr>
          <p:cNvPr id="225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ru-RU">
                <a:latin typeface="Arial" pitchFamily="34" charset="0"/>
              </a:rPr>
              <a:t>Вышивка крестом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fld id="{031E9ACF-2A92-4C89-9C31-115D53BD3D68}" type="slidenum">
              <a:rPr lang="ru-RU" smtClean="0"/>
              <a:pPr eaLnBrk="1" hangingPunct="1"/>
              <a:t>34</a:t>
            </a:fld>
            <a:endParaRPr lang="ru-RU"/>
          </a:p>
        </p:txBody>
      </p:sp>
      <p:sp>
        <p:nvSpPr>
          <p:cNvPr id="204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ru-RU">
                <a:latin typeface="Arial" pitchFamily="34" charset="0"/>
              </a:rPr>
              <a:t>Лучи света, проходящие через линзу</a:t>
            </a: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fld id="{12559934-C86F-4EBB-8808-DB745402E2F1}" type="slidenum">
              <a:rPr lang="ru-RU" smtClean="0"/>
              <a:pPr eaLnBrk="1" hangingPunct="1"/>
              <a:t>35</a:t>
            </a:fld>
            <a:endParaRPr lang="ru-RU"/>
          </a:p>
        </p:txBody>
      </p:sp>
      <p:sp>
        <p:nvSpPr>
          <p:cNvPr id="215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50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ru-RU">
                <a:latin typeface="Arial" pitchFamily="34" charset="0"/>
              </a:rPr>
              <a:t>Подъёмные краны</a:t>
            </a: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fld id="{9843EDFC-6F55-44F6-8730-9ABD4AA32B52}" type="slidenum">
              <a:rPr lang="ru-RU" smtClean="0"/>
              <a:pPr eaLnBrk="1" hangingPunct="1"/>
              <a:t>36</a:t>
            </a:fld>
            <a:endParaRPr lang="ru-RU"/>
          </a:p>
        </p:txBody>
      </p:sp>
      <p:sp>
        <p:nvSpPr>
          <p:cNvPr id="194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ru-RU">
                <a:latin typeface="Arial" pitchFamily="34" charset="0"/>
              </a:rPr>
              <a:t>Запуск космического корабля</a:t>
            </a: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fld id="{7DFE0BB2-03EA-454B-90EA-0E7E671C75C7}" type="slidenum">
              <a:rPr lang="ru-RU" smtClean="0"/>
              <a:pPr eaLnBrk="1" hangingPunct="1"/>
              <a:t>37</a:t>
            </a:fld>
            <a:endParaRPr lang="ru-RU"/>
          </a:p>
        </p:txBody>
      </p:sp>
      <p:sp>
        <p:nvSpPr>
          <p:cNvPr id="184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43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ru-RU">
                <a:latin typeface="Arial" pitchFamily="34" charset="0"/>
              </a:rPr>
              <a:t>Тауэрский мост в Лондоне</a:t>
            </a: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fld id="{3AA920B6-5C02-4E8E-ADDE-3ADE65C41806}" type="slidenum">
              <a:rPr lang="ru-RU" smtClean="0"/>
              <a:pPr eaLnBrk="1" hangingPunct="1"/>
              <a:t>38</a:t>
            </a:fld>
            <a:endParaRPr lang="ru-RU"/>
          </a:p>
        </p:txBody>
      </p:sp>
      <p:sp>
        <p:nvSpPr>
          <p:cNvPr id="174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4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ru-RU">
                <a:latin typeface="Arial" pitchFamily="34" charset="0"/>
              </a:rPr>
              <a:t>Египетская пирамида</a:t>
            </a: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fld id="{820EB569-1239-429B-9378-D212FE06EB01}" type="slidenum">
              <a:rPr lang="ru-RU" smtClean="0"/>
              <a:pPr eaLnBrk="1" hangingPunct="1"/>
              <a:t>39</a:t>
            </a:fld>
            <a:endParaRPr lang="ru-RU"/>
          </a:p>
        </p:txBody>
      </p:sp>
      <p:sp>
        <p:nvSpPr>
          <p:cNvPr id="153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3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ru-RU">
                <a:latin typeface="Arial" pitchFamily="34" charset="0"/>
              </a:rPr>
              <a:t>Музей – Лувр, Франция</a:t>
            </a: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fld id="{C4567B1F-5B0F-4CCF-A921-5E8C9EDB7A53}" type="slidenum">
              <a:rPr lang="ru-RU" smtClean="0"/>
              <a:pPr eaLnBrk="1" hangingPunct="1"/>
              <a:t>40</a:t>
            </a:fld>
            <a:endParaRPr lang="ru-RU"/>
          </a:p>
        </p:txBody>
      </p:sp>
      <p:sp>
        <p:nvSpPr>
          <p:cNvPr id="133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31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ru-RU">
                <a:latin typeface="Arial" pitchFamily="34" charset="0"/>
              </a:rPr>
              <a:t>Оперный театр, Австралия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7010400" y="152399"/>
            <a:ext cx="1981200" cy="655624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152400" y="153923"/>
            <a:ext cx="6705600" cy="65532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010400" y="2052960"/>
            <a:ext cx="1981200" cy="1828800"/>
          </a:xfrm>
        </p:spPr>
        <p:txBody>
          <a:bodyPr anchor="ctr">
            <a:normAutofit/>
          </a:bodyPr>
          <a:lstStyle>
            <a:lvl1pPr marL="0" indent="0" algn="l">
              <a:buNone/>
              <a:defRPr sz="19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22.10.2021</a:t>
            </a:fld>
            <a:endParaRPr lang="ru-RU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ru-RU"/>
          </a:p>
        </p:txBody>
      </p:sp>
      <p:sp>
        <p:nvSpPr>
          <p:cNvPr id="13" name="Title 12"/>
          <p:cNvSpPr>
            <a:spLocks noGrp="1"/>
          </p:cNvSpPr>
          <p:nvPr>
            <p:ph type="title"/>
          </p:nvPr>
        </p:nvSpPr>
        <p:spPr>
          <a:xfrm>
            <a:off x="457200" y="2052960"/>
            <a:ext cx="6324600" cy="1828800"/>
          </a:xfrm>
        </p:spPr>
        <p:txBody>
          <a:bodyPr/>
          <a:lstStyle>
            <a:lvl1pPr algn="r">
              <a:defRPr sz="4200" spc="150" baseline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22.10.2021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52400" y="147319"/>
            <a:ext cx="6705600" cy="655624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7010400" y="147319"/>
            <a:ext cx="1956046" cy="655624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162800" y="274638"/>
            <a:ext cx="1676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22.10.2021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>
  <p:cSld name="Заголовок, текст и картинк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1371600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981200"/>
            <a:ext cx="4038600" cy="41148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Картинка 3"/>
          <p:cNvSpPr>
            <a:spLocks noGrp="1"/>
          </p:cNvSpPr>
          <p:nvPr>
            <p:ph type="clipArt" sz="half" idx="2"/>
          </p:nvPr>
        </p:nvSpPr>
        <p:spPr>
          <a:xfrm>
            <a:off x="4648200" y="1981200"/>
            <a:ext cx="4038600" cy="4114800"/>
          </a:xfrm>
        </p:spPr>
        <p:txBody>
          <a:bodyPr/>
          <a:lstStyle/>
          <a:p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74FD67FE-11EF-43BE-89DE-646F5DC0BCA5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18938744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>
  <p:cSld name="Заголовок и объект над текст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1371600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8229600" cy="19812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4114800"/>
            <a:ext cx="8229600" cy="19812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AE3B8822-6007-4676-9BEA-99F20837A30A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81705412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OverObj">
  <p:cSld name="Заголовок и текст над объект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1371600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981200"/>
            <a:ext cx="8229600" cy="19812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4114800"/>
            <a:ext cx="8229600" cy="19812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EE07DEA5-ADB2-4750-B14F-0F715946E9B5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15683980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Заголовок, текст и 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5544FF-EF35-4E20-AFEE-AF0CCA3C3913}" type="datetime1">
              <a:rPr lang="ru-RU"/>
              <a:pPr>
                <a:defRPr/>
              </a:pPr>
              <a:t>22.10.2021</a:t>
            </a:fld>
            <a:endParaRPr lang="ru-RU"/>
          </a:p>
        </p:txBody>
      </p:sp>
      <p:sp>
        <p:nvSpPr>
          <p:cNvPr id="7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http://aida.ucoz.ru</a:t>
            </a:r>
            <a:endParaRPr lang="ru-RU"/>
          </a:p>
        </p:txBody>
      </p:sp>
      <p:sp>
        <p:nvSpPr>
          <p:cNvPr id="8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A49750-A667-4939-A315-5F6FE3F051A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769657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22.10.2021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7010400" y="152399"/>
            <a:ext cx="1981200" cy="655624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152400" y="153923"/>
            <a:ext cx="6705600" cy="6553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162799" y="2892277"/>
            <a:ext cx="1600201" cy="1645920"/>
          </a:xfrm>
        </p:spPr>
        <p:txBody>
          <a:bodyPr anchor="ctr"/>
          <a:lstStyle>
            <a:lvl1pPr marL="0" indent="0">
              <a:buNone/>
              <a:defRPr sz="2000">
                <a:solidFill>
                  <a:schemeClr val="bg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22.10.2021</a:t>
            </a:fld>
            <a:endParaRPr lang="ru-RU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381000" y="2892277"/>
            <a:ext cx="6324600" cy="1645920"/>
          </a:xfrm>
        </p:spPr>
        <p:txBody>
          <a:bodyPr/>
          <a:lstStyle>
            <a:lvl1pPr algn="r">
              <a:defRPr sz="4200" spc="150" baseline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19072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19072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22.10.2021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22438"/>
            <a:ext cx="4040188" cy="639762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38399"/>
            <a:ext cx="4040188" cy="3687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722438"/>
            <a:ext cx="4041775" cy="639762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38399"/>
            <a:ext cx="4041775" cy="3687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22.10.2021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22.10.2021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52400" y="150919"/>
            <a:ext cx="8831802" cy="655624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22.10.2021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7010400" y="150876"/>
            <a:ext cx="1981200" cy="655624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9" name="Rectangle 8"/>
          <p:cNvSpPr/>
          <p:nvPr/>
        </p:nvSpPr>
        <p:spPr>
          <a:xfrm>
            <a:off x="152400" y="152400"/>
            <a:ext cx="6705600" cy="65532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304800"/>
            <a:ext cx="586740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159752" y="2130552"/>
            <a:ext cx="1673352" cy="2816352"/>
          </a:xfrm>
        </p:spPr>
        <p:txBody>
          <a:bodyPr tIns="0"/>
          <a:lstStyle>
            <a:lvl1pPr marL="0" indent="0">
              <a:buNone/>
              <a:defRPr sz="14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22.10.2021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ln>
            <a:noFill/>
          </a:ln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>
          <a:xfrm>
            <a:off x="7159752" y="457200"/>
            <a:ext cx="1675660" cy="1673352"/>
          </a:xfrm>
        </p:spPr>
        <p:txBody>
          <a:bodyPr anchor="b"/>
          <a:lstStyle>
            <a:lvl1pPr algn="l">
              <a:defRPr sz="2000" spc="150" baseline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9" name="Rectangle 8"/>
          <p:cNvSpPr/>
          <p:nvPr/>
        </p:nvSpPr>
        <p:spPr>
          <a:xfrm>
            <a:off x="7010400" y="150876"/>
            <a:ext cx="1981200" cy="655624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2400" y="152400"/>
            <a:ext cx="6705600" cy="6553200"/>
          </a:xfrm>
        </p:spPr>
        <p:txBody>
          <a:bodyPr anchor="ctr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162800" y="2133600"/>
            <a:ext cx="1676400" cy="2971800"/>
          </a:xfrm>
        </p:spPr>
        <p:txBody>
          <a:bodyPr tIns="0"/>
          <a:lstStyle>
            <a:lvl1pPr marL="0" indent="0">
              <a:buNone/>
              <a:defRPr sz="1400">
                <a:solidFill>
                  <a:schemeClr val="tx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22.10.2021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7162800" y="460248"/>
            <a:ext cx="1676400" cy="1673352"/>
          </a:xfrm>
        </p:spPr>
        <p:txBody>
          <a:bodyPr anchor="b"/>
          <a:lstStyle>
            <a:lvl1pPr algn="l">
              <a:defRPr sz="2000" spc="150" baseline="0">
                <a:solidFill>
                  <a:schemeClr val="tx2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152400" y="1634971"/>
            <a:ext cx="8831802" cy="5045476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152399" y="152400"/>
            <a:ext cx="8814047" cy="1346447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81000" y="355847"/>
            <a:ext cx="8381260" cy="105439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0999" y="1719071"/>
            <a:ext cx="8407893" cy="44074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70888" y="6356350"/>
            <a:ext cx="21336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22.10.2021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48000" y="6356350"/>
            <a:ext cx="33528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34680" y="6355080"/>
            <a:ext cx="582966" cy="274320"/>
          </a:xfrm>
          <a:prstGeom prst="rect">
            <a:avLst/>
          </a:prstGeom>
          <a:ln w="19050">
            <a:noFill/>
          </a:ln>
        </p:spPr>
        <p:txBody>
          <a:bodyPr vert="horz" lIns="91440" tIns="45720" rIns="91440" bIns="45720" rtlCol="0" anchor="ctr"/>
          <a:lstStyle>
            <a:lvl1pPr algn="ctr">
              <a:defRPr sz="110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  <p:sldLayoutId id="2147483696" r:id="rId12"/>
    <p:sldLayoutId id="2147483697" r:id="rId13"/>
    <p:sldLayoutId id="2147483698" r:id="rId14"/>
    <p:sldLayoutId id="2147483699" r:id="rId15"/>
  </p:sldLayoutIdLst>
  <p:txStyles>
    <p:titleStyle>
      <a:lvl1pPr algn="ctr" defTabSz="914400" rtl="0" eaLnBrk="1" latinLnBrk="0" hangingPunct="1">
        <a:spcBef>
          <a:spcPct val="0"/>
        </a:spcBef>
        <a:buNone/>
        <a:defRPr sz="3200" kern="1200" cap="all" spc="200" baseline="0">
          <a:ln>
            <a:noFill/>
          </a:ln>
          <a:solidFill>
            <a:schemeClr val="bg1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28600" algn="l" defTabSz="914400" rtl="0" eaLnBrk="1" latinLnBrk="0" hangingPunct="1">
        <a:spcBef>
          <a:spcPct val="20000"/>
        </a:spcBef>
        <a:buClr>
          <a:schemeClr val="accent1"/>
        </a:buClr>
        <a:buFont typeface="Wingdings 2" pitchFamily="18" charset="2"/>
        <a:buChar char=""/>
        <a:defRPr sz="2000" kern="1200" spc="150" baseline="0">
          <a:solidFill>
            <a:schemeClr val="tx2"/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buClr>
          <a:schemeClr val="accent2"/>
        </a:buClr>
        <a:buFont typeface="Wingdings" pitchFamily="2" charset="2"/>
        <a:buChar char="§"/>
        <a:defRPr sz="1800" kern="1200" spc="100" baseline="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buClr>
          <a:schemeClr val="accent3"/>
        </a:buClr>
        <a:buFont typeface="Wingdings" pitchFamily="2" charset="2"/>
        <a:buChar char="§"/>
        <a:defRPr sz="1600" kern="1200" spc="100" baseline="0">
          <a:solidFill>
            <a:schemeClr val="tx2"/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buClr>
          <a:schemeClr val="accent4"/>
        </a:buClr>
        <a:buFont typeface="Wingdings" pitchFamily="2" charset="2"/>
        <a:buChar char="§"/>
        <a:defRPr sz="1400" kern="1200">
          <a:solidFill>
            <a:schemeClr val="tx2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spcBef>
          <a:spcPct val="20000"/>
        </a:spcBef>
        <a:buClr>
          <a:schemeClr val="accent6"/>
        </a:buClr>
        <a:buFont typeface="Wingdings" pitchFamily="2" charset="2"/>
        <a:buChar char="§"/>
        <a:defRPr sz="1300" kern="1200" spc="100" baseline="0">
          <a:solidFill>
            <a:schemeClr val="tx2"/>
          </a:solidFill>
          <a:latin typeface="+mn-lt"/>
          <a:ea typeface="+mn-ea"/>
          <a:cs typeface="+mn-cs"/>
        </a:defRPr>
      </a:lvl5pPr>
      <a:lvl6pPr marL="1554480" indent="-18288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§"/>
        <a:defRPr sz="1200" kern="1200">
          <a:solidFill>
            <a:schemeClr val="tx2"/>
          </a:solidFill>
          <a:latin typeface="+mn-lt"/>
          <a:ea typeface="+mn-ea"/>
          <a:cs typeface="+mn-cs"/>
        </a:defRPr>
      </a:lvl6pPr>
      <a:lvl7pPr marL="1828800" indent="-182880" algn="l" defTabSz="914400" rtl="0" eaLnBrk="1" latinLnBrk="0" hangingPunct="1">
        <a:spcBef>
          <a:spcPct val="20000"/>
        </a:spcBef>
        <a:buClr>
          <a:schemeClr val="accent2"/>
        </a:buClr>
        <a:buFont typeface="Wingdings" pitchFamily="2" charset="2"/>
        <a:buChar char="§"/>
        <a:defRPr sz="1200" kern="1200">
          <a:solidFill>
            <a:schemeClr val="tx2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Wingdings" pitchFamily="2" charset="2"/>
        <a:buChar char="§"/>
        <a:defRPr sz="1200" kern="1200">
          <a:solidFill>
            <a:schemeClr val="tx2"/>
          </a:solidFill>
          <a:latin typeface="+mn-lt"/>
          <a:ea typeface="+mn-ea"/>
          <a:cs typeface="+mn-cs"/>
        </a:defRPr>
      </a:lvl8pPr>
      <a:lvl9pPr marL="2377440" indent="-182880" algn="l" defTabSz="914400" rtl="0" eaLnBrk="1" latinLnBrk="0" hangingPunct="1">
        <a:spcBef>
          <a:spcPct val="20000"/>
        </a:spcBef>
        <a:buClr>
          <a:schemeClr val="accent5"/>
        </a:buClr>
        <a:buFont typeface="Wingdings" pitchFamily="2" charset="2"/>
        <a:buChar char="§"/>
        <a:defRPr sz="12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7" Type="http://schemas.openxmlformats.org/officeDocument/2006/relationships/oleObject" Target="../embeddings/oleObject9.bin"/><Relationship Id="rId2" Type="http://schemas.openxmlformats.org/officeDocument/2006/relationships/slideLayout" Target="../slideLayouts/slideLayout15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9.png"/><Relationship Id="rId5" Type="http://schemas.openxmlformats.org/officeDocument/2006/relationships/oleObject" Target="../embeddings/oleObject8.bin"/><Relationship Id="rId4" Type="http://schemas.openxmlformats.org/officeDocument/2006/relationships/oleObject" Target="../embeddings/oleObject7.bin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3.v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4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3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7" Type="http://schemas.openxmlformats.org/officeDocument/2006/relationships/oleObject" Target="../embeddings/oleObject5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4.bin"/><Relationship Id="rId5" Type="http://schemas.openxmlformats.org/officeDocument/2006/relationships/oleObject" Target="../embeddings/oleObject3.bin"/><Relationship Id="rId4" Type="http://schemas.openxmlformats.org/officeDocument/2006/relationships/oleObject" Target="../embeddings/oleObject2.bin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.xml"/><Relationship Id="rId1" Type="http://schemas.openxmlformats.org/officeDocument/2006/relationships/audio" Target="file:///d:\user\kuklina\&#1056;&#1072;&#1073;&#1086;&#1095;&#1080;&#1081;%20&#1089;&#1090;&#1086;&#1083;\&#1059;&#1075;&#1086;&#1083;.%20&#1055;&#1088;&#1103;&#1084;&#1086;&#1081;,%20&#1088;&#1072;&#1079;&#1074;&#1077;&#1088;&#1085;&#1091;&#1090;&#1099;&#1081;\1%20&#1059;&#1056;&#1054;&#1050;\melodia.midi" TargetMode="External"/><Relationship Id="rId5" Type="http://schemas.openxmlformats.org/officeDocument/2006/relationships/image" Target="../media/image28.jpeg"/><Relationship Id="rId4" Type="http://schemas.openxmlformats.org/officeDocument/2006/relationships/image" Target="../media/image27.png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0999" y="1719070"/>
            <a:ext cx="8407893" cy="4590249"/>
          </a:xfrm>
        </p:spPr>
        <p:txBody>
          <a:bodyPr>
            <a:normAutofit/>
          </a:bodyPr>
          <a:lstStyle/>
          <a:p>
            <a:endParaRPr lang="ru-RU" dirty="0"/>
          </a:p>
          <a:p>
            <a:endParaRPr lang="ru-RU" dirty="0"/>
          </a:p>
          <a:p>
            <a:pPr marL="45720" indent="0">
              <a:buNone/>
            </a:pPr>
            <a:r>
              <a:rPr lang="ru-RU" dirty="0"/>
              <a:t>                                            </a:t>
            </a:r>
          </a:p>
          <a:p>
            <a:pPr marL="45720" indent="0">
              <a:buNone/>
            </a:pPr>
            <a:endParaRPr lang="ru-RU" dirty="0"/>
          </a:p>
          <a:p>
            <a:pPr marL="45720" indent="0">
              <a:buNone/>
            </a:pPr>
            <a:endParaRPr lang="ru-RU" dirty="0"/>
          </a:p>
          <a:p>
            <a:pPr marL="45720" indent="0">
              <a:buNone/>
            </a:pPr>
            <a:endParaRPr lang="ru-RU" dirty="0"/>
          </a:p>
          <a:p>
            <a:pPr marL="45720" indent="0">
              <a:buNone/>
            </a:pPr>
            <a:r>
              <a:rPr lang="ru-RU" dirty="0"/>
              <a:t>                                             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Тема урока :</a:t>
            </a:r>
            <a:br>
              <a:rPr lang="ru-RU" dirty="0"/>
            </a:br>
            <a:r>
              <a:rPr lang="ru-RU" dirty="0"/>
              <a:t> Угол. Обозначение углов</a:t>
            </a:r>
            <a:br>
              <a:rPr lang="ru-RU" dirty="0"/>
            </a:br>
            <a:endParaRPr lang="ru-RU" dirty="0"/>
          </a:p>
        </p:txBody>
      </p:sp>
      <p:pic>
        <p:nvPicPr>
          <p:cNvPr id="4" name="Рисунок 3" descr="pic3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67544" y="1700808"/>
            <a:ext cx="3612940" cy="33843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5115793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extBox 20"/>
          <p:cNvSpPr txBox="1">
            <a:spLocks noChangeArrowheads="1"/>
          </p:cNvSpPr>
          <p:nvPr/>
        </p:nvSpPr>
        <p:spPr bwMode="auto">
          <a:xfrm>
            <a:off x="5214938" y="2643188"/>
            <a:ext cx="642937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en-US" sz="6000"/>
              <a:t>P</a:t>
            </a:r>
            <a:endParaRPr lang="ru-RU" sz="6000"/>
          </a:p>
        </p:txBody>
      </p:sp>
      <p:sp>
        <p:nvSpPr>
          <p:cNvPr id="21507" name="TextBox 23"/>
          <p:cNvSpPr txBox="1">
            <a:spLocks noChangeArrowheads="1"/>
          </p:cNvSpPr>
          <p:nvPr/>
        </p:nvSpPr>
        <p:spPr bwMode="auto">
          <a:xfrm>
            <a:off x="1285875" y="4572000"/>
            <a:ext cx="642938" cy="10160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en-US" sz="6000"/>
              <a:t>N</a:t>
            </a:r>
            <a:endParaRPr lang="ru-RU" sz="6000"/>
          </a:p>
        </p:txBody>
      </p:sp>
      <p:sp>
        <p:nvSpPr>
          <p:cNvPr id="21508" name="TextBox 27"/>
          <p:cNvSpPr txBox="1">
            <a:spLocks noChangeArrowheads="1"/>
          </p:cNvSpPr>
          <p:nvPr/>
        </p:nvSpPr>
        <p:spPr bwMode="auto">
          <a:xfrm>
            <a:off x="3929063" y="3857625"/>
            <a:ext cx="642937" cy="10160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en-US" sz="6000"/>
              <a:t>O</a:t>
            </a:r>
            <a:endParaRPr lang="ru-RU" sz="6000"/>
          </a:p>
        </p:txBody>
      </p:sp>
      <p:sp>
        <p:nvSpPr>
          <p:cNvPr id="21509" name="TextBox 26"/>
          <p:cNvSpPr txBox="1">
            <a:spLocks noChangeArrowheads="1"/>
          </p:cNvSpPr>
          <p:nvPr/>
        </p:nvSpPr>
        <p:spPr bwMode="auto">
          <a:xfrm>
            <a:off x="7858125" y="3127375"/>
            <a:ext cx="642938" cy="10160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en-US" sz="6000"/>
              <a:t>S</a:t>
            </a:r>
            <a:endParaRPr lang="ru-RU" sz="6000"/>
          </a:p>
        </p:txBody>
      </p:sp>
      <p:sp>
        <p:nvSpPr>
          <p:cNvPr id="21510" name="TextBox 22"/>
          <p:cNvSpPr txBox="1">
            <a:spLocks noChangeArrowheads="1"/>
          </p:cNvSpPr>
          <p:nvPr/>
        </p:nvSpPr>
        <p:spPr bwMode="auto">
          <a:xfrm>
            <a:off x="6715125" y="4429125"/>
            <a:ext cx="642938" cy="10160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en-US" sz="6000"/>
              <a:t>D</a:t>
            </a:r>
            <a:endParaRPr lang="ru-RU" sz="6000"/>
          </a:p>
        </p:txBody>
      </p:sp>
      <p:sp>
        <p:nvSpPr>
          <p:cNvPr id="16391" name="Заголовок 1"/>
          <p:cNvSpPr>
            <a:spLocks noGrp="1"/>
          </p:cNvSpPr>
          <p:nvPr>
            <p:ph type="title"/>
          </p:nvPr>
        </p:nvSpPr>
        <p:spPr>
          <a:xfrm>
            <a:off x="214313" y="228600"/>
            <a:ext cx="8643937" cy="990600"/>
          </a:xfrm>
          <a:solidFill>
            <a:schemeClr val="accent3">
              <a:lumMod val="40000"/>
              <a:lumOff val="60000"/>
            </a:schemeClr>
          </a:solidFill>
        </p:spPr>
        <p:txBody>
          <a:bodyPr/>
          <a:lstStyle/>
          <a:p>
            <a:pPr algn="ctr" eaLnBrk="1" hangingPunct="1">
              <a:defRPr/>
            </a:pPr>
            <a:r>
              <a:rPr lang="ru-RU" sz="3600" b="1" i="1" dirty="0">
                <a:solidFill>
                  <a:srgbClr val="002060"/>
                </a:solidFill>
              </a:rPr>
              <a:t>Какие точки лежат на сторонах угла?</a:t>
            </a: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 flipV="1">
            <a:off x="1785938" y="1857375"/>
            <a:ext cx="5929312" cy="1643063"/>
          </a:xfrm>
          <a:prstGeom prst="line">
            <a:avLst/>
          </a:prstGeom>
          <a:ln w="127000" cap="rnd" cmpd="sng">
            <a:solidFill>
              <a:srgbClr val="3333CC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>
            <a:off x="1785938" y="3500438"/>
            <a:ext cx="4657725" cy="839787"/>
          </a:xfrm>
          <a:prstGeom prst="line">
            <a:avLst/>
          </a:prstGeom>
          <a:ln w="127000" cap="rnd" cmpd="sng">
            <a:solidFill>
              <a:srgbClr val="3333CC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Овал 6"/>
          <p:cNvSpPr/>
          <p:nvPr/>
        </p:nvSpPr>
        <p:spPr>
          <a:xfrm>
            <a:off x="5143500" y="3071813"/>
            <a:ext cx="142875" cy="142875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7286625" y="2428875"/>
            <a:ext cx="142875" cy="14287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9" name="Овал 8"/>
          <p:cNvSpPr/>
          <p:nvPr/>
        </p:nvSpPr>
        <p:spPr>
          <a:xfrm>
            <a:off x="7715250" y="3643313"/>
            <a:ext cx="142875" cy="142875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0" name="Овал 9"/>
          <p:cNvSpPr/>
          <p:nvPr/>
        </p:nvSpPr>
        <p:spPr>
          <a:xfrm>
            <a:off x="2214563" y="2214563"/>
            <a:ext cx="142875" cy="142875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1" name="Овал 10"/>
          <p:cNvSpPr/>
          <p:nvPr/>
        </p:nvSpPr>
        <p:spPr>
          <a:xfrm flipV="1">
            <a:off x="4214813" y="2357438"/>
            <a:ext cx="285750" cy="28575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2" name="Овал 11"/>
          <p:cNvSpPr/>
          <p:nvPr/>
        </p:nvSpPr>
        <p:spPr>
          <a:xfrm flipV="1">
            <a:off x="4357688" y="3857625"/>
            <a:ext cx="285750" cy="28575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3" name="Овал 12"/>
          <p:cNvSpPr/>
          <p:nvPr/>
        </p:nvSpPr>
        <p:spPr>
          <a:xfrm flipV="1">
            <a:off x="6786563" y="4286250"/>
            <a:ext cx="285750" cy="285750"/>
          </a:xfrm>
          <a:prstGeom prst="ellipse">
            <a:avLst/>
          </a:prstGeom>
          <a:solidFill>
            <a:schemeClr val="accent3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4" name="Овал 13"/>
          <p:cNvSpPr/>
          <p:nvPr/>
        </p:nvSpPr>
        <p:spPr>
          <a:xfrm flipV="1">
            <a:off x="6500813" y="2000250"/>
            <a:ext cx="285750" cy="285750"/>
          </a:xfrm>
          <a:prstGeom prst="ellipse">
            <a:avLst/>
          </a:prstGeom>
          <a:solidFill>
            <a:schemeClr val="accent3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5" name="Овал 14"/>
          <p:cNvSpPr/>
          <p:nvPr/>
        </p:nvSpPr>
        <p:spPr>
          <a:xfrm flipV="1">
            <a:off x="1143000" y="4572000"/>
            <a:ext cx="285750" cy="28575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1523" name="TextBox 16"/>
          <p:cNvSpPr txBox="1">
            <a:spLocks noChangeArrowheads="1"/>
          </p:cNvSpPr>
          <p:nvPr/>
        </p:nvSpPr>
        <p:spPr bwMode="auto">
          <a:xfrm>
            <a:off x="6572250" y="2428875"/>
            <a:ext cx="642938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en-US" sz="6000"/>
              <a:t>M</a:t>
            </a:r>
            <a:endParaRPr lang="ru-RU" sz="6000"/>
          </a:p>
        </p:txBody>
      </p:sp>
      <p:sp>
        <p:nvSpPr>
          <p:cNvPr id="21524" name="TextBox 17"/>
          <p:cNvSpPr txBox="1">
            <a:spLocks noChangeArrowheads="1"/>
          </p:cNvSpPr>
          <p:nvPr/>
        </p:nvSpPr>
        <p:spPr bwMode="auto">
          <a:xfrm>
            <a:off x="1500188" y="1785938"/>
            <a:ext cx="642937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en-US" sz="6000"/>
              <a:t>H</a:t>
            </a:r>
            <a:endParaRPr lang="ru-RU" sz="6000"/>
          </a:p>
        </p:txBody>
      </p:sp>
      <p:sp>
        <p:nvSpPr>
          <p:cNvPr id="21525" name="TextBox 18"/>
          <p:cNvSpPr txBox="1">
            <a:spLocks noChangeArrowheads="1"/>
          </p:cNvSpPr>
          <p:nvPr/>
        </p:nvSpPr>
        <p:spPr bwMode="auto">
          <a:xfrm>
            <a:off x="928688" y="2786063"/>
            <a:ext cx="642937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en-US" sz="6000"/>
              <a:t>R</a:t>
            </a:r>
            <a:endParaRPr lang="ru-RU" sz="6000"/>
          </a:p>
        </p:txBody>
      </p:sp>
      <p:sp>
        <p:nvSpPr>
          <p:cNvPr id="21526" name="TextBox 19"/>
          <p:cNvSpPr txBox="1">
            <a:spLocks noChangeArrowheads="1"/>
          </p:cNvSpPr>
          <p:nvPr/>
        </p:nvSpPr>
        <p:spPr bwMode="auto">
          <a:xfrm>
            <a:off x="3357563" y="1714500"/>
            <a:ext cx="642937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ru-RU" sz="6000"/>
              <a:t>А</a:t>
            </a:r>
          </a:p>
        </p:txBody>
      </p:sp>
      <p:sp>
        <p:nvSpPr>
          <p:cNvPr id="21527" name="TextBox 21"/>
          <p:cNvSpPr txBox="1">
            <a:spLocks noChangeArrowheads="1"/>
          </p:cNvSpPr>
          <p:nvPr/>
        </p:nvSpPr>
        <p:spPr bwMode="auto">
          <a:xfrm>
            <a:off x="5786438" y="1071563"/>
            <a:ext cx="642937" cy="10160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en-US" sz="6000"/>
              <a:t>F</a:t>
            </a:r>
            <a:endParaRPr lang="ru-RU" sz="6000"/>
          </a:p>
        </p:txBody>
      </p:sp>
    </p:spTree>
    <p:extLst>
      <p:ext uri="{BB962C8B-B14F-4D97-AF65-F5344CB8AC3E}">
        <p14:creationId xmlns:p14="http://schemas.microsoft.com/office/powerpoint/2010/main" xmlns="" val="873661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extBox 20"/>
          <p:cNvSpPr txBox="1">
            <a:spLocks noChangeArrowheads="1"/>
          </p:cNvSpPr>
          <p:nvPr/>
        </p:nvSpPr>
        <p:spPr bwMode="auto">
          <a:xfrm>
            <a:off x="5214938" y="2643188"/>
            <a:ext cx="642937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en-US" sz="6000"/>
              <a:t>P</a:t>
            </a:r>
            <a:endParaRPr lang="ru-RU" sz="6000"/>
          </a:p>
        </p:txBody>
      </p:sp>
      <p:sp>
        <p:nvSpPr>
          <p:cNvPr id="22531" name="TextBox 23"/>
          <p:cNvSpPr txBox="1">
            <a:spLocks noChangeArrowheads="1"/>
          </p:cNvSpPr>
          <p:nvPr/>
        </p:nvSpPr>
        <p:spPr bwMode="auto">
          <a:xfrm>
            <a:off x="1285875" y="4572000"/>
            <a:ext cx="642938" cy="10160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en-US" sz="6000"/>
              <a:t>N</a:t>
            </a:r>
            <a:endParaRPr lang="ru-RU" sz="6000"/>
          </a:p>
        </p:txBody>
      </p:sp>
      <p:sp>
        <p:nvSpPr>
          <p:cNvPr id="22532" name="TextBox 27"/>
          <p:cNvSpPr txBox="1">
            <a:spLocks noChangeArrowheads="1"/>
          </p:cNvSpPr>
          <p:nvPr/>
        </p:nvSpPr>
        <p:spPr bwMode="auto">
          <a:xfrm>
            <a:off x="3929063" y="3857625"/>
            <a:ext cx="642937" cy="10160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en-US" sz="6000"/>
              <a:t>O</a:t>
            </a:r>
            <a:endParaRPr lang="ru-RU" sz="6000"/>
          </a:p>
        </p:txBody>
      </p:sp>
      <p:sp>
        <p:nvSpPr>
          <p:cNvPr id="22533" name="TextBox 26"/>
          <p:cNvSpPr txBox="1">
            <a:spLocks noChangeArrowheads="1"/>
          </p:cNvSpPr>
          <p:nvPr/>
        </p:nvSpPr>
        <p:spPr bwMode="auto">
          <a:xfrm>
            <a:off x="7858125" y="3127375"/>
            <a:ext cx="642938" cy="10160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en-US" sz="6000"/>
              <a:t>S</a:t>
            </a:r>
            <a:endParaRPr lang="ru-RU" sz="6000"/>
          </a:p>
        </p:txBody>
      </p:sp>
      <p:sp>
        <p:nvSpPr>
          <p:cNvPr id="22534" name="TextBox 22"/>
          <p:cNvSpPr txBox="1">
            <a:spLocks noChangeArrowheads="1"/>
          </p:cNvSpPr>
          <p:nvPr/>
        </p:nvSpPr>
        <p:spPr bwMode="auto">
          <a:xfrm>
            <a:off x="6715125" y="4429125"/>
            <a:ext cx="642938" cy="10160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en-US" sz="6000"/>
              <a:t>D</a:t>
            </a:r>
            <a:endParaRPr lang="ru-RU" sz="6000"/>
          </a:p>
        </p:txBody>
      </p:sp>
      <p:sp>
        <p:nvSpPr>
          <p:cNvPr id="20487" name="Заголовок 1"/>
          <p:cNvSpPr>
            <a:spLocks noGrp="1"/>
          </p:cNvSpPr>
          <p:nvPr>
            <p:ph type="title"/>
          </p:nvPr>
        </p:nvSpPr>
        <p:spPr>
          <a:xfrm>
            <a:off x="214313" y="228600"/>
            <a:ext cx="8643937" cy="990600"/>
          </a:xfrm>
          <a:solidFill>
            <a:schemeClr val="accent2">
              <a:lumMod val="20000"/>
              <a:lumOff val="80000"/>
            </a:schemeClr>
          </a:solidFill>
        </p:spPr>
        <p:txBody>
          <a:bodyPr/>
          <a:lstStyle/>
          <a:p>
            <a:pPr algn="ctr" eaLnBrk="1" hangingPunct="1">
              <a:defRPr/>
            </a:pPr>
            <a:r>
              <a:rPr lang="ru-RU" sz="4000" b="1" i="1" dirty="0">
                <a:solidFill>
                  <a:srgbClr val="002060"/>
                </a:solidFill>
              </a:rPr>
              <a:t>Какие точки лежат вне угла?</a:t>
            </a: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 flipV="1">
            <a:off x="1785938" y="1857375"/>
            <a:ext cx="5929312" cy="1643063"/>
          </a:xfrm>
          <a:prstGeom prst="line">
            <a:avLst/>
          </a:prstGeom>
          <a:ln w="127000" cap="rnd" cmpd="sng">
            <a:solidFill>
              <a:srgbClr val="3333CC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>
            <a:off x="1785938" y="3500438"/>
            <a:ext cx="4657725" cy="839787"/>
          </a:xfrm>
          <a:prstGeom prst="line">
            <a:avLst/>
          </a:prstGeom>
          <a:ln w="127000" cap="rnd" cmpd="sng">
            <a:solidFill>
              <a:srgbClr val="3333CC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Овал 6"/>
          <p:cNvSpPr/>
          <p:nvPr/>
        </p:nvSpPr>
        <p:spPr>
          <a:xfrm>
            <a:off x="5143500" y="3071813"/>
            <a:ext cx="142875" cy="142875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7286625" y="2428875"/>
            <a:ext cx="142875" cy="14287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9" name="Овал 8"/>
          <p:cNvSpPr/>
          <p:nvPr/>
        </p:nvSpPr>
        <p:spPr>
          <a:xfrm>
            <a:off x="7715250" y="3643313"/>
            <a:ext cx="142875" cy="142875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0" name="Овал 9"/>
          <p:cNvSpPr/>
          <p:nvPr/>
        </p:nvSpPr>
        <p:spPr>
          <a:xfrm>
            <a:off x="2214563" y="2214563"/>
            <a:ext cx="142875" cy="142875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1" name="Овал 10"/>
          <p:cNvSpPr/>
          <p:nvPr/>
        </p:nvSpPr>
        <p:spPr>
          <a:xfrm flipV="1">
            <a:off x="4214813" y="2357438"/>
            <a:ext cx="285750" cy="28575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2" name="Овал 11"/>
          <p:cNvSpPr/>
          <p:nvPr/>
        </p:nvSpPr>
        <p:spPr>
          <a:xfrm flipV="1">
            <a:off x="4357688" y="3857625"/>
            <a:ext cx="285750" cy="28575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3" name="Овал 12"/>
          <p:cNvSpPr/>
          <p:nvPr/>
        </p:nvSpPr>
        <p:spPr>
          <a:xfrm flipV="1">
            <a:off x="6786563" y="4286250"/>
            <a:ext cx="285750" cy="285750"/>
          </a:xfrm>
          <a:prstGeom prst="ellipse">
            <a:avLst/>
          </a:prstGeom>
          <a:solidFill>
            <a:schemeClr val="accent3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4" name="Овал 13"/>
          <p:cNvSpPr/>
          <p:nvPr/>
        </p:nvSpPr>
        <p:spPr>
          <a:xfrm flipV="1">
            <a:off x="6500813" y="2000250"/>
            <a:ext cx="285750" cy="285750"/>
          </a:xfrm>
          <a:prstGeom prst="ellipse">
            <a:avLst/>
          </a:prstGeom>
          <a:solidFill>
            <a:schemeClr val="accent3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5" name="Овал 14"/>
          <p:cNvSpPr/>
          <p:nvPr/>
        </p:nvSpPr>
        <p:spPr>
          <a:xfrm flipV="1">
            <a:off x="1143000" y="4572000"/>
            <a:ext cx="285750" cy="28575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2547" name="TextBox 16"/>
          <p:cNvSpPr txBox="1">
            <a:spLocks noChangeArrowheads="1"/>
          </p:cNvSpPr>
          <p:nvPr/>
        </p:nvSpPr>
        <p:spPr bwMode="auto">
          <a:xfrm>
            <a:off x="6572250" y="2428875"/>
            <a:ext cx="642938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en-US" sz="6000"/>
              <a:t>M</a:t>
            </a:r>
            <a:endParaRPr lang="ru-RU" sz="6000"/>
          </a:p>
        </p:txBody>
      </p:sp>
      <p:sp>
        <p:nvSpPr>
          <p:cNvPr id="22548" name="TextBox 17"/>
          <p:cNvSpPr txBox="1">
            <a:spLocks noChangeArrowheads="1"/>
          </p:cNvSpPr>
          <p:nvPr/>
        </p:nvSpPr>
        <p:spPr bwMode="auto">
          <a:xfrm>
            <a:off x="1500188" y="1785938"/>
            <a:ext cx="642937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en-US" sz="6000"/>
              <a:t>H</a:t>
            </a:r>
            <a:endParaRPr lang="ru-RU" sz="6000"/>
          </a:p>
        </p:txBody>
      </p:sp>
      <p:sp>
        <p:nvSpPr>
          <p:cNvPr id="22549" name="TextBox 18"/>
          <p:cNvSpPr txBox="1">
            <a:spLocks noChangeArrowheads="1"/>
          </p:cNvSpPr>
          <p:nvPr/>
        </p:nvSpPr>
        <p:spPr bwMode="auto">
          <a:xfrm>
            <a:off x="928688" y="2786063"/>
            <a:ext cx="642937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en-US" sz="6000"/>
              <a:t>R</a:t>
            </a:r>
            <a:endParaRPr lang="ru-RU" sz="6000"/>
          </a:p>
        </p:txBody>
      </p:sp>
      <p:sp>
        <p:nvSpPr>
          <p:cNvPr id="22550" name="TextBox 19"/>
          <p:cNvSpPr txBox="1">
            <a:spLocks noChangeArrowheads="1"/>
          </p:cNvSpPr>
          <p:nvPr/>
        </p:nvSpPr>
        <p:spPr bwMode="auto">
          <a:xfrm>
            <a:off x="3357563" y="1714500"/>
            <a:ext cx="642937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ru-RU" sz="6000"/>
              <a:t>А</a:t>
            </a:r>
          </a:p>
        </p:txBody>
      </p:sp>
      <p:sp>
        <p:nvSpPr>
          <p:cNvPr id="22551" name="TextBox 21"/>
          <p:cNvSpPr txBox="1">
            <a:spLocks noChangeArrowheads="1"/>
          </p:cNvSpPr>
          <p:nvPr/>
        </p:nvSpPr>
        <p:spPr bwMode="auto">
          <a:xfrm>
            <a:off x="5786438" y="1071563"/>
            <a:ext cx="642937" cy="10160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en-US" sz="6000"/>
              <a:t>F</a:t>
            </a:r>
            <a:endParaRPr lang="ru-RU" sz="6000"/>
          </a:p>
        </p:txBody>
      </p:sp>
    </p:spTree>
    <p:extLst>
      <p:ext uri="{BB962C8B-B14F-4D97-AF65-F5344CB8AC3E}">
        <p14:creationId xmlns:p14="http://schemas.microsoft.com/office/powerpoint/2010/main" xmlns="" val="11980448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8"/>
          <p:cNvGrpSpPr>
            <a:grpSpLocks/>
          </p:cNvGrpSpPr>
          <p:nvPr/>
        </p:nvGrpSpPr>
        <p:grpSpPr bwMode="auto">
          <a:xfrm>
            <a:off x="2895600" y="1905000"/>
            <a:ext cx="5029200" cy="1981200"/>
            <a:chOff x="1824" y="1200"/>
            <a:chExt cx="3168" cy="1248"/>
          </a:xfrm>
        </p:grpSpPr>
        <p:sp>
          <p:nvSpPr>
            <p:cNvPr id="21528" name="Line 5"/>
            <p:cNvSpPr>
              <a:spLocks noChangeShapeType="1"/>
            </p:cNvSpPr>
            <p:nvPr/>
          </p:nvSpPr>
          <p:spPr bwMode="auto">
            <a:xfrm>
              <a:off x="1824" y="1200"/>
              <a:ext cx="3168" cy="0"/>
            </a:xfrm>
            <a:prstGeom prst="line">
              <a:avLst/>
            </a:prstGeom>
            <a:noFill/>
            <a:ln w="38100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1529" name="Line 6"/>
            <p:cNvSpPr>
              <a:spLocks noChangeShapeType="1"/>
            </p:cNvSpPr>
            <p:nvPr/>
          </p:nvSpPr>
          <p:spPr bwMode="auto">
            <a:xfrm>
              <a:off x="1824" y="1200"/>
              <a:ext cx="1728" cy="1248"/>
            </a:xfrm>
            <a:prstGeom prst="line">
              <a:avLst/>
            </a:prstGeom>
            <a:noFill/>
            <a:ln w="38100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3" name="Group 29"/>
          <p:cNvGrpSpPr>
            <a:grpSpLocks/>
          </p:cNvGrpSpPr>
          <p:nvPr/>
        </p:nvGrpSpPr>
        <p:grpSpPr bwMode="auto">
          <a:xfrm>
            <a:off x="2209800" y="1828800"/>
            <a:ext cx="4876800" cy="1600200"/>
            <a:chOff x="1392" y="1152"/>
            <a:chExt cx="3072" cy="1008"/>
          </a:xfrm>
        </p:grpSpPr>
        <p:sp>
          <p:nvSpPr>
            <p:cNvPr id="21521" name="Oval 10"/>
            <p:cNvSpPr>
              <a:spLocks noChangeArrowheads="1"/>
            </p:cNvSpPr>
            <p:nvPr/>
          </p:nvSpPr>
          <p:spPr bwMode="auto">
            <a:xfrm>
              <a:off x="3072" y="2064"/>
              <a:ext cx="48" cy="48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>
                <a:latin typeface="Cambria" pitchFamily="18" charset="0"/>
              </a:endParaRPr>
            </a:p>
          </p:txBody>
        </p:sp>
        <p:sp>
          <p:nvSpPr>
            <p:cNvPr id="21522" name="Oval 11"/>
            <p:cNvSpPr>
              <a:spLocks noChangeArrowheads="1"/>
            </p:cNvSpPr>
            <p:nvPr/>
          </p:nvSpPr>
          <p:spPr bwMode="auto">
            <a:xfrm>
              <a:off x="2352" y="1536"/>
              <a:ext cx="48" cy="48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>
                <a:latin typeface="Cambria" pitchFamily="18" charset="0"/>
              </a:endParaRPr>
            </a:p>
          </p:txBody>
        </p:sp>
        <p:sp>
          <p:nvSpPr>
            <p:cNvPr id="21523" name="Oval 12"/>
            <p:cNvSpPr>
              <a:spLocks noChangeArrowheads="1"/>
            </p:cNvSpPr>
            <p:nvPr/>
          </p:nvSpPr>
          <p:spPr bwMode="auto">
            <a:xfrm>
              <a:off x="3024" y="1152"/>
              <a:ext cx="48" cy="48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>
                <a:latin typeface="Cambria" pitchFamily="18" charset="0"/>
              </a:endParaRPr>
            </a:p>
          </p:txBody>
        </p:sp>
        <p:sp>
          <p:nvSpPr>
            <p:cNvPr id="21524" name="Oval 13"/>
            <p:cNvSpPr>
              <a:spLocks noChangeArrowheads="1"/>
            </p:cNvSpPr>
            <p:nvPr/>
          </p:nvSpPr>
          <p:spPr bwMode="auto">
            <a:xfrm>
              <a:off x="4416" y="1536"/>
              <a:ext cx="48" cy="48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>
                <a:latin typeface="Cambria" pitchFamily="18" charset="0"/>
              </a:endParaRPr>
            </a:p>
          </p:txBody>
        </p:sp>
        <p:sp>
          <p:nvSpPr>
            <p:cNvPr id="21525" name="Oval 14"/>
            <p:cNvSpPr>
              <a:spLocks noChangeArrowheads="1"/>
            </p:cNvSpPr>
            <p:nvPr/>
          </p:nvSpPr>
          <p:spPr bwMode="auto">
            <a:xfrm>
              <a:off x="1392" y="1728"/>
              <a:ext cx="48" cy="48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>
                <a:latin typeface="Cambria" pitchFamily="18" charset="0"/>
              </a:endParaRPr>
            </a:p>
          </p:txBody>
        </p:sp>
        <p:sp>
          <p:nvSpPr>
            <p:cNvPr id="21526" name="Oval 15"/>
            <p:cNvSpPr>
              <a:spLocks noChangeArrowheads="1"/>
            </p:cNvSpPr>
            <p:nvPr/>
          </p:nvSpPr>
          <p:spPr bwMode="auto">
            <a:xfrm>
              <a:off x="2496" y="2112"/>
              <a:ext cx="48" cy="48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>
                <a:latin typeface="Cambria" pitchFamily="18" charset="0"/>
              </a:endParaRPr>
            </a:p>
          </p:txBody>
        </p:sp>
        <p:sp>
          <p:nvSpPr>
            <p:cNvPr id="21527" name="Oval 16"/>
            <p:cNvSpPr>
              <a:spLocks noChangeArrowheads="1"/>
            </p:cNvSpPr>
            <p:nvPr/>
          </p:nvSpPr>
          <p:spPr bwMode="auto">
            <a:xfrm>
              <a:off x="3552" y="1632"/>
              <a:ext cx="48" cy="48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>
                <a:latin typeface="Cambria" pitchFamily="18" charset="0"/>
              </a:endParaRPr>
            </a:p>
          </p:txBody>
        </p:sp>
      </p:grpSp>
      <p:sp>
        <p:nvSpPr>
          <p:cNvPr id="21508" name="Прямоугольник 26"/>
          <p:cNvSpPr>
            <a:spLocks noChangeArrowheads="1"/>
          </p:cNvSpPr>
          <p:nvPr/>
        </p:nvSpPr>
        <p:spPr bwMode="auto">
          <a:xfrm>
            <a:off x="0" y="0"/>
            <a:ext cx="9144000" cy="138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ru-RU" sz="2800" b="1" dirty="0">
                <a:solidFill>
                  <a:srgbClr val="002060"/>
                </a:solidFill>
                <a:latin typeface="Cambria" pitchFamily="18" charset="0"/>
              </a:rPr>
              <a:t>Рассмотри внимательно рисунок и назови точки,</a:t>
            </a:r>
          </a:p>
          <a:p>
            <a:pPr algn="ctr"/>
            <a:r>
              <a:rPr lang="ru-RU" sz="2800" b="1" dirty="0">
                <a:solidFill>
                  <a:srgbClr val="002060"/>
                </a:solidFill>
                <a:latin typeface="Cambria" pitchFamily="18" charset="0"/>
              </a:rPr>
              <a:t>которые</a:t>
            </a:r>
            <a:r>
              <a:rPr lang="ru-RU" sz="2800" b="1" i="1" dirty="0">
                <a:solidFill>
                  <a:schemeClr val="accent2"/>
                </a:solidFill>
                <a:latin typeface="Cambria" pitchFamily="18" charset="0"/>
              </a:rPr>
              <a:t> </a:t>
            </a:r>
            <a:r>
              <a:rPr lang="ru-RU" sz="2800" b="1" i="1" dirty="0">
                <a:solidFill>
                  <a:schemeClr val="accent3">
                    <a:lumMod val="75000"/>
                  </a:schemeClr>
                </a:solidFill>
                <a:latin typeface="Cambria" pitchFamily="18" charset="0"/>
              </a:rPr>
              <a:t>принадлежат</a:t>
            </a:r>
            <a:r>
              <a:rPr lang="ru-RU" sz="2800" b="1" dirty="0">
                <a:solidFill>
                  <a:schemeClr val="accent3">
                    <a:lumMod val="75000"/>
                  </a:schemeClr>
                </a:solidFill>
                <a:latin typeface="Cambria" pitchFamily="18" charset="0"/>
              </a:rPr>
              <a:t> </a:t>
            </a:r>
            <a:r>
              <a:rPr lang="ru-RU" sz="2800" b="1" i="1" dirty="0">
                <a:solidFill>
                  <a:srgbClr val="FF5050"/>
                </a:solidFill>
                <a:latin typeface="Cambria" pitchFamily="18" charset="0"/>
              </a:rPr>
              <a:t> </a:t>
            </a:r>
            <a:r>
              <a:rPr lang="ru-RU" sz="2800" b="1" dirty="0">
                <a:solidFill>
                  <a:schemeClr val="accent1">
                    <a:lumMod val="50000"/>
                  </a:schemeClr>
                </a:solidFill>
                <a:latin typeface="Cambria" pitchFamily="18" charset="0"/>
                <a:cs typeface="Times New Roman" pitchFamily="18" charset="0"/>
                <a:sym typeface="Symbol" pitchFamily="18" charset="2"/>
              </a:rPr>
              <a:t></a:t>
            </a:r>
            <a:r>
              <a:rPr lang="ru-RU" sz="2800" b="1" dirty="0">
                <a:solidFill>
                  <a:schemeClr val="accent1">
                    <a:lumMod val="50000"/>
                  </a:schemeClr>
                </a:solidFill>
                <a:latin typeface="Cambria" pitchFamily="18" charset="0"/>
                <a:sym typeface="Symbol" pitchFamily="18" charset="2"/>
              </a:rPr>
              <a:t> РОД  и</a:t>
            </a:r>
            <a:r>
              <a:rPr lang="ru-RU" sz="2800" b="1" dirty="0">
                <a:solidFill>
                  <a:srgbClr val="FF5050"/>
                </a:solidFill>
                <a:latin typeface="Cambria" pitchFamily="18" charset="0"/>
                <a:sym typeface="Symbol" pitchFamily="18" charset="2"/>
              </a:rPr>
              <a:t> </a:t>
            </a:r>
            <a:r>
              <a:rPr lang="ru-RU" sz="2800" b="1" i="1" dirty="0">
                <a:solidFill>
                  <a:schemeClr val="accent3">
                    <a:lumMod val="75000"/>
                  </a:schemeClr>
                </a:solidFill>
                <a:latin typeface="Cambria" pitchFamily="18" charset="0"/>
                <a:sym typeface="Symbol" pitchFamily="18" charset="2"/>
              </a:rPr>
              <a:t>не принадлежат</a:t>
            </a:r>
          </a:p>
          <a:p>
            <a:pPr algn="ctr"/>
            <a:r>
              <a:rPr lang="ru-RU" sz="2800" b="1" dirty="0">
                <a:latin typeface="Cambria" pitchFamily="18" charset="0"/>
              </a:rPr>
              <a:t> </a:t>
            </a:r>
            <a:r>
              <a:rPr lang="ru-RU" sz="2800" b="1" dirty="0">
                <a:solidFill>
                  <a:schemeClr val="accent1">
                    <a:lumMod val="50000"/>
                  </a:schemeClr>
                </a:solidFill>
                <a:latin typeface="Cambria" pitchFamily="18" charset="0"/>
                <a:cs typeface="Times New Roman" pitchFamily="18" charset="0"/>
                <a:sym typeface="Symbol" pitchFamily="18" charset="2"/>
              </a:rPr>
              <a:t></a:t>
            </a:r>
            <a:r>
              <a:rPr lang="ru-RU" sz="2800" b="1" dirty="0">
                <a:solidFill>
                  <a:schemeClr val="accent1">
                    <a:lumMod val="50000"/>
                  </a:schemeClr>
                </a:solidFill>
                <a:latin typeface="Cambria" pitchFamily="18" charset="0"/>
                <a:sym typeface="Symbol" pitchFamily="18" charset="2"/>
              </a:rPr>
              <a:t> РОД .</a:t>
            </a:r>
            <a:r>
              <a:rPr lang="ru-RU" sz="2800" b="1" dirty="0">
                <a:solidFill>
                  <a:srgbClr val="FF66CC"/>
                </a:solidFill>
                <a:latin typeface="Cambria" pitchFamily="18" charset="0"/>
                <a:sym typeface="Symbol" pitchFamily="18" charset="2"/>
              </a:rPr>
              <a:t> </a:t>
            </a:r>
            <a:r>
              <a:rPr lang="ru-RU" sz="2800" b="1" dirty="0">
                <a:solidFill>
                  <a:srgbClr val="FF5050"/>
                </a:solidFill>
                <a:latin typeface="Cambria" pitchFamily="18" charset="0"/>
                <a:sym typeface="Symbol" pitchFamily="18" charset="2"/>
              </a:rPr>
              <a:t>                                                                       </a:t>
            </a:r>
          </a:p>
        </p:txBody>
      </p:sp>
      <p:sp>
        <p:nvSpPr>
          <p:cNvPr id="28" name="Прямоугольник 27"/>
          <p:cNvSpPr>
            <a:spLocks noChangeArrowheads="1"/>
          </p:cNvSpPr>
          <p:nvPr/>
        </p:nvSpPr>
        <p:spPr bwMode="auto">
          <a:xfrm>
            <a:off x="0" y="4071938"/>
            <a:ext cx="9144000" cy="954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ru-RU" sz="2800" b="1" dirty="0">
                <a:solidFill>
                  <a:srgbClr val="002060"/>
                </a:solidFill>
                <a:latin typeface="Cambria" pitchFamily="18" charset="0"/>
              </a:rPr>
              <a:t>Если ты выполнил задание верно, то у тебя </a:t>
            </a:r>
          </a:p>
          <a:p>
            <a:pPr algn="ctr"/>
            <a:r>
              <a:rPr lang="ru-RU" sz="2800" b="1" dirty="0">
                <a:solidFill>
                  <a:srgbClr val="002060"/>
                </a:solidFill>
                <a:latin typeface="Cambria" pitchFamily="18" charset="0"/>
              </a:rPr>
              <a:t>названы точки:</a:t>
            </a:r>
          </a:p>
        </p:txBody>
      </p:sp>
      <p:sp>
        <p:nvSpPr>
          <p:cNvPr id="29" name="Прямоугольник 28"/>
          <p:cNvSpPr>
            <a:spLocks noChangeArrowheads="1"/>
          </p:cNvSpPr>
          <p:nvPr/>
        </p:nvSpPr>
        <p:spPr bwMode="auto">
          <a:xfrm>
            <a:off x="0" y="5143500"/>
            <a:ext cx="9001125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ru-RU" sz="2800" b="1" dirty="0">
                <a:solidFill>
                  <a:schemeClr val="accent1">
                    <a:lumMod val="50000"/>
                  </a:schemeClr>
                </a:solidFill>
                <a:latin typeface="Cambria" pitchFamily="18" charset="0"/>
              </a:rPr>
              <a:t>Точки</a:t>
            </a:r>
            <a:r>
              <a:rPr lang="ru-RU" sz="2800" b="1" dirty="0">
                <a:latin typeface="Cambria" pitchFamily="18" charset="0"/>
              </a:rPr>
              <a:t> </a:t>
            </a:r>
            <a:r>
              <a:rPr lang="ru-RU" sz="2800" b="1" dirty="0">
                <a:solidFill>
                  <a:srgbClr val="002060"/>
                </a:solidFill>
                <a:latin typeface="Cambria" pitchFamily="18" charset="0"/>
              </a:rPr>
              <a:t>Т, А, В, С, К </a:t>
            </a:r>
            <a:r>
              <a:rPr lang="ru-RU" sz="2800" b="1" i="1" dirty="0">
                <a:solidFill>
                  <a:schemeClr val="accent3">
                    <a:lumMod val="75000"/>
                  </a:schemeClr>
                </a:solidFill>
                <a:latin typeface="Cambria" pitchFamily="18" charset="0"/>
              </a:rPr>
              <a:t>принадлежат</a:t>
            </a:r>
            <a:r>
              <a:rPr lang="ru-RU" sz="2800" b="1" i="1" dirty="0">
                <a:solidFill>
                  <a:schemeClr val="accent2"/>
                </a:solidFill>
                <a:latin typeface="Cambria" pitchFamily="18" charset="0"/>
              </a:rPr>
              <a:t> </a:t>
            </a:r>
            <a:r>
              <a:rPr lang="ru-RU" sz="2800" b="1" dirty="0">
                <a:latin typeface="Cambria" pitchFamily="18" charset="0"/>
              </a:rPr>
              <a:t> </a:t>
            </a:r>
            <a:r>
              <a:rPr lang="ru-RU" sz="2800" b="1" dirty="0">
                <a:solidFill>
                  <a:srgbClr val="002060"/>
                </a:solidFill>
                <a:latin typeface="Cambria" pitchFamily="18" charset="0"/>
                <a:cs typeface="Times New Roman" pitchFamily="18" charset="0"/>
                <a:sym typeface="Symbol" pitchFamily="18" charset="2"/>
              </a:rPr>
              <a:t></a:t>
            </a:r>
            <a:r>
              <a:rPr lang="ru-RU" sz="2800" b="1" dirty="0">
                <a:solidFill>
                  <a:srgbClr val="002060"/>
                </a:solidFill>
                <a:latin typeface="Cambria" pitchFamily="18" charset="0"/>
                <a:sym typeface="Symbol" pitchFamily="18" charset="2"/>
              </a:rPr>
              <a:t> РОД .</a:t>
            </a:r>
          </a:p>
          <a:p>
            <a:pPr algn="ctr"/>
            <a:r>
              <a:rPr lang="ru-RU" sz="2800" b="1" dirty="0">
                <a:solidFill>
                  <a:schemeClr val="accent1">
                    <a:lumMod val="50000"/>
                  </a:schemeClr>
                </a:solidFill>
                <a:latin typeface="Cambria" pitchFamily="18" charset="0"/>
                <a:sym typeface="Symbol" pitchFamily="18" charset="2"/>
              </a:rPr>
              <a:t>Точки</a:t>
            </a:r>
            <a:r>
              <a:rPr lang="ru-RU" sz="2800" b="1" dirty="0">
                <a:solidFill>
                  <a:srgbClr val="FF5050"/>
                </a:solidFill>
                <a:latin typeface="Cambria" pitchFamily="18" charset="0"/>
                <a:sym typeface="Symbol" pitchFamily="18" charset="2"/>
              </a:rPr>
              <a:t> </a:t>
            </a:r>
            <a:r>
              <a:rPr lang="ru-RU" sz="2800" b="1" dirty="0">
                <a:solidFill>
                  <a:srgbClr val="002060"/>
                </a:solidFill>
                <a:latin typeface="Cambria" pitchFamily="18" charset="0"/>
                <a:sym typeface="Symbol" pitchFamily="18" charset="2"/>
              </a:rPr>
              <a:t>М, Н </a:t>
            </a:r>
            <a:r>
              <a:rPr lang="ru-RU" sz="2800" b="1" i="1" dirty="0">
                <a:solidFill>
                  <a:schemeClr val="accent3">
                    <a:lumMod val="75000"/>
                  </a:schemeClr>
                </a:solidFill>
                <a:latin typeface="Cambria" pitchFamily="18" charset="0"/>
                <a:sym typeface="Symbol" pitchFamily="18" charset="2"/>
              </a:rPr>
              <a:t>не принадлежат</a:t>
            </a:r>
            <a:r>
              <a:rPr lang="ru-RU" sz="2800" b="1" dirty="0">
                <a:solidFill>
                  <a:schemeClr val="accent3">
                    <a:lumMod val="75000"/>
                  </a:schemeClr>
                </a:solidFill>
                <a:latin typeface="Cambria" pitchFamily="18" charset="0"/>
                <a:sym typeface="Symbol" pitchFamily="18" charset="2"/>
              </a:rPr>
              <a:t> </a:t>
            </a:r>
            <a:r>
              <a:rPr lang="ru-RU" sz="2800" b="1" dirty="0">
                <a:solidFill>
                  <a:srgbClr val="002060"/>
                </a:solidFill>
                <a:latin typeface="Cambria" pitchFamily="18" charset="0"/>
                <a:cs typeface="Times New Roman" pitchFamily="18" charset="0"/>
                <a:sym typeface="Symbol" pitchFamily="18" charset="2"/>
              </a:rPr>
              <a:t></a:t>
            </a:r>
            <a:r>
              <a:rPr lang="ru-RU" sz="2800" b="1" dirty="0">
                <a:solidFill>
                  <a:srgbClr val="002060"/>
                </a:solidFill>
                <a:latin typeface="Cambria" pitchFamily="18" charset="0"/>
                <a:sym typeface="Symbol" pitchFamily="18" charset="2"/>
              </a:rPr>
              <a:t> РОД .        </a:t>
            </a:r>
          </a:p>
        </p:txBody>
      </p:sp>
      <p:sp>
        <p:nvSpPr>
          <p:cNvPr id="21511" name="Прямоугольник 29"/>
          <p:cNvSpPr>
            <a:spLocks noChangeArrowheads="1"/>
          </p:cNvSpPr>
          <p:nvPr/>
        </p:nvSpPr>
        <p:spPr bwMode="auto">
          <a:xfrm>
            <a:off x="5350143" y="3357563"/>
            <a:ext cx="40427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ru-RU" sz="2800" b="1" dirty="0">
                <a:solidFill>
                  <a:schemeClr val="accent1">
                    <a:lumMod val="50000"/>
                  </a:schemeClr>
                </a:solidFill>
                <a:latin typeface="Cambria" pitchFamily="18" charset="0"/>
              </a:rPr>
              <a:t>Р</a:t>
            </a:r>
          </a:p>
        </p:txBody>
      </p:sp>
      <p:sp>
        <p:nvSpPr>
          <p:cNvPr id="21512" name="Прямоугольник 30"/>
          <p:cNvSpPr>
            <a:spLocks noChangeArrowheads="1"/>
          </p:cNvSpPr>
          <p:nvPr/>
        </p:nvSpPr>
        <p:spPr bwMode="auto">
          <a:xfrm>
            <a:off x="2635371" y="1428750"/>
            <a:ext cx="43473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ru-RU" sz="2800" b="1" dirty="0">
                <a:solidFill>
                  <a:schemeClr val="accent1">
                    <a:lumMod val="50000"/>
                  </a:schemeClr>
                </a:solidFill>
                <a:latin typeface="Cambria" pitchFamily="18" charset="0"/>
              </a:rPr>
              <a:t>О</a:t>
            </a:r>
          </a:p>
        </p:txBody>
      </p:sp>
      <p:sp>
        <p:nvSpPr>
          <p:cNvPr id="21513" name="Прямоугольник 31"/>
          <p:cNvSpPr>
            <a:spLocks noChangeArrowheads="1"/>
          </p:cNvSpPr>
          <p:nvPr/>
        </p:nvSpPr>
        <p:spPr bwMode="auto">
          <a:xfrm>
            <a:off x="7425683" y="1428750"/>
            <a:ext cx="42832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ru-RU" sz="2800" b="1" dirty="0">
                <a:solidFill>
                  <a:schemeClr val="accent1">
                    <a:lumMod val="50000"/>
                  </a:schemeClr>
                </a:solidFill>
                <a:latin typeface="Cambria" pitchFamily="18" charset="0"/>
              </a:rPr>
              <a:t>Д</a:t>
            </a:r>
          </a:p>
        </p:txBody>
      </p:sp>
      <p:sp>
        <p:nvSpPr>
          <p:cNvPr id="21514" name="Прямоугольник 32"/>
          <p:cNvSpPr>
            <a:spLocks noChangeArrowheads="1"/>
          </p:cNvSpPr>
          <p:nvPr/>
        </p:nvSpPr>
        <p:spPr bwMode="auto">
          <a:xfrm>
            <a:off x="4635721" y="1357313"/>
            <a:ext cx="41389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ru-RU" sz="2800" b="1" dirty="0">
                <a:solidFill>
                  <a:schemeClr val="accent1">
                    <a:lumMod val="50000"/>
                  </a:schemeClr>
                </a:solidFill>
                <a:latin typeface="Cambria" pitchFamily="18" charset="0"/>
              </a:rPr>
              <a:t>Т</a:t>
            </a:r>
          </a:p>
        </p:txBody>
      </p:sp>
      <p:sp>
        <p:nvSpPr>
          <p:cNvPr id="21515" name="Прямоугольник 33"/>
          <p:cNvSpPr>
            <a:spLocks noChangeArrowheads="1"/>
          </p:cNvSpPr>
          <p:nvPr/>
        </p:nvSpPr>
        <p:spPr bwMode="auto">
          <a:xfrm>
            <a:off x="5500688" y="2143125"/>
            <a:ext cx="38735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ru-RU" sz="2800" b="1" dirty="0">
                <a:solidFill>
                  <a:schemeClr val="accent1">
                    <a:lumMod val="50000"/>
                  </a:schemeClr>
                </a:solidFill>
                <a:latin typeface="Cambria" pitchFamily="18" charset="0"/>
              </a:rPr>
              <a:t>С</a:t>
            </a:r>
          </a:p>
        </p:txBody>
      </p:sp>
      <p:sp>
        <p:nvSpPr>
          <p:cNvPr id="21516" name="Прямоугольник 34"/>
          <p:cNvSpPr>
            <a:spLocks noChangeArrowheads="1"/>
          </p:cNvSpPr>
          <p:nvPr/>
        </p:nvSpPr>
        <p:spPr bwMode="auto">
          <a:xfrm>
            <a:off x="4850804" y="2857500"/>
            <a:ext cx="41870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ru-RU" sz="2800" b="1" dirty="0">
                <a:solidFill>
                  <a:schemeClr val="accent1">
                    <a:lumMod val="50000"/>
                  </a:schemeClr>
                </a:solidFill>
                <a:latin typeface="Cambria" pitchFamily="18" charset="0"/>
              </a:rPr>
              <a:t>В</a:t>
            </a:r>
          </a:p>
        </p:txBody>
      </p:sp>
      <p:sp>
        <p:nvSpPr>
          <p:cNvPr id="21517" name="Прямоугольник 35"/>
          <p:cNvSpPr>
            <a:spLocks noChangeArrowheads="1"/>
          </p:cNvSpPr>
          <p:nvPr/>
        </p:nvSpPr>
        <p:spPr bwMode="auto">
          <a:xfrm>
            <a:off x="3710186" y="2000250"/>
            <a:ext cx="41870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ru-RU" sz="2800" b="1" dirty="0">
                <a:solidFill>
                  <a:schemeClr val="accent1">
                    <a:lumMod val="50000"/>
                  </a:schemeClr>
                </a:solidFill>
                <a:latin typeface="Cambria" pitchFamily="18" charset="0"/>
              </a:rPr>
              <a:t>А</a:t>
            </a:r>
          </a:p>
        </p:txBody>
      </p:sp>
      <p:sp>
        <p:nvSpPr>
          <p:cNvPr id="21518" name="Прямоугольник 36"/>
          <p:cNvSpPr>
            <a:spLocks noChangeArrowheads="1"/>
          </p:cNvSpPr>
          <p:nvPr/>
        </p:nvSpPr>
        <p:spPr bwMode="auto">
          <a:xfrm>
            <a:off x="3630687" y="3000375"/>
            <a:ext cx="44435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ru-RU" sz="2800" b="1" dirty="0">
                <a:solidFill>
                  <a:schemeClr val="accent1">
                    <a:lumMod val="50000"/>
                  </a:schemeClr>
                </a:solidFill>
                <a:latin typeface="Cambria" pitchFamily="18" charset="0"/>
              </a:rPr>
              <a:t>Н</a:t>
            </a:r>
          </a:p>
        </p:txBody>
      </p:sp>
      <p:sp>
        <p:nvSpPr>
          <p:cNvPr id="21519" name="Прямоугольник 37"/>
          <p:cNvSpPr>
            <a:spLocks noChangeArrowheads="1"/>
          </p:cNvSpPr>
          <p:nvPr/>
        </p:nvSpPr>
        <p:spPr bwMode="auto">
          <a:xfrm>
            <a:off x="6854190" y="2000250"/>
            <a:ext cx="42672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ru-RU" sz="2800" b="1" dirty="0">
                <a:solidFill>
                  <a:schemeClr val="accent1">
                    <a:lumMod val="50000"/>
                  </a:schemeClr>
                </a:solidFill>
                <a:latin typeface="Cambria" pitchFamily="18" charset="0"/>
              </a:rPr>
              <a:t>К</a:t>
            </a:r>
          </a:p>
        </p:txBody>
      </p:sp>
      <p:sp>
        <p:nvSpPr>
          <p:cNvPr id="21520" name="Прямоугольник 38"/>
          <p:cNvSpPr>
            <a:spLocks noChangeArrowheads="1"/>
          </p:cNvSpPr>
          <p:nvPr/>
        </p:nvSpPr>
        <p:spPr bwMode="auto">
          <a:xfrm>
            <a:off x="1994551" y="2357438"/>
            <a:ext cx="48923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ru-RU" sz="2800" b="1" dirty="0">
                <a:solidFill>
                  <a:schemeClr val="accent1">
                    <a:lumMod val="50000"/>
                  </a:schemeClr>
                </a:solidFill>
                <a:latin typeface="Cambria" pitchFamily="18" charset="0"/>
              </a:rPr>
              <a:t>М</a:t>
            </a:r>
          </a:p>
        </p:txBody>
      </p:sp>
    </p:spTree>
    <p:extLst>
      <p:ext uri="{BB962C8B-B14F-4D97-AF65-F5344CB8AC3E}">
        <p14:creationId xmlns:p14="http://schemas.microsoft.com/office/powerpoint/2010/main" xmlns="" val="2528118987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0" dur="2000"/>
                                        <p:tgtEl>
                                          <p:spTgt spid="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/>
              <a:t>Как и все геометрические фигуры, углы сравниваются с помощью наложения.</a:t>
            </a:r>
          </a:p>
          <a:p>
            <a:pPr>
              <a:buNone/>
            </a:pPr>
            <a:endParaRPr lang="ru-RU" dirty="0"/>
          </a:p>
          <a:p>
            <a:pPr>
              <a:buNone/>
            </a:pPr>
            <a:endParaRPr lang="ru-RU" dirty="0"/>
          </a:p>
          <a:p>
            <a:pPr>
              <a:buNone/>
            </a:pPr>
            <a:endParaRPr lang="ru-RU" dirty="0"/>
          </a:p>
          <a:p>
            <a:pPr>
              <a:buNone/>
            </a:pPr>
            <a:r>
              <a:rPr lang="ru-RU" dirty="0"/>
              <a:t>Если один угол можно наложить на другой так что они совпадут, то эти углы равны.</a:t>
            </a:r>
          </a:p>
          <a:p>
            <a:pPr>
              <a:buNone/>
            </a:pPr>
            <a:endParaRPr lang="ru-RU" dirty="0"/>
          </a:p>
          <a:p>
            <a:pPr marL="45720" indent="0">
              <a:spcBef>
                <a:spcPct val="50000"/>
              </a:spcBef>
              <a:buNone/>
            </a:pPr>
            <a:r>
              <a:rPr lang="ru-RU" dirty="0"/>
              <a:t>Если первый угол меньше чем  второй, то он окажется внутри второго после наложения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Сравнение углов</a:t>
            </a:r>
          </a:p>
        </p:txBody>
      </p:sp>
    </p:spTree>
    <p:extLst>
      <p:ext uri="{BB962C8B-B14F-4D97-AF65-F5344CB8AC3E}">
        <p14:creationId xmlns:p14="http://schemas.microsoft.com/office/powerpoint/2010/main" xmlns="" val="627066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9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endParaRPr lang="ru-RU">
              <a:solidFill>
                <a:srgbClr val="6600FF"/>
              </a:solidFill>
              <a:latin typeface="Arial" charset="0"/>
            </a:endParaRPr>
          </a:p>
        </p:txBody>
      </p:sp>
      <p:sp>
        <p:nvSpPr>
          <p:cNvPr id="35843" name="Rectangle 3"/>
          <p:cNvSpPr>
            <a:spLocks noGrp="1"/>
          </p:cNvSpPr>
          <p:nvPr>
            <p:ph type="body" sz="half" idx="1"/>
          </p:nvPr>
        </p:nvSpPr>
        <p:spPr>
          <a:xfrm>
            <a:off x="6011863" y="1557338"/>
            <a:ext cx="4038600" cy="647700"/>
          </a:xfrm>
        </p:spPr>
        <p:txBody>
          <a:bodyPr/>
          <a:lstStyle/>
          <a:p>
            <a:pPr eaLnBrk="1" hangingPunct="1">
              <a:buFont typeface="Arial" pitchFamily="34" charset="0"/>
              <a:buNone/>
            </a:pPr>
            <a:r>
              <a:rPr lang="ru-RU" sz="2800" dirty="0">
                <a:solidFill>
                  <a:schemeClr val="accent1"/>
                </a:solidFill>
                <a:latin typeface="Arial" pitchFamily="34" charset="0"/>
              </a:rPr>
              <a:t>    </a:t>
            </a:r>
            <a:r>
              <a:rPr lang="ru-RU" sz="2800" b="1" dirty="0">
                <a:solidFill>
                  <a:schemeClr val="accent1"/>
                </a:solidFill>
                <a:latin typeface="Arial" pitchFamily="34" charset="0"/>
              </a:rPr>
              <a:t>А=   В</a:t>
            </a:r>
          </a:p>
        </p:txBody>
      </p:sp>
      <p:graphicFrame>
        <p:nvGraphicFramePr>
          <p:cNvPr id="35863" name="Object 23"/>
          <p:cNvGraphicFramePr>
            <a:graphicFrameLocks noGrp="1" noChangeAspect="1"/>
          </p:cNvGraphicFramePr>
          <p:nvPr>
            <p:ph sz="quarter" idx="2"/>
          </p:nvPr>
        </p:nvGraphicFramePr>
        <p:xfrm>
          <a:off x="6156325" y="1700213"/>
          <a:ext cx="287338" cy="265112"/>
        </p:xfrm>
        <a:graphic>
          <a:graphicData uri="http://schemas.openxmlformats.org/presentationml/2006/ole">
            <p:oleObj spid="_x0000_s3082" name="Формула" r:id="rId3" imgW="194760" imgH="182880" progId="">
              <p:embed/>
            </p:oleObj>
          </a:graphicData>
        </a:graphic>
      </p:graphicFrame>
      <p:grpSp>
        <p:nvGrpSpPr>
          <p:cNvPr id="2057" name="Group 6"/>
          <p:cNvGrpSpPr>
            <a:grpSpLocks/>
          </p:cNvGrpSpPr>
          <p:nvPr/>
        </p:nvGrpSpPr>
        <p:grpSpPr bwMode="auto">
          <a:xfrm>
            <a:off x="971550" y="1773238"/>
            <a:ext cx="1944688" cy="1439862"/>
            <a:chOff x="657" y="1117"/>
            <a:chExt cx="1225" cy="907"/>
          </a:xfrm>
        </p:grpSpPr>
        <p:sp>
          <p:nvSpPr>
            <p:cNvPr id="2073" name="Line 4"/>
            <p:cNvSpPr>
              <a:spLocks noChangeShapeType="1"/>
            </p:cNvSpPr>
            <p:nvPr/>
          </p:nvSpPr>
          <p:spPr bwMode="auto">
            <a:xfrm flipV="1">
              <a:off x="657" y="1117"/>
              <a:ext cx="1043" cy="907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074" name="Line 5"/>
            <p:cNvSpPr>
              <a:spLocks noChangeShapeType="1"/>
            </p:cNvSpPr>
            <p:nvPr/>
          </p:nvSpPr>
          <p:spPr bwMode="auto">
            <a:xfrm flipV="1">
              <a:off x="657" y="2024"/>
              <a:ext cx="1225" cy="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3" name="Group 15"/>
          <p:cNvGrpSpPr>
            <a:grpSpLocks/>
          </p:cNvGrpSpPr>
          <p:nvPr/>
        </p:nvGrpSpPr>
        <p:grpSpPr bwMode="auto">
          <a:xfrm>
            <a:off x="3635375" y="3649663"/>
            <a:ext cx="2447925" cy="1728787"/>
            <a:chOff x="1020" y="2296"/>
            <a:chExt cx="1542" cy="1089"/>
          </a:xfrm>
        </p:grpSpPr>
        <p:sp>
          <p:nvSpPr>
            <p:cNvPr id="2071" name="Line 10"/>
            <p:cNvSpPr>
              <a:spLocks noChangeShapeType="1"/>
            </p:cNvSpPr>
            <p:nvPr/>
          </p:nvSpPr>
          <p:spPr bwMode="auto">
            <a:xfrm>
              <a:off x="1020" y="3385"/>
              <a:ext cx="1542" cy="0"/>
            </a:xfrm>
            <a:prstGeom prst="line">
              <a:avLst/>
            </a:prstGeom>
            <a:noFill/>
            <a:ln w="41275">
              <a:solidFill>
                <a:srgbClr val="00008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072" name="Line 11"/>
            <p:cNvSpPr>
              <a:spLocks noChangeShapeType="1"/>
            </p:cNvSpPr>
            <p:nvPr/>
          </p:nvSpPr>
          <p:spPr bwMode="auto">
            <a:xfrm flipV="1">
              <a:off x="1034" y="2296"/>
              <a:ext cx="363" cy="1089"/>
            </a:xfrm>
            <a:prstGeom prst="line">
              <a:avLst/>
            </a:prstGeom>
            <a:noFill/>
            <a:ln w="41275">
              <a:solidFill>
                <a:srgbClr val="00008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4" name="Group 12"/>
          <p:cNvGrpSpPr>
            <a:grpSpLocks/>
          </p:cNvGrpSpPr>
          <p:nvPr/>
        </p:nvGrpSpPr>
        <p:grpSpPr bwMode="auto">
          <a:xfrm>
            <a:off x="3635375" y="1773238"/>
            <a:ext cx="1944688" cy="1439862"/>
            <a:chOff x="657" y="1117"/>
            <a:chExt cx="1225" cy="907"/>
          </a:xfrm>
        </p:grpSpPr>
        <p:sp>
          <p:nvSpPr>
            <p:cNvPr id="2069" name="Line 13"/>
            <p:cNvSpPr>
              <a:spLocks noChangeShapeType="1"/>
            </p:cNvSpPr>
            <p:nvPr/>
          </p:nvSpPr>
          <p:spPr bwMode="auto">
            <a:xfrm flipV="1">
              <a:off x="657" y="1117"/>
              <a:ext cx="1043" cy="907"/>
            </a:xfrm>
            <a:prstGeom prst="line">
              <a:avLst/>
            </a:prstGeom>
            <a:noFill/>
            <a:ln w="38100">
              <a:solidFill>
                <a:srgbClr val="008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070" name="Line 14"/>
            <p:cNvSpPr>
              <a:spLocks noChangeShapeType="1"/>
            </p:cNvSpPr>
            <p:nvPr/>
          </p:nvSpPr>
          <p:spPr bwMode="auto">
            <a:xfrm flipV="1">
              <a:off x="657" y="2024"/>
              <a:ext cx="1225" cy="0"/>
            </a:xfrm>
            <a:prstGeom prst="line">
              <a:avLst/>
            </a:prstGeom>
            <a:noFill/>
            <a:ln w="38100">
              <a:solidFill>
                <a:srgbClr val="008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2060" name="Group 16"/>
          <p:cNvGrpSpPr>
            <a:grpSpLocks/>
          </p:cNvGrpSpPr>
          <p:nvPr/>
        </p:nvGrpSpPr>
        <p:grpSpPr bwMode="auto">
          <a:xfrm>
            <a:off x="1116013" y="3933825"/>
            <a:ext cx="1944687" cy="1439863"/>
            <a:chOff x="657" y="1117"/>
            <a:chExt cx="1225" cy="907"/>
          </a:xfrm>
        </p:grpSpPr>
        <p:sp>
          <p:nvSpPr>
            <p:cNvPr id="2067" name="Line 17"/>
            <p:cNvSpPr>
              <a:spLocks noChangeShapeType="1"/>
            </p:cNvSpPr>
            <p:nvPr/>
          </p:nvSpPr>
          <p:spPr bwMode="auto">
            <a:xfrm flipV="1">
              <a:off x="657" y="1117"/>
              <a:ext cx="1043" cy="907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068" name="Line 18"/>
            <p:cNvSpPr>
              <a:spLocks noChangeShapeType="1"/>
            </p:cNvSpPr>
            <p:nvPr/>
          </p:nvSpPr>
          <p:spPr bwMode="auto">
            <a:xfrm flipV="1">
              <a:off x="657" y="2024"/>
              <a:ext cx="1225" cy="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35859" name="Text Box 19"/>
          <p:cNvSpPr txBox="1">
            <a:spLocks noChangeArrowheads="1"/>
          </p:cNvSpPr>
          <p:nvPr/>
        </p:nvSpPr>
        <p:spPr bwMode="auto">
          <a:xfrm>
            <a:off x="468313" y="3213100"/>
            <a:ext cx="433387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sz="3200" b="1">
                <a:solidFill>
                  <a:srgbClr val="6600FF"/>
                </a:solidFill>
                <a:latin typeface="Cambria" pitchFamily="18" charset="0"/>
              </a:rPr>
              <a:t>А</a:t>
            </a:r>
          </a:p>
        </p:txBody>
      </p:sp>
      <p:sp>
        <p:nvSpPr>
          <p:cNvPr id="35860" name="Text Box 20"/>
          <p:cNvSpPr txBox="1">
            <a:spLocks noChangeArrowheads="1"/>
          </p:cNvSpPr>
          <p:nvPr/>
        </p:nvSpPr>
        <p:spPr bwMode="auto">
          <a:xfrm>
            <a:off x="3419475" y="3284538"/>
            <a:ext cx="433388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sz="3200" b="1">
                <a:solidFill>
                  <a:srgbClr val="6600FF"/>
                </a:solidFill>
                <a:latin typeface="Cambria" pitchFamily="18" charset="0"/>
              </a:rPr>
              <a:t>В</a:t>
            </a:r>
          </a:p>
        </p:txBody>
      </p:sp>
      <p:sp>
        <p:nvSpPr>
          <p:cNvPr id="35861" name="Text Box 21"/>
          <p:cNvSpPr txBox="1">
            <a:spLocks noChangeArrowheads="1"/>
          </p:cNvSpPr>
          <p:nvPr/>
        </p:nvSpPr>
        <p:spPr bwMode="auto">
          <a:xfrm>
            <a:off x="1042988" y="5516563"/>
            <a:ext cx="433387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sz="3200" b="1">
                <a:solidFill>
                  <a:srgbClr val="6600FF"/>
                </a:solidFill>
                <a:latin typeface="Cambria" pitchFamily="18" charset="0"/>
              </a:rPr>
              <a:t>А</a:t>
            </a:r>
          </a:p>
        </p:txBody>
      </p:sp>
      <p:sp>
        <p:nvSpPr>
          <p:cNvPr id="35862" name="Text Box 22"/>
          <p:cNvSpPr txBox="1">
            <a:spLocks noChangeArrowheads="1"/>
          </p:cNvSpPr>
          <p:nvPr/>
        </p:nvSpPr>
        <p:spPr bwMode="auto">
          <a:xfrm>
            <a:off x="3492500" y="5445125"/>
            <a:ext cx="433388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sz="3200" b="1">
                <a:solidFill>
                  <a:srgbClr val="6600FF"/>
                </a:solidFill>
                <a:latin typeface="Cambria" pitchFamily="18" charset="0"/>
              </a:rPr>
              <a:t>С</a:t>
            </a:r>
          </a:p>
        </p:txBody>
      </p:sp>
      <p:sp>
        <p:nvSpPr>
          <p:cNvPr id="35869" name="Rectangle 29"/>
          <p:cNvSpPr>
            <a:spLocks/>
          </p:cNvSpPr>
          <p:nvPr/>
        </p:nvSpPr>
        <p:spPr bwMode="auto">
          <a:xfrm>
            <a:off x="5795963" y="3933825"/>
            <a:ext cx="4038600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Font typeface="Arial" pitchFamily="34" charset="0"/>
              <a:buNone/>
            </a:pPr>
            <a:r>
              <a:rPr lang="ru-RU" sz="2800">
                <a:solidFill>
                  <a:schemeClr val="accent1"/>
                </a:solidFill>
                <a:latin typeface="Cambria" pitchFamily="18" charset="0"/>
              </a:rPr>
              <a:t>    </a:t>
            </a:r>
            <a:r>
              <a:rPr lang="ru-RU" sz="2800" b="1">
                <a:solidFill>
                  <a:schemeClr val="accent1"/>
                </a:solidFill>
                <a:latin typeface="Cambria" pitchFamily="18" charset="0"/>
              </a:rPr>
              <a:t>А</a:t>
            </a:r>
            <a:r>
              <a:rPr lang="en-US" sz="2800" b="1">
                <a:solidFill>
                  <a:schemeClr val="accent1"/>
                </a:solidFill>
                <a:latin typeface="Cambria" pitchFamily="18" charset="0"/>
              </a:rPr>
              <a:t>&lt;</a:t>
            </a:r>
            <a:r>
              <a:rPr lang="ru-RU" sz="2800" b="1">
                <a:solidFill>
                  <a:schemeClr val="accent1"/>
                </a:solidFill>
                <a:latin typeface="Cambria" pitchFamily="18" charset="0"/>
              </a:rPr>
              <a:t>   </a:t>
            </a:r>
            <a:r>
              <a:rPr lang="en-US" sz="2800" b="1">
                <a:solidFill>
                  <a:schemeClr val="accent1"/>
                </a:solidFill>
                <a:latin typeface="Cambria" pitchFamily="18" charset="0"/>
              </a:rPr>
              <a:t>C</a:t>
            </a:r>
            <a:endParaRPr lang="ru-RU" sz="2800" b="1">
              <a:solidFill>
                <a:schemeClr val="accent1"/>
              </a:solidFill>
              <a:latin typeface="Cambria" pitchFamily="18" charset="0"/>
            </a:endParaRPr>
          </a:p>
        </p:txBody>
      </p:sp>
      <p:graphicFrame>
        <p:nvGraphicFramePr>
          <p:cNvPr id="35870" name="Object 30"/>
          <p:cNvGraphicFramePr>
            <a:graphicFrameLocks noChangeAspect="1"/>
          </p:cNvGraphicFramePr>
          <p:nvPr/>
        </p:nvGraphicFramePr>
        <p:xfrm>
          <a:off x="5795963" y="4076700"/>
          <a:ext cx="287337" cy="265113"/>
        </p:xfrm>
        <a:graphic>
          <a:graphicData uri="http://schemas.openxmlformats.org/presentationml/2006/ole">
            <p:oleObj spid="_x0000_s3083" name="Формула" r:id="rId4" imgW="194760" imgH="182880" progId="">
              <p:embed/>
            </p:oleObj>
          </a:graphicData>
        </a:graphic>
      </p:graphicFrame>
      <p:graphicFrame>
        <p:nvGraphicFramePr>
          <p:cNvPr id="35871" name="Object 31"/>
          <p:cNvGraphicFramePr>
            <a:graphicFrameLocks noChangeAspect="1"/>
          </p:cNvGraphicFramePr>
          <p:nvPr/>
        </p:nvGraphicFramePr>
        <p:xfrm>
          <a:off x="6572250" y="4071938"/>
          <a:ext cx="309563" cy="285750"/>
        </p:xfrm>
        <a:graphic>
          <a:graphicData uri="http://schemas.openxmlformats.org/presentationml/2006/ole">
            <p:oleObj spid="_x0000_s3084" name="Формула" r:id="rId5" imgW="194760" imgH="182880" progId="">
              <p:embed/>
            </p:oleObj>
          </a:graphicData>
        </a:graphic>
      </p:graphicFrame>
      <p:pic>
        <p:nvPicPr>
          <p:cNvPr id="27" name="Прямоугольник 26"/>
          <p:cNvPicPr>
            <a:picLocks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43050" y="66675"/>
            <a:ext cx="5229225" cy="12017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35867" name="Object 27"/>
          <p:cNvGraphicFramePr>
            <a:graphicFrameLocks noGrp="1" noChangeAspect="1"/>
          </p:cNvGraphicFramePr>
          <p:nvPr>
            <p:ph sz="quarter" idx="3"/>
            <p:extLst>
              <p:ext uri="{D42A27DB-BD31-4B8C-83A1-F6EECF244321}">
                <p14:modId xmlns:p14="http://schemas.microsoft.com/office/powerpoint/2010/main" xmlns="" val="3750807417"/>
              </p:ext>
            </p:extLst>
          </p:nvPr>
        </p:nvGraphicFramePr>
        <p:xfrm>
          <a:off x="6948488" y="1700213"/>
          <a:ext cx="287337" cy="266700"/>
        </p:xfrm>
        <a:graphic>
          <a:graphicData uri="http://schemas.openxmlformats.org/presentationml/2006/ole">
            <p:oleObj spid="_x0000_s3085" name="Формула" r:id="rId7" imgW="194760" imgH="182880" progId="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624123728"/>
      </p:ext>
    </p:extLst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58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58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58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58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58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58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58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58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58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58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58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58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4.07407E-6 L -0.28733 4.07407E-6 " pathEditMode="relative" rAng="0" ptsTypes="AA">
                                      <p:cBhvr>
                                        <p:cTn id="2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400" y="0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-1.85185E-6 L -0.27552 -0.00069 " pathEditMode="relative" rAng="0" ptsTypes="AA">
                                      <p:cBhvr>
                                        <p:cTn id="42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800" y="0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59" grpId="0"/>
      <p:bldP spid="35860" grpId="0"/>
      <p:bldP spid="35860" grpId="1"/>
      <p:bldP spid="35861" grpId="0"/>
      <p:bldP spid="35862" grpId="0"/>
      <p:bldP spid="35862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Заголовок 1"/>
          <p:cNvSpPr>
            <a:spLocks noGrp="1"/>
          </p:cNvSpPr>
          <p:nvPr>
            <p:ph type="title"/>
          </p:nvPr>
        </p:nvSpPr>
        <p:spPr>
          <a:xfrm>
            <a:off x="1643063" y="214313"/>
            <a:ext cx="3908425" cy="9906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5" name="TextBox 24"/>
          <p:cNvSpPr txBox="1">
            <a:spLocks noChangeArrowheads="1"/>
          </p:cNvSpPr>
          <p:nvPr/>
        </p:nvSpPr>
        <p:spPr bwMode="auto">
          <a:xfrm>
            <a:off x="857250" y="1857375"/>
            <a:ext cx="8001000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r>
              <a:rPr lang="ru-RU" sz="4000" b="1">
                <a:solidFill>
                  <a:srgbClr val="3333CC"/>
                </a:solidFill>
                <a:latin typeface="Cambria" pitchFamily="18" charset="0"/>
              </a:rPr>
              <a:t>Равные углы при наложении</a:t>
            </a:r>
          </a:p>
          <a:p>
            <a:pPr eaLnBrk="1" hangingPunct="1"/>
            <a:r>
              <a:rPr lang="ru-RU" sz="4000" b="1">
                <a:solidFill>
                  <a:srgbClr val="3333CC"/>
                </a:solidFill>
                <a:latin typeface="Cambria" pitchFamily="18" charset="0"/>
              </a:rPr>
              <a:t>совпадают</a:t>
            </a: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642938" y="3929063"/>
            <a:ext cx="8001000" cy="1938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r>
              <a:rPr lang="ru-RU" sz="4000" b="1">
                <a:solidFill>
                  <a:srgbClr val="FF0000"/>
                </a:solidFill>
                <a:latin typeface="Cambria" pitchFamily="18" charset="0"/>
              </a:rPr>
              <a:t>Если один угол наложить на другой и они совпадут, то эти углы равны</a:t>
            </a: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642938" y="3143250"/>
            <a:ext cx="80010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/>
            <a:r>
              <a:rPr lang="ru-RU" sz="3200" b="1">
                <a:solidFill>
                  <a:schemeClr val="tx2"/>
                </a:solidFill>
                <a:latin typeface="Cambria" pitchFamily="18" charset="0"/>
              </a:rPr>
              <a:t>или</a:t>
            </a:r>
          </a:p>
        </p:txBody>
      </p:sp>
      <p:pic>
        <p:nvPicPr>
          <p:cNvPr id="8" name="Прямоугольник 7"/>
          <p:cNvPicPr>
            <a:picLocks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425700" y="268288"/>
            <a:ext cx="3689350" cy="1311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154623440"/>
      </p:ext>
    </p:extLst>
  </p:cSld>
  <p:clrMapOvr>
    <a:masterClrMapping/>
  </p:clrMapOvr>
  <p:transition>
    <p:cut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Подведем итог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1. Угол – что это?</a:t>
            </a:r>
          </a:p>
          <a:p>
            <a:r>
              <a:rPr lang="ru-RU" dirty="0"/>
              <a:t>2. Как называются лучи, образующие угол?</a:t>
            </a:r>
          </a:p>
          <a:p>
            <a:r>
              <a:rPr lang="ru-RU" dirty="0"/>
              <a:t>3. Как обозначаются углы?</a:t>
            </a:r>
          </a:p>
          <a:p>
            <a:r>
              <a:rPr lang="ru-RU" dirty="0"/>
              <a:t>4. Как сравнить углы?</a:t>
            </a:r>
          </a:p>
          <a:p>
            <a:r>
              <a:rPr lang="ru-RU" dirty="0"/>
              <a:t>5. Какие углы называются равными?</a:t>
            </a:r>
          </a:p>
          <a:p>
            <a:r>
              <a:rPr lang="ru-RU" dirty="0"/>
              <a:t>6. Где в обычной жизни встречаются углы?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7491308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B58502BE-3248-4D82-92D5-CFACC5F8F9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№281</a:t>
            </a:r>
          </a:p>
        </p:txBody>
      </p:sp>
      <p:pic>
        <p:nvPicPr>
          <p:cNvPr id="4098" name="Picture 2" descr="Задание рисунок 1">
            <a:extLst>
              <a:ext uri="{FF2B5EF4-FFF2-40B4-BE49-F238E27FC236}">
                <a16:creationId xmlns:a16="http://schemas.microsoft.com/office/drawing/2014/main" xmlns="" id="{0F83B997-05F6-41C5-B6BE-068BB539237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37884" y="1772815"/>
            <a:ext cx="3715907" cy="47293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8082599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B58502BE-3248-4D82-92D5-CFACC5F8F9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№281</a:t>
            </a:r>
          </a:p>
        </p:txBody>
      </p:sp>
      <p:pic>
        <p:nvPicPr>
          <p:cNvPr id="4098" name="Picture 2" descr="Задание рисунок 1">
            <a:extLst>
              <a:ext uri="{FF2B5EF4-FFF2-40B4-BE49-F238E27FC236}">
                <a16:creationId xmlns:a16="http://schemas.microsoft.com/office/drawing/2014/main" xmlns="" id="{0F83B997-05F6-41C5-B6BE-068BB539237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69700" y="1760220"/>
            <a:ext cx="3715907" cy="47293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2CD9FC95-838E-4B40-9F30-2E0F5380BB7C}"/>
              </a:ext>
            </a:extLst>
          </p:cNvPr>
          <p:cNvSpPr txBox="1"/>
          <p:nvPr/>
        </p:nvSpPr>
        <p:spPr>
          <a:xfrm>
            <a:off x="4427984" y="3244334"/>
            <a:ext cx="33123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∠MKN, ∠NKM, ∠K.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6845132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6D7A9A8B-8E9D-4F70-BFC2-73A1C1252A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700807"/>
          </a:xfrm>
        </p:spPr>
        <p:txBody>
          <a:bodyPr/>
          <a:lstStyle/>
          <a:p>
            <a:r>
              <a:rPr lang="ru-RU" dirty="0"/>
              <a:t>№282</a:t>
            </a:r>
            <a:br>
              <a:rPr lang="ru-RU" dirty="0"/>
            </a:br>
            <a:r>
              <a:rPr lang="ru-RU" sz="2800" dirty="0"/>
              <a:t>На каком из рисунков 74, а, б, в луч OK является биссектрисой угла AOB?</a:t>
            </a:r>
          </a:p>
        </p:txBody>
      </p:sp>
      <p:pic>
        <p:nvPicPr>
          <p:cNvPr id="5122" name="Picture 2" descr="Задание рисунок 1">
            <a:extLst>
              <a:ext uri="{FF2B5EF4-FFF2-40B4-BE49-F238E27FC236}">
                <a16:creationId xmlns:a16="http://schemas.microsoft.com/office/drawing/2014/main" xmlns="" id="{A3E6527D-40DF-4921-A3A8-65A8173ABF3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99933" y="2171700"/>
            <a:ext cx="6472392" cy="31295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8760841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6053" name="Rectangle 5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ru-RU" sz="4000" i="1" dirty="0">
                <a:solidFill>
                  <a:srgbClr val="FFFF00"/>
                </a:solidFill>
              </a:rPr>
              <a:t>Природа говорит языком математики: буквы этого языка -  круги, треугольники иные математические фигуры.</a:t>
            </a:r>
          </a:p>
        </p:txBody>
      </p:sp>
      <p:sp>
        <p:nvSpPr>
          <p:cNvPr id="386057" name="Rectangle 9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/>
              <a:t>                                 </a:t>
            </a:r>
            <a:r>
              <a:rPr lang="ru-RU" i="1" dirty="0">
                <a:solidFill>
                  <a:srgbClr val="FFFF00"/>
                </a:solidFill>
              </a:rPr>
              <a:t>Галилей.</a:t>
            </a:r>
          </a:p>
        </p:txBody>
      </p:sp>
    </p:spTree>
    <p:extLst>
      <p:ext uri="{BB962C8B-B14F-4D97-AF65-F5344CB8AC3E}">
        <p14:creationId xmlns:p14="http://schemas.microsoft.com/office/powerpoint/2010/main" xmlns="" val="9645860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6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86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60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" dur="500"/>
                                        <p:tgtEl>
                                          <p:spTgt spid="3860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605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6D7A9A8B-8E9D-4F70-BFC2-73A1C1252A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700807"/>
          </a:xfrm>
        </p:spPr>
        <p:txBody>
          <a:bodyPr/>
          <a:lstStyle/>
          <a:p>
            <a:r>
              <a:rPr lang="ru-RU" dirty="0"/>
              <a:t>№282</a:t>
            </a:r>
            <a:br>
              <a:rPr lang="ru-RU" dirty="0"/>
            </a:br>
            <a:r>
              <a:rPr lang="ru-RU" sz="2800" dirty="0"/>
              <a:t>На каком из рисунков 74, а, б, в луч OK является биссектрисой угла AOB?</a:t>
            </a:r>
          </a:p>
        </p:txBody>
      </p:sp>
      <p:pic>
        <p:nvPicPr>
          <p:cNvPr id="5122" name="Picture 2" descr="Задание рисунок 1">
            <a:extLst>
              <a:ext uri="{FF2B5EF4-FFF2-40B4-BE49-F238E27FC236}">
                <a16:creationId xmlns:a16="http://schemas.microsoft.com/office/drawing/2014/main" xmlns="" id="{A3E6527D-40DF-4921-A3A8-65A8173ABF3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99933" y="2171700"/>
            <a:ext cx="6472392" cy="31295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2E4BB6F5-12E9-41F7-8A6E-43D5A27EB1B1}"/>
              </a:ext>
            </a:extLst>
          </p:cNvPr>
          <p:cNvSpPr txBox="1"/>
          <p:nvPr/>
        </p:nvSpPr>
        <p:spPr>
          <a:xfrm>
            <a:off x="827584" y="5772101"/>
            <a:ext cx="45720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800" b="0" i="0" dirty="0">
                <a:solidFill>
                  <a:srgbClr val="666666"/>
                </a:solidFill>
                <a:effectLst/>
                <a:latin typeface="Roboto" panose="02000000000000000000" pitchFamily="2" charset="0"/>
              </a:rPr>
              <a:t>На рисунке </a:t>
            </a:r>
            <a:r>
              <a:rPr lang="ru-RU" sz="2800" b="0" i="0" dirty="0">
                <a:solidFill>
                  <a:srgbClr val="666666"/>
                </a:solidFill>
                <a:effectLst/>
                <a:latin typeface="MJXc-TeX-main-R"/>
              </a:rPr>
              <a:t>74,</a:t>
            </a:r>
            <a:r>
              <a:rPr lang="ru-RU" sz="2800" b="0" i="0" dirty="0">
                <a:solidFill>
                  <a:srgbClr val="666666"/>
                </a:solidFill>
                <a:effectLst/>
                <a:latin typeface="Roboto" panose="02000000000000000000" pitchFamily="2" charset="0"/>
              </a:rPr>
              <a:t>в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xmlns="" val="36196625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F800EC95-1E8D-40B9-872E-6590113851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556791"/>
          </a:xfrm>
        </p:spPr>
        <p:txBody>
          <a:bodyPr/>
          <a:lstStyle/>
          <a:p>
            <a:r>
              <a:rPr lang="ru-RU" dirty="0"/>
              <a:t>№283</a:t>
            </a:r>
            <a:br>
              <a:rPr lang="ru-RU" dirty="0"/>
            </a:br>
            <a:r>
              <a:rPr lang="ru-RU" dirty="0"/>
              <a:t>Назовите все углы, изображенные на рисунке 75.</a:t>
            </a:r>
          </a:p>
        </p:txBody>
      </p:sp>
      <p:pic>
        <p:nvPicPr>
          <p:cNvPr id="6146" name="Picture 2" descr="Задание рисунок 1">
            <a:extLst>
              <a:ext uri="{FF2B5EF4-FFF2-40B4-BE49-F238E27FC236}">
                <a16:creationId xmlns:a16="http://schemas.microsoft.com/office/drawing/2014/main" xmlns="" id="{5DAC616D-0D13-49FB-A36A-5BFD39C6CE5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899" y="1556791"/>
            <a:ext cx="3740329" cy="53012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2115796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F800EC95-1E8D-40B9-872E-6590113851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556791"/>
          </a:xfrm>
        </p:spPr>
        <p:txBody>
          <a:bodyPr/>
          <a:lstStyle/>
          <a:p>
            <a:r>
              <a:rPr lang="ru-RU" dirty="0"/>
              <a:t>№283</a:t>
            </a:r>
            <a:br>
              <a:rPr lang="ru-RU" dirty="0"/>
            </a:br>
            <a:r>
              <a:rPr lang="ru-RU" dirty="0"/>
              <a:t>Назовите все углы, изображенные на рисунке 75.</a:t>
            </a:r>
          </a:p>
        </p:txBody>
      </p:sp>
      <p:pic>
        <p:nvPicPr>
          <p:cNvPr id="6146" name="Picture 2" descr="Задание рисунок 1">
            <a:extLst>
              <a:ext uri="{FF2B5EF4-FFF2-40B4-BE49-F238E27FC236}">
                <a16:creationId xmlns:a16="http://schemas.microsoft.com/office/drawing/2014/main" xmlns="" id="{5DAC616D-0D13-49FB-A36A-5BFD39C6CE5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899" y="1556791"/>
            <a:ext cx="3740329" cy="53012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F6B83BF9-3BD8-47B5-BC31-817FDEF52682}"/>
              </a:ext>
            </a:extLst>
          </p:cNvPr>
          <p:cNvSpPr txBox="1"/>
          <p:nvPr/>
        </p:nvSpPr>
        <p:spPr>
          <a:xfrm>
            <a:off x="4211378" y="3057496"/>
            <a:ext cx="460887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b="0" i="0" dirty="0">
                <a:solidFill>
                  <a:srgbClr val="666666"/>
                </a:solidFill>
                <a:effectLst/>
                <a:latin typeface="MJXc-TeX-math-I"/>
              </a:rPr>
              <a:t>∠BAM, ∠BAE, ∠EAM.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xmlns="" val="6233797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10B57E4E-6540-4010-BC58-419926D2B3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88640"/>
            <a:ext cx="8964488" cy="1410241"/>
          </a:xfrm>
        </p:spPr>
        <p:txBody>
          <a:bodyPr/>
          <a:lstStyle/>
          <a:p>
            <a:r>
              <a:rPr lang="ru-RU" sz="2800" dirty="0"/>
              <a:t/>
            </a:r>
            <a:br>
              <a:rPr lang="ru-RU" sz="2800" dirty="0"/>
            </a:br>
            <a:r>
              <a:rPr lang="ru-RU" sz="2800" dirty="0"/>
              <a:t>№284</a:t>
            </a:r>
            <a:br>
              <a:rPr lang="ru-RU" sz="2800" dirty="0"/>
            </a:br>
            <a:r>
              <a:rPr lang="ru-RU" sz="2800" dirty="0" err="1"/>
              <a:t>апишите</a:t>
            </a:r>
            <a:r>
              <a:rPr lang="ru-RU" sz="2800" dirty="0"/>
              <a:t> все углы, изображенные на рисунке 76.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7172" name="Picture 4" descr="Задание рисунок 1">
            <a:extLst>
              <a:ext uri="{FF2B5EF4-FFF2-40B4-BE49-F238E27FC236}">
                <a16:creationId xmlns:a16="http://schemas.microsoft.com/office/drawing/2014/main" xmlns="" id="{83407467-ACBA-4F6C-ADE8-0F06B6E4A34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1" y="1598881"/>
            <a:ext cx="3903645" cy="50704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5849689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10B57E4E-6540-4010-BC58-419926D2B3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88640"/>
            <a:ext cx="8964488" cy="1410241"/>
          </a:xfrm>
        </p:spPr>
        <p:txBody>
          <a:bodyPr/>
          <a:lstStyle/>
          <a:p>
            <a:r>
              <a:rPr lang="ru-RU" sz="2800" dirty="0"/>
              <a:t/>
            </a:r>
            <a:br>
              <a:rPr lang="ru-RU" sz="2800" dirty="0"/>
            </a:br>
            <a:r>
              <a:rPr lang="ru-RU" sz="2800" dirty="0"/>
              <a:t>№284</a:t>
            </a:r>
            <a:br>
              <a:rPr lang="ru-RU" sz="2800" dirty="0"/>
            </a:br>
            <a:r>
              <a:rPr lang="ru-RU" sz="2800" dirty="0" err="1"/>
              <a:t>апишите</a:t>
            </a:r>
            <a:r>
              <a:rPr lang="ru-RU" sz="2800" dirty="0"/>
              <a:t> все углы, изображенные на рисунке 76.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7172" name="Picture 4" descr="Задание рисунок 1">
            <a:extLst>
              <a:ext uri="{FF2B5EF4-FFF2-40B4-BE49-F238E27FC236}">
                <a16:creationId xmlns:a16="http://schemas.microsoft.com/office/drawing/2014/main" xmlns="" id="{83407467-ACBA-4F6C-ADE8-0F06B6E4A34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1" y="1598881"/>
            <a:ext cx="3903645" cy="50704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325EF98D-BE6D-463C-B52C-C8E0E55ABA5A}"/>
              </a:ext>
            </a:extLst>
          </p:cNvPr>
          <p:cNvSpPr txBox="1"/>
          <p:nvPr/>
        </p:nvSpPr>
        <p:spPr>
          <a:xfrm>
            <a:off x="4083156" y="3009122"/>
            <a:ext cx="4572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b="0" i="0" dirty="0">
                <a:solidFill>
                  <a:srgbClr val="666666"/>
                </a:solidFill>
                <a:effectLst/>
                <a:latin typeface="MJXc-TeX-math-I"/>
              </a:rPr>
              <a:t>∠OTF, ∠OTC, ∠CTF.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xmlns="" val="3594032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2FF61C6-CDA8-43AB-85FD-2CEC5EC8B3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826" y="0"/>
            <a:ext cx="9195694" cy="1484784"/>
          </a:xfrm>
        </p:spPr>
        <p:txBody>
          <a:bodyPr/>
          <a:lstStyle/>
          <a:p>
            <a:r>
              <a:rPr lang="ru-RU" dirty="0"/>
              <a:t>№285</a:t>
            </a:r>
            <a:br>
              <a:rPr lang="ru-RU" dirty="0"/>
            </a:br>
            <a:endParaRPr lang="ru-RU" dirty="0"/>
          </a:p>
        </p:txBody>
      </p:sp>
      <p:pic>
        <p:nvPicPr>
          <p:cNvPr id="8194" name="Picture 2" descr="Задание рисунок 1">
            <a:extLst>
              <a:ext uri="{FF2B5EF4-FFF2-40B4-BE49-F238E27FC236}">
                <a16:creationId xmlns:a16="http://schemas.microsoft.com/office/drawing/2014/main" xmlns="" id="{C8A06FDE-C4B3-4031-B6F1-A5EA9BFAB08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7504" y="1539946"/>
            <a:ext cx="4748296" cy="51294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B089A302-8827-4418-AF93-B4086B0E65EE}"/>
              </a:ext>
            </a:extLst>
          </p:cNvPr>
          <p:cNvSpPr txBox="1"/>
          <p:nvPr/>
        </p:nvSpPr>
        <p:spPr>
          <a:xfrm>
            <a:off x="219098" y="708949"/>
            <a:ext cx="8705804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chemeClr val="bg1"/>
                </a:solidFill>
              </a:rPr>
              <a:t>Какие из лучей, изображенных на рисунке 77, пересекают сторону угла BOC?</a:t>
            </a:r>
          </a:p>
        </p:txBody>
      </p:sp>
    </p:spTree>
    <p:extLst>
      <p:ext uri="{BB962C8B-B14F-4D97-AF65-F5344CB8AC3E}">
        <p14:creationId xmlns:p14="http://schemas.microsoft.com/office/powerpoint/2010/main" xmlns="" val="10049552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2FF61C6-CDA8-43AB-85FD-2CEC5EC8B3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826" y="0"/>
            <a:ext cx="9195694" cy="1484784"/>
          </a:xfrm>
        </p:spPr>
        <p:txBody>
          <a:bodyPr/>
          <a:lstStyle/>
          <a:p>
            <a:r>
              <a:rPr lang="ru-RU" dirty="0"/>
              <a:t>№285</a:t>
            </a:r>
            <a:br>
              <a:rPr lang="ru-RU" dirty="0"/>
            </a:br>
            <a:endParaRPr lang="ru-RU" dirty="0"/>
          </a:p>
        </p:txBody>
      </p:sp>
      <p:pic>
        <p:nvPicPr>
          <p:cNvPr id="8194" name="Picture 2" descr="Задание рисунок 1">
            <a:extLst>
              <a:ext uri="{FF2B5EF4-FFF2-40B4-BE49-F238E27FC236}">
                <a16:creationId xmlns:a16="http://schemas.microsoft.com/office/drawing/2014/main" xmlns="" id="{C8A06FDE-C4B3-4031-B6F1-A5EA9BFAB08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7504" y="1539946"/>
            <a:ext cx="4748296" cy="51294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B089A302-8827-4418-AF93-B4086B0E65EE}"/>
              </a:ext>
            </a:extLst>
          </p:cNvPr>
          <p:cNvSpPr txBox="1"/>
          <p:nvPr/>
        </p:nvSpPr>
        <p:spPr>
          <a:xfrm>
            <a:off x="219098" y="708949"/>
            <a:ext cx="8705804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chemeClr val="bg1"/>
                </a:solidFill>
              </a:rPr>
              <a:t>Какие из лучей, изображенных на рисунке 77, пересекают сторону угла BOC?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27A33555-E3FC-457B-818A-986BEAAA4408}"/>
              </a:ext>
            </a:extLst>
          </p:cNvPr>
          <p:cNvSpPr txBox="1"/>
          <p:nvPr/>
        </p:nvSpPr>
        <p:spPr>
          <a:xfrm>
            <a:off x="5364088" y="3244334"/>
            <a:ext cx="462361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800" dirty="0"/>
              <a:t>Лучи: </a:t>
            </a:r>
            <a:r>
              <a:rPr lang="en-US" sz="2800" dirty="0"/>
              <a:t>AK, ST</a:t>
            </a:r>
            <a:r>
              <a:rPr lang="en-US" dirty="0"/>
              <a:t>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5801266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0E45EAFF-890C-41D5-86DB-BE157D3FF8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410D8AE5-420E-400F-92DA-67058F71DD93}"/>
              </a:ext>
            </a:extLst>
          </p:cNvPr>
          <p:cNvSpPr txBox="1"/>
          <p:nvPr/>
        </p:nvSpPr>
        <p:spPr>
          <a:xfrm>
            <a:off x="295196" y="1844824"/>
            <a:ext cx="8381260" cy="3416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Домашнее задание: </a:t>
            </a:r>
          </a:p>
          <a:p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Прочитать п.11,ответить на вопросы 1-3,  №288, 292, Решу ВПР математика 5 класс задания 1 – 6 </a:t>
            </a:r>
          </a:p>
          <a:p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569816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1175" name="Rectangle 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>
                <a:solidFill>
                  <a:schemeClr val="folHlink"/>
                </a:solidFill>
              </a:rPr>
              <a:t>А где раньше можно было встретиться с углами?</a:t>
            </a:r>
          </a:p>
        </p:txBody>
      </p:sp>
      <p:sp>
        <p:nvSpPr>
          <p:cNvPr id="391176" name="Rectangle 8"/>
          <p:cNvSpPr>
            <a:spLocks noGrp="1" noChangeArrowheads="1"/>
          </p:cNvSpPr>
          <p:nvPr>
            <p:ph type="body" sz="half" idx="1"/>
          </p:nvPr>
        </p:nvSpPr>
        <p:spPr/>
        <p:txBody>
          <a:bodyPr>
            <a:normAutofit lnSpcReduction="10000"/>
          </a:bodyPr>
          <a:lstStyle/>
          <a:p>
            <a:pPr>
              <a:lnSpc>
                <a:spcPct val="90000"/>
              </a:lnSpc>
            </a:pPr>
            <a:r>
              <a:rPr lang="ru-RU" sz="2400" i="1" dirty="0">
                <a:solidFill>
                  <a:schemeClr val="accent1">
                    <a:lumMod val="50000"/>
                  </a:schemeClr>
                </a:solidFill>
              </a:rPr>
              <a:t>Астрономы, наблюдавшие за небом и дававшие на основе этих наблюдений указания, когда начинать полевые работы, должны были научиться определять положение звезд на небе. Для этого понадобилось измерять углы.</a:t>
            </a:r>
          </a:p>
        </p:txBody>
      </p:sp>
      <p:pic>
        <p:nvPicPr>
          <p:cNvPr id="391178" name="Picture 10" descr="17"/>
          <p:cNvPicPr>
            <a:picLocks noGrp="1" noChangeAspect="1" noChangeArrowheads="1"/>
          </p:cNvPicPr>
          <p:nvPr>
            <p:ph type="clipArt"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4643438" y="2060575"/>
            <a:ext cx="4038600" cy="3744913"/>
          </a:xfrm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7943649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1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391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11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3911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3911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3911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1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9" dur="2000"/>
                                        <p:tgtEl>
                                          <p:spTgt spid="391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1175" grpId="0"/>
      <p:bldP spid="391176" grpId="0" build="p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2196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2400">
                <a:solidFill>
                  <a:srgbClr val="FFFF00"/>
                </a:solidFill>
              </a:rPr>
              <a:t>В 6 веке до новой эры Фалес из Милета ответил на трудную задачу египтян: Как найти высоту одной из громадных пирамид?</a:t>
            </a:r>
          </a:p>
        </p:txBody>
      </p:sp>
      <p:sp>
        <p:nvSpPr>
          <p:cNvPr id="392198" name="Rectangle 6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ru-RU" sz="2400" dirty="0">
                <a:solidFill>
                  <a:schemeClr val="accent1">
                    <a:lumMod val="50000"/>
                  </a:schemeClr>
                </a:solidFill>
              </a:rPr>
              <a:t>Фалес нашел простое и красивое решение задачи:    « Когда тень от этой палки будет той же длины, что и сама палка, тень от пирамиды будет иметь ту же длину, что и высота пирамиды».</a:t>
            </a:r>
          </a:p>
        </p:txBody>
      </p:sp>
      <p:pic>
        <p:nvPicPr>
          <p:cNvPr id="392199" name="Picture 7" descr="15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1187450" y="1844675"/>
            <a:ext cx="7200900" cy="2087563"/>
          </a:xfrm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7792771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2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392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21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921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2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392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2196" grpId="0"/>
      <p:bldP spid="392198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Заголовок 1"/>
          <p:cNvSpPr>
            <a:spLocks noGrp="1"/>
          </p:cNvSpPr>
          <p:nvPr>
            <p:ph type="title"/>
          </p:nvPr>
        </p:nvSpPr>
        <p:spPr>
          <a:xfrm>
            <a:off x="214313" y="142875"/>
            <a:ext cx="8551862" cy="1143000"/>
          </a:xfrm>
          <a:solidFill>
            <a:schemeClr val="accent2">
              <a:lumMod val="20000"/>
              <a:lumOff val="80000"/>
            </a:schemeClr>
          </a:solidFill>
        </p:spPr>
        <p:txBody>
          <a:bodyPr/>
          <a:lstStyle/>
          <a:p>
            <a:pPr algn="ctr" eaLnBrk="1" hangingPunct="1">
              <a:defRPr/>
            </a:pPr>
            <a:r>
              <a:rPr lang="ru-RU" b="1" dirty="0">
                <a:solidFill>
                  <a:srgbClr val="C00000"/>
                </a:solidFill>
              </a:rPr>
              <a:t>Как называются эти геометрические фигуры:</a:t>
            </a:r>
            <a:endParaRPr lang="ru-RU" dirty="0"/>
          </a:p>
        </p:txBody>
      </p:sp>
      <p:cxnSp>
        <p:nvCxnSpPr>
          <p:cNvPr id="17" name="Прямая соединительная линия 16"/>
          <p:cNvCxnSpPr/>
          <p:nvPr/>
        </p:nvCxnSpPr>
        <p:spPr>
          <a:xfrm flipV="1">
            <a:off x="642938" y="2571750"/>
            <a:ext cx="7786687" cy="71438"/>
          </a:xfrm>
          <a:prstGeom prst="line">
            <a:avLst/>
          </a:prstGeom>
          <a:ln w="127000" cmpd="sng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2143125" y="1643063"/>
            <a:ext cx="2643188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ru-RU" sz="5400"/>
              <a:t>прямая</a:t>
            </a:r>
          </a:p>
        </p:txBody>
      </p:sp>
      <p:cxnSp>
        <p:nvCxnSpPr>
          <p:cNvPr id="19" name="Прямая соединительная линия 18"/>
          <p:cNvCxnSpPr/>
          <p:nvPr/>
        </p:nvCxnSpPr>
        <p:spPr>
          <a:xfrm>
            <a:off x="1785938" y="3500438"/>
            <a:ext cx="6429375" cy="1143000"/>
          </a:xfrm>
          <a:prstGeom prst="line">
            <a:avLst/>
          </a:prstGeom>
          <a:ln w="127000" cap="rnd" cmpd="sng">
            <a:solidFill>
              <a:srgbClr val="0070C0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/>
          <p:cNvSpPr txBox="1">
            <a:spLocks noChangeArrowheads="1"/>
          </p:cNvSpPr>
          <p:nvPr/>
        </p:nvSpPr>
        <p:spPr bwMode="auto">
          <a:xfrm>
            <a:off x="4214813" y="3000375"/>
            <a:ext cx="2643187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ru-RU" sz="5400"/>
              <a:t>луч</a:t>
            </a:r>
          </a:p>
        </p:txBody>
      </p:sp>
      <p:cxnSp>
        <p:nvCxnSpPr>
          <p:cNvPr id="26" name="Прямая соединительная линия 25"/>
          <p:cNvCxnSpPr/>
          <p:nvPr/>
        </p:nvCxnSpPr>
        <p:spPr>
          <a:xfrm>
            <a:off x="1571625" y="5500688"/>
            <a:ext cx="3500438" cy="1587"/>
          </a:xfrm>
          <a:prstGeom prst="line">
            <a:avLst/>
          </a:prstGeom>
          <a:ln w="127000" cap="rnd" cmpd="sng">
            <a:solidFill>
              <a:srgbClr val="0070C0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/>
          <p:cNvSpPr txBox="1">
            <a:spLocks noChangeArrowheads="1"/>
          </p:cNvSpPr>
          <p:nvPr/>
        </p:nvSpPr>
        <p:spPr bwMode="auto">
          <a:xfrm>
            <a:off x="2286000" y="5715000"/>
            <a:ext cx="2643188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ru-RU" sz="5400"/>
              <a:t>отрезок</a:t>
            </a:r>
          </a:p>
        </p:txBody>
      </p:sp>
    </p:spTree>
    <p:extLst>
      <p:ext uri="{BB962C8B-B14F-4D97-AF65-F5344CB8AC3E}">
        <p14:creationId xmlns:p14="http://schemas.microsoft.com/office/powerpoint/2010/main" xmlns="" val="26287421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3220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i="1">
                <a:solidFill>
                  <a:srgbClr val="FF9900"/>
                </a:solidFill>
              </a:rPr>
              <a:t>Вернувшись в свой родной город Фалес еще раз удивил всех:</a:t>
            </a:r>
          </a:p>
        </p:txBody>
      </p:sp>
      <p:sp>
        <p:nvSpPr>
          <p:cNvPr id="393221" name="Rectangle 5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r>
              <a:rPr lang="ru-RU" sz="2400" b="1" i="1" dirty="0">
                <a:solidFill>
                  <a:schemeClr val="accent1">
                    <a:lumMod val="50000"/>
                  </a:schemeClr>
                </a:solidFill>
              </a:rPr>
              <a:t>Далеко от берега стоял на якоре корабль, И он сумел измерить расстояние от берега до корабля, стоя на берегу.</a:t>
            </a:r>
          </a:p>
        </p:txBody>
      </p:sp>
      <p:pic>
        <p:nvPicPr>
          <p:cNvPr id="393223" name="Picture 7" descr="16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611188" y="3716338"/>
            <a:ext cx="8137525" cy="2592387"/>
          </a:xfrm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2819447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3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932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932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32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80"/>
                                        <p:tgtEl>
                                          <p:spTgt spid="3932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3932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80"/>
                                        <p:tgtEl>
                                          <p:spTgt spid="3932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3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0" dur="2000"/>
                                        <p:tgtEl>
                                          <p:spTgt spid="393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3220" grpId="0"/>
      <p:bldP spid="393221" grpId="0" build="p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42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>
                <a:solidFill>
                  <a:srgbClr val="FF9900"/>
                </a:solidFill>
              </a:rPr>
              <a:t>И таких примеров в жизни очень много. </a:t>
            </a:r>
            <a:br>
              <a:rPr lang="ru-RU" sz="2800">
                <a:solidFill>
                  <a:srgbClr val="FF9900"/>
                </a:solidFill>
              </a:rPr>
            </a:br>
            <a:r>
              <a:rPr lang="ru-RU" sz="2800">
                <a:solidFill>
                  <a:srgbClr val="FF9900"/>
                </a:solidFill>
              </a:rPr>
              <a:t>А в настоящее время, где же используются углы?</a:t>
            </a:r>
          </a:p>
        </p:txBody>
      </p:sp>
      <p:sp>
        <p:nvSpPr>
          <p:cNvPr id="3942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2800" i="1" dirty="0">
                <a:solidFill>
                  <a:schemeClr val="accent1">
                    <a:lumMod val="50000"/>
                  </a:schemeClr>
                </a:solidFill>
              </a:rPr>
              <a:t>Сейчас существует множество приборов: высотомеры, дальномеры, угломеры и т.д. Они определяют углы и позволяют находить высоту недоступных предметов, расстояние до недоступных предметов. Артиллеристы не стреляют вслепую. Они используют тоже угломер.</a:t>
            </a:r>
          </a:p>
        </p:txBody>
      </p:sp>
    </p:spTree>
    <p:extLst>
      <p:ext uri="{BB962C8B-B14F-4D97-AF65-F5344CB8AC3E}">
        <p14:creationId xmlns:p14="http://schemas.microsoft.com/office/powerpoint/2010/main" xmlns="" val="4953233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4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942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942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942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3942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4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94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94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4242" grpId="0"/>
      <p:bldP spid="394243" grpId="0" build="p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5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ru-RU" sz="2800" i="1">
                <a:solidFill>
                  <a:srgbClr val="FFFF00"/>
                </a:solidFill>
              </a:rPr>
              <a:t>А как красиво в комнате, когда на полу сделан паркет с оригинальным узором.</a:t>
            </a:r>
          </a:p>
        </p:txBody>
      </p:sp>
      <p:sp>
        <p:nvSpPr>
          <p:cNvPr id="395269" name="Rectangle 5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ru-RU" sz="2800" i="1" dirty="0">
                <a:solidFill>
                  <a:schemeClr val="accent1">
                    <a:lumMod val="50000"/>
                  </a:schemeClr>
                </a:solidFill>
              </a:rPr>
              <a:t>Чем сложнее комбинация острых, тупых и прямых углов в многоугольниках, тем интереснее узор паркета.</a:t>
            </a:r>
          </a:p>
        </p:txBody>
      </p:sp>
      <p:pic>
        <p:nvPicPr>
          <p:cNvPr id="395270" name="Picture 6" descr="1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1187450" y="1773238"/>
            <a:ext cx="6697663" cy="2303462"/>
          </a:xfrm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0014798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5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95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52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952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5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395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5266" grpId="0"/>
      <p:bldP spid="395269" grpId="0" build="p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/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ru-RU"/>
          </a:p>
        </p:txBody>
      </p:sp>
      <p:pic>
        <p:nvPicPr>
          <p:cNvPr id="11268" name="Picture 4" descr="File000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2700"/>
            <a:ext cx="9144000" cy="7124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6287751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3000"/>
    </mc:Choice>
    <mc:Fallback>
      <p:transition spd="slow" advClick="0" advTm="3000"/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/>
          </a:p>
        </p:txBody>
      </p:sp>
      <p:pic>
        <p:nvPicPr>
          <p:cNvPr id="9219" name="Picture 6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44000" cy="6858000"/>
          </a:xfrm>
          <a:noFill/>
        </p:spPr>
      </p:pic>
    </p:spTree>
    <p:extLst>
      <p:ext uri="{BB962C8B-B14F-4D97-AF65-F5344CB8AC3E}">
        <p14:creationId xmlns:p14="http://schemas.microsoft.com/office/powerpoint/2010/main" xmlns="" val="15671070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3000"/>
    </mc:Choice>
    <mc:Fallback>
      <p:transition spd="slow" advClick="0" advTm="3000"/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/>
          </a:p>
        </p:txBody>
      </p:sp>
      <p:pic>
        <p:nvPicPr>
          <p:cNvPr id="10243" name="Picture 4" descr="кран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50363" cy="6919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1949385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3000"/>
    </mc:Choice>
    <mc:Fallback>
      <p:transition spd="slow" advClick="0" advTm="3000"/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/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ru-RU"/>
          </a:p>
        </p:txBody>
      </p:sp>
      <p:pic>
        <p:nvPicPr>
          <p:cNvPr id="8196" name="Picture 5" descr="0001879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973138" y="-892175"/>
            <a:ext cx="10334626" cy="826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6456485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3000"/>
    </mc:Choice>
    <mc:Fallback>
      <p:transition spd="slow" advClick="0" advTm="3000"/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/>
          </a:p>
        </p:txBody>
      </p:sp>
      <p:pic>
        <p:nvPicPr>
          <p:cNvPr id="7171" name="Picture 4" descr="lon2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44000" cy="6858000"/>
          </a:xfrm>
          <a:noFill/>
          <a:ln w="28575" algn="ctr">
            <a:solidFill>
              <a:schemeClr val="bg2"/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23522452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3000"/>
    </mc:Choice>
    <mc:Fallback>
      <p:transition spd="slow" advClick="0" advTm="3000"/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/>
          </a:p>
        </p:txBody>
      </p:sp>
      <p:pic>
        <p:nvPicPr>
          <p:cNvPr id="6147" name="Picture 4" descr="ren1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44000" cy="6858000"/>
          </a:xfrm>
          <a:noFill/>
          <a:ln w="28575" algn="ctr">
            <a:solidFill>
              <a:schemeClr val="bg2"/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37536458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3000"/>
    </mc:Choice>
    <mc:Fallback>
      <p:transition spd="slow" advClick="0" advTm="3000"/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/>
          </a:p>
        </p:txBody>
      </p:sp>
      <p:pic>
        <p:nvPicPr>
          <p:cNvPr id="4099" name="Picture 4" descr="daw1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44000" cy="6858000"/>
          </a:xfrm>
          <a:noFill/>
          <a:ln w="28575" algn="ctr">
            <a:solidFill>
              <a:schemeClr val="bg2"/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250950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3000"/>
    </mc:Choice>
    <mc:Fallback>
      <p:transition spd="slow" advClick="0" advTm="3000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684213" y="404813"/>
            <a:ext cx="6781800" cy="3968750"/>
            <a:chOff x="604" y="436"/>
            <a:chExt cx="4272" cy="2500"/>
          </a:xfrm>
        </p:grpSpPr>
        <p:grpSp>
          <p:nvGrpSpPr>
            <p:cNvPr id="2073" name="Group 3"/>
            <p:cNvGrpSpPr>
              <a:grpSpLocks/>
            </p:cNvGrpSpPr>
            <p:nvPr/>
          </p:nvGrpSpPr>
          <p:grpSpPr bwMode="auto">
            <a:xfrm rot="989364">
              <a:off x="604" y="2483"/>
              <a:ext cx="438" cy="453"/>
              <a:chOff x="793" y="2167"/>
              <a:chExt cx="1663" cy="1762"/>
            </a:xfrm>
          </p:grpSpPr>
          <p:sp>
            <p:nvSpPr>
              <p:cNvPr id="181252" name="Freeform 4"/>
              <p:cNvSpPr>
                <a:spLocks/>
              </p:cNvSpPr>
              <p:nvPr/>
            </p:nvSpPr>
            <p:spPr bwMode="auto">
              <a:xfrm>
                <a:off x="784" y="2205"/>
                <a:ext cx="1636" cy="1708"/>
              </a:xfrm>
              <a:custGeom>
                <a:avLst/>
                <a:gdLst/>
                <a:ahLst/>
                <a:cxnLst>
                  <a:cxn ang="0">
                    <a:pos x="0" y="1452"/>
                  </a:cxn>
                  <a:cxn ang="0">
                    <a:pos x="908" y="454"/>
                  </a:cxn>
                  <a:cxn ang="0">
                    <a:pos x="862" y="182"/>
                  </a:cxn>
                  <a:cxn ang="0">
                    <a:pos x="1044" y="0"/>
                  </a:cxn>
                  <a:cxn ang="0">
                    <a:pos x="1633" y="590"/>
                  </a:cxn>
                  <a:cxn ang="0">
                    <a:pos x="1463" y="763"/>
                  </a:cxn>
                  <a:cxn ang="0">
                    <a:pos x="1225" y="681"/>
                  </a:cxn>
                  <a:cxn ang="0">
                    <a:pos x="318" y="1724"/>
                  </a:cxn>
                  <a:cxn ang="0">
                    <a:pos x="182" y="1724"/>
                  </a:cxn>
                  <a:cxn ang="0">
                    <a:pos x="46" y="1679"/>
                  </a:cxn>
                  <a:cxn ang="0">
                    <a:pos x="0" y="1588"/>
                  </a:cxn>
                  <a:cxn ang="0">
                    <a:pos x="0" y="1452"/>
                  </a:cxn>
                </a:cxnLst>
                <a:rect l="0" t="0" r="r" b="b"/>
                <a:pathLst>
                  <a:path w="1633" h="1724">
                    <a:moveTo>
                      <a:pt x="0" y="1452"/>
                    </a:moveTo>
                    <a:lnTo>
                      <a:pt x="908" y="454"/>
                    </a:lnTo>
                    <a:lnTo>
                      <a:pt x="862" y="182"/>
                    </a:lnTo>
                    <a:lnTo>
                      <a:pt x="1044" y="0"/>
                    </a:lnTo>
                    <a:lnTo>
                      <a:pt x="1633" y="590"/>
                    </a:lnTo>
                    <a:lnTo>
                      <a:pt x="1463" y="763"/>
                    </a:lnTo>
                    <a:lnTo>
                      <a:pt x="1225" y="681"/>
                    </a:lnTo>
                    <a:lnTo>
                      <a:pt x="318" y="1724"/>
                    </a:lnTo>
                    <a:lnTo>
                      <a:pt x="182" y="1724"/>
                    </a:lnTo>
                    <a:lnTo>
                      <a:pt x="46" y="1679"/>
                    </a:lnTo>
                    <a:lnTo>
                      <a:pt x="0" y="1588"/>
                    </a:lnTo>
                    <a:lnTo>
                      <a:pt x="0" y="1452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bg2"/>
                  </a:gs>
                  <a:gs pos="50000">
                    <a:schemeClr val="bg1"/>
                  </a:gs>
                  <a:gs pos="100000">
                    <a:schemeClr val="bg2"/>
                  </a:gs>
                </a:gsLst>
                <a:lin ang="18900000" scaled="1"/>
              </a:gra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>
                  <a:latin typeface="Arial" charset="0"/>
                  <a:cs typeface="+mn-cs"/>
                </a:endParaRPr>
              </a:p>
            </p:txBody>
          </p:sp>
          <p:sp>
            <p:nvSpPr>
              <p:cNvPr id="2078" name="Freeform 5"/>
              <p:cNvSpPr>
                <a:spLocks/>
              </p:cNvSpPr>
              <p:nvPr/>
            </p:nvSpPr>
            <p:spPr bwMode="auto">
              <a:xfrm>
                <a:off x="1807" y="2167"/>
                <a:ext cx="649" cy="666"/>
              </a:xfrm>
              <a:custGeom>
                <a:avLst/>
                <a:gdLst>
                  <a:gd name="T0" fmla="*/ 30 w 649"/>
                  <a:gd name="T1" fmla="*/ 38 h 666"/>
                  <a:gd name="T2" fmla="*/ 393 w 649"/>
                  <a:gd name="T3" fmla="*/ 174 h 666"/>
                  <a:gd name="T4" fmla="*/ 619 w 649"/>
                  <a:gd name="T5" fmla="*/ 628 h 666"/>
                  <a:gd name="T6" fmla="*/ 211 w 649"/>
                  <a:gd name="T7" fmla="*/ 401 h 666"/>
                  <a:gd name="T8" fmla="*/ 30 w 649"/>
                  <a:gd name="T9" fmla="*/ 38 h 66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49"/>
                  <a:gd name="T16" fmla="*/ 0 h 666"/>
                  <a:gd name="T17" fmla="*/ 649 w 649"/>
                  <a:gd name="T18" fmla="*/ 666 h 66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49" h="666">
                    <a:moveTo>
                      <a:pt x="30" y="38"/>
                    </a:moveTo>
                    <a:cubicBezTo>
                      <a:pt x="60" y="0"/>
                      <a:pt x="295" y="76"/>
                      <a:pt x="393" y="174"/>
                    </a:cubicBezTo>
                    <a:cubicBezTo>
                      <a:pt x="491" y="272"/>
                      <a:pt x="649" y="590"/>
                      <a:pt x="619" y="628"/>
                    </a:cubicBezTo>
                    <a:cubicBezTo>
                      <a:pt x="589" y="666"/>
                      <a:pt x="309" y="499"/>
                      <a:pt x="211" y="401"/>
                    </a:cubicBezTo>
                    <a:cubicBezTo>
                      <a:pt x="113" y="303"/>
                      <a:pt x="0" y="76"/>
                      <a:pt x="30" y="38"/>
                    </a:cubicBezTo>
                    <a:close/>
                  </a:path>
                </a:pathLst>
              </a:custGeom>
              <a:solidFill>
                <a:srgbClr val="FFFF0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079" name="Freeform 6"/>
              <p:cNvSpPr>
                <a:spLocks/>
              </p:cNvSpPr>
              <p:nvPr/>
            </p:nvSpPr>
            <p:spPr bwMode="auto">
              <a:xfrm>
                <a:off x="1760" y="2294"/>
                <a:ext cx="576" cy="592"/>
              </a:xfrm>
              <a:custGeom>
                <a:avLst/>
                <a:gdLst>
                  <a:gd name="T0" fmla="*/ 0 w 576"/>
                  <a:gd name="T1" fmla="*/ 0 h 592"/>
                  <a:gd name="T2" fmla="*/ 184 w 576"/>
                  <a:gd name="T3" fmla="*/ 368 h 592"/>
                  <a:gd name="T4" fmla="*/ 576 w 576"/>
                  <a:gd name="T5" fmla="*/ 592 h 592"/>
                  <a:gd name="T6" fmla="*/ 0 60000 65536"/>
                  <a:gd name="T7" fmla="*/ 0 60000 65536"/>
                  <a:gd name="T8" fmla="*/ 0 60000 65536"/>
                  <a:gd name="T9" fmla="*/ 0 w 576"/>
                  <a:gd name="T10" fmla="*/ 0 h 592"/>
                  <a:gd name="T11" fmla="*/ 576 w 576"/>
                  <a:gd name="T12" fmla="*/ 592 h 59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576" h="592">
                    <a:moveTo>
                      <a:pt x="0" y="0"/>
                    </a:moveTo>
                    <a:cubicBezTo>
                      <a:pt x="31" y="61"/>
                      <a:pt x="88" y="269"/>
                      <a:pt x="184" y="368"/>
                    </a:cubicBezTo>
                    <a:cubicBezTo>
                      <a:pt x="280" y="467"/>
                      <a:pt x="494" y="545"/>
                      <a:pt x="576" y="592"/>
                    </a:cubicBezTo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080" name="Oval 7"/>
              <p:cNvSpPr>
                <a:spLocks noChangeArrowheads="1"/>
              </p:cNvSpPr>
              <p:nvPr/>
            </p:nvSpPr>
            <p:spPr bwMode="auto">
              <a:xfrm>
                <a:off x="1701" y="2704"/>
                <a:ext cx="90" cy="90"/>
              </a:xfrm>
              <a:prstGeom prst="ellipse">
                <a:avLst/>
              </a:prstGeom>
              <a:solidFill>
                <a:srgbClr val="000099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2081" name="Oval 8"/>
              <p:cNvSpPr>
                <a:spLocks noChangeArrowheads="1"/>
              </p:cNvSpPr>
              <p:nvPr/>
            </p:nvSpPr>
            <p:spPr bwMode="auto">
              <a:xfrm>
                <a:off x="1701" y="2387"/>
                <a:ext cx="90" cy="90"/>
              </a:xfrm>
              <a:prstGeom prst="ellipse">
                <a:avLst/>
              </a:prstGeom>
              <a:solidFill>
                <a:srgbClr val="000099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2082" name="Oval 9"/>
              <p:cNvSpPr>
                <a:spLocks noChangeArrowheads="1"/>
              </p:cNvSpPr>
              <p:nvPr/>
            </p:nvSpPr>
            <p:spPr bwMode="auto">
              <a:xfrm>
                <a:off x="1610" y="2795"/>
                <a:ext cx="90" cy="90"/>
              </a:xfrm>
              <a:prstGeom prst="ellipse">
                <a:avLst/>
              </a:prstGeom>
              <a:solidFill>
                <a:srgbClr val="000099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grpSp>
          <p:nvGrpSpPr>
            <p:cNvPr id="2074" name="Group 10"/>
            <p:cNvGrpSpPr>
              <a:grpSpLocks/>
            </p:cNvGrpSpPr>
            <p:nvPr/>
          </p:nvGrpSpPr>
          <p:grpSpPr bwMode="auto">
            <a:xfrm>
              <a:off x="975" y="436"/>
              <a:ext cx="3901" cy="2177"/>
              <a:chOff x="975" y="43"/>
              <a:chExt cx="3273" cy="2525"/>
            </a:xfrm>
          </p:grpSpPr>
          <p:sp>
            <p:nvSpPr>
              <p:cNvPr id="181259" name="Freeform 11"/>
              <p:cNvSpPr>
                <a:spLocks/>
              </p:cNvSpPr>
              <p:nvPr/>
            </p:nvSpPr>
            <p:spPr bwMode="auto">
              <a:xfrm>
                <a:off x="975" y="73"/>
                <a:ext cx="3220" cy="2495"/>
              </a:xfrm>
              <a:custGeom>
                <a:avLst/>
                <a:gdLst/>
                <a:ahLst/>
                <a:cxnLst>
                  <a:cxn ang="0">
                    <a:pos x="0" y="2405"/>
                  </a:cxn>
                  <a:cxn ang="0">
                    <a:pos x="3039" y="0"/>
                  </a:cxn>
                  <a:cxn ang="0">
                    <a:pos x="3220" y="273"/>
                  </a:cxn>
                  <a:cxn ang="0">
                    <a:pos x="91" y="2495"/>
                  </a:cxn>
                </a:cxnLst>
                <a:rect l="0" t="0" r="r" b="b"/>
                <a:pathLst>
                  <a:path w="3220" h="2495">
                    <a:moveTo>
                      <a:pt x="0" y="2405"/>
                    </a:moveTo>
                    <a:lnTo>
                      <a:pt x="3039" y="0"/>
                    </a:lnTo>
                    <a:lnTo>
                      <a:pt x="3220" y="273"/>
                    </a:lnTo>
                    <a:lnTo>
                      <a:pt x="91" y="2495"/>
                    </a:lnTo>
                  </a:path>
                </a:pathLst>
              </a:custGeom>
              <a:gradFill rotWithShape="1">
                <a:gsLst>
                  <a:gs pos="0">
                    <a:srgbClr val="FFFF00"/>
                  </a:gs>
                  <a:gs pos="50000">
                    <a:schemeClr val="bg1"/>
                  </a:gs>
                  <a:gs pos="100000">
                    <a:srgbClr val="FFFF00"/>
                  </a:gs>
                </a:gsLst>
                <a:lin ang="18900000" scaled="1"/>
              </a:gradFill>
              <a:ln w="9525">
                <a:solidFill>
                  <a:srgbClr val="FFFF00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>
                  <a:latin typeface="Arial" charset="0"/>
                  <a:cs typeface="+mn-cs"/>
                </a:endParaRPr>
              </a:p>
            </p:txBody>
          </p:sp>
          <p:sp>
            <p:nvSpPr>
              <p:cNvPr id="2076" name="Freeform 12"/>
              <p:cNvSpPr>
                <a:spLocks/>
              </p:cNvSpPr>
              <p:nvPr/>
            </p:nvSpPr>
            <p:spPr bwMode="auto">
              <a:xfrm>
                <a:off x="3984" y="43"/>
                <a:ext cx="264" cy="310"/>
              </a:xfrm>
              <a:custGeom>
                <a:avLst/>
                <a:gdLst>
                  <a:gd name="T0" fmla="*/ 30 w 264"/>
                  <a:gd name="T1" fmla="*/ 30 h 310"/>
                  <a:gd name="T2" fmla="*/ 30 w 264"/>
                  <a:gd name="T3" fmla="*/ 212 h 310"/>
                  <a:gd name="T4" fmla="*/ 211 w 264"/>
                  <a:gd name="T5" fmla="*/ 303 h 310"/>
                  <a:gd name="T6" fmla="*/ 257 w 264"/>
                  <a:gd name="T7" fmla="*/ 167 h 310"/>
                  <a:gd name="T8" fmla="*/ 166 w 264"/>
                  <a:gd name="T9" fmla="*/ 30 h 310"/>
                  <a:gd name="T10" fmla="*/ 30 w 264"/>
                  <a:gd name="T11" fmla="*/ 30 h 31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64"/>
                  <a:gd name="T19" fmla="*/ 0 h 310"/>
                  <a:gd name="T20" fmla="*/ 264 w 264"/>
                  <a:gd name="T21" fmla="*/ 310 h 310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64" h="310">
                    <a:moveTo>
                      <a:pt x="30" y="30"/>
                    </a:moveTo>
                    <a:cubicBezTo>
                      <a:pt x="7" y="60"/>
                      <a:pt x="0" y="167"/>
                      <a:pt x="30" y="212"/>
                    </a:cubicBezTo>
                    <a:cubicBezTo>
                      <a:pt x="60" y="257"/>
                      <a:pt x="173" y="310"/>
                      <a:pt x="211" y="303"/>
                    </a:cubicBezTo>
                    <a:cubicBezTo>
                      <a:pt x="249" y="296"/>
                      <a:pt x="264" y="212"/>
                      <a:pt x="257" y="167"/>
                    </a:cubicBezTo>
                    <a:cubicBezTo>
                      <a:pt x="250" y="122"/>
                      <a:pt x="204" y="53"/>
                      <a:pt x="166" y="30"/>
                    </a:cubicBezTo>
                    <a:cubicBezTo>
                      <a:pt x="128" y="7"/>
                      <a:pt x="53" y="0"/>
                      <a:pt x="30" y="30"/>
                    </a:cubicBezTo>
                    <a:close/>
                  </a:path>
                </a:pathLst>
              </a:custGeom>
              <a:solidFill>
                <a:srgbClr val="FFFF00"/>
              </a:solidFill>
              <a:ln w="9525">
                <a:solidFill>
                  <a:srgbClr val="FFCC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</p:grpSp>
      <p:sp>
        <p:nvSpPr>
          <p:cNvPr id="181261" name="Freeform 13"/>
          <p:cNvSpPr>
            <a:spLocks/>
          </p:cNvSpPr>
          <p:nvPr/>
        </p:nvSpPr>
        <p:spPr bwMode="auto">
          <a:xfrm>
            <a:off x="1447800" y="774700"/>
            <a:ext cx="5219700" cy="3022600"/>
          </a:xfrm>
          <a:custGeom>
            <a:avLst/>
            <a:gdLst>
              <a:gd name="T0" fmla="*/ 0 w 3288"/>
              <a:gd name="T1" fmla="*/ 2147483647 h 1904"/>
              <a:gd name="T2" fmla="*/ 2147483647 w 3288"/>
              <a:gd name="T3" fmla="*/ 0 h 1904"/>
              <a:gd name="T4" fmla="*/ 0 60000 65536"/>
              <a:gd name="T5" fmla="*/ 0 60000 65536"/>
              <a:gd name="T6" fmla="*/ 0 w 3288"/>
              <a:gd name="T7" fmla="*/ 0 h 1904"/>
              <a:gd name="T8" fmla="*/ 3288 w 3288"/>
              <a:gd name="T9" fmla="*/ 1904 h 1904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3288" h="1904">
                <a:moveTo>
                  <a:pt x="0" y="1904"/>
                </a:moveTo>
                <a:lnTo>
                  <a:pt x="3288" y="0"/>
                </a:lnTo>
              </a:path>
            </a:pathLst>
          </a:custGeom>
          <a:noFill/>
          <a:ln w="28575">
            <a:solidFill>
              <a:schemeClr val="tx1"/>
            </a:solidFill>
            <a:round/>
            <a:headEnd type="oval" w="med" len="med"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ru-RU"/>
          </a:p>
        </p:txBody>
      </p:sp>
      <p:grpSp>
        <p:nvGrpSpPr>
          <p:cNvPr id="5" name="Group 14"/>
          <p:cNvGrpSpPr>
            <a:grpSpLocks/>
          </p:cNvGrpSpPr>
          <p:nvPr/>
        </p:nvGrpSpPr>
        <p:grpSpPr bwMode="auto">
          <a:xfrm>
            <a:off x="1403350" y="3716338"/>
            <a:ext cx="6337300" cy="1512887"/>
            <a:chOff x="884" y="2341"/>
            <a:chExt cx="3992" cy="953"/>
          </a:xfrm>
        </p:grpSpPr>
        <p:sp>
          <p:nvSpPr>
            <p:cNvPr id="2071" name="Line 15"/>
            <p:cNvSpPr>
              <a:spLocks noChangeShapeType="1"/>
            </p:cNvSpPr>
            <p:nvPr/>
          </p:nvSpPr>
          <p:spPr bwMode="auto">
            <a:xfrm>
              <a:off x="930" y="2387"/>
              <a:ext cx="3946" cy="907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 type="oval" w="med" len="med"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072" name="Oval 16"/>
            <p:cNvSpPr>
              <a:spLocks noChangeArrowheads="1"/>
            </p:cNvSpPr>
            <p:nvPr/>
          </p:nvSpPr>
          <p:spPr bwMode="auto">
            <a:xfrm>
              <a:off x="884" y="2341"/>
              <a:ext cx="90" cy="91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2059" name="Text Box 17"/>
          <p:cNvSpPr txBox="1">
            <a:spLocks noChangeArrowheads="1"/>
          </p:cNvSpPr>
          <p:nvPr/>
        </p:nvSpPr>
        <p:spPr bwMode="auto">
          <a:xfrm>
            <a:off x="2555875" y="333375"/>
            <a:ext cx="2325688" cy="64135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36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Угол АОВ</a:t>
            </a:r>
          </a:p>
        </p:txBody>
      </p:sp>
      <p:sp>
        <p:nvSpPr>
          <p:cNvPr id="181266" name="Text Box 18"/>
          <p:cNvSpPr txBox="1">
            <a:spLocks noChangeArrowheads="1"/>
          </p:cNvSpPr>
          <p:nvPr/>
        </p:nvSpPr>
        <p:spPr bwMode="auto">
          <a:xfrm>
            <a:off x="1331913" y="3716338"/>
            <a:ext cx="53975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ru-RU" sz="3600" b="1">
                <a:latin typeface="Times New Roman" pitchFamily="18" charset="0"/>
              </a:rPr>
              <a:t>О</a:t>
            </a:r>
          </a:p>
        </p:txBody>
      </p:sp>
      <p:sp>
        <p:nvSpPr>
          <p:cNvPr id="181267" name="Text Box 19"/>
          <p:cNvSpPr txBox="1">
            <a:spLocks noChangeArrowheads="1"/>
          </p:cNvSpPr>
          <p:nvPr/>
        </p:nvSpPr>
        <p:spPr bwMode="auto">
          <a:xfrm>
            <a:off x="7164388" y="5084763"/>
            <a:ext cx="48895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ru-RU" sz="3600" b="1">
                <a:latin typeface="Times New Roman" pitchFamily="18" charset="0"/>
              </a:rPr>
              <a:t>В</a:t>
            </a:r>
          </a:p>
        </p:txBody>
      </p:sp>
      <p:sp>
        <p:nvSpPr>
          <p:cNvPr id="181268" name="Text Box 20"/>
          <p:cNvSpPr txBox="1">
            <a:spLocks noChangeArrowheads="1"/>
          </p:cNvSpPr>
          <p:nvPr/>
        </p:nvSpPr>
        <p:spPr bwMode="auto">
          <a:xfrm>
            <a:off x="827088" y="1484313"/>
            <a:ext cx="1200150" cy="64135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3600" b="1" dirty="0">
                <a:latin typeface="Times New Roman" pitchFamily="18" charset="0"/>
                <a:cs typeface="Arial" charset="0"/>
              </a:rPr>
              <a:t>ВОА</a:t>
            </a:r>
          </a:p>
        </p:txBody>
      </p:sp>
      <p:sp>
        <p:nvSpPr>
          <p:cNvPr id="181269" name="Text Box 21"/>
          <p:cNvSpPr txBox="1">
            <a:spLocks noChangeArrowheads="1"/>
          </p:cNvSpPr>
          <p:nvPr/>
        </p:nvSpPr>
        <p:spPr bwMode="auto">
          <a:xfrm>
            <a:off x="6227763" y="260350"/>
            <a:ext cx="51435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ru-RU" sz="3600" b="1">
                <a:latin typeface="Times New Roman" pitchFamily="18" charset="0"/>
              </a:rPr>
              <a:t>А</a:t>
            </a:r>
          </a:p>
        </p:txBody>
      </p:sp>
      <p:sp>
        <p:nvSpPr>
          <p:cNvPr id="181270" name="Text Box 22"/>
          <p:cNvSpPr txBox="1">
            <a:spLocks noChangeArrowheads="1"/>
          </p:cNvSpPr>
          <p:nvPr/>
        </p:nvSpPr>
        <p:spPr bwMode="auto">
          <a:xfrm>
            <a:off x="827088" y="2060575"/>
            <a:ext cx="539750" cy="64135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3600" b="1" dirty="0">
                <a:latin typeface="Times New Roman" pitchFamily="18" charset="0"/>
                <a:cs typeface="Arial" charset="0"/>
              </a:rPr>
              <a:t>О</a:t>
            </a:r>
          </a:p>
        </p:txBody>
      </p:sp>
      <p:sp>
        <p:nvSpPr>
          <p:cNvPr id="181271" name="Text Box 23"/>
          <p:cNvSpPr txBox="1">
            <a:spLocks noChangeArrowheads="1"/>
          </p:cNvSpPr>
          <p:nvPr/>
        </p:nvSpPr>
        <p:spPr bwMode="auto">
          <a:xfrm rot="-1660345">
            <a:off x="3419475" y="1484313"/>
            <a:ext cx="1811338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ru-RU" sz="3600" b="1">
                <a:latin typeface="Times New Roman" pitchFamily="18" charset="0"/>
              </a:rPr>
              <a:t>Луч ОА</a:t>
            </a:r>
          </a:p>
        </p:txBody>
      </p:sp>
      <p:sp>
        <p:nvSpPr>
          <p:cNvPr id="181272" name="Text Box 24"/>
          <p:cNvSpPr txBox="1">
            <a:spLocks noChangeArrowheads="1"/>
          </p:cNvSpPr>
          <p:nvPr/>
        </p:nvSpPr>
        <p:spPr bwMode="auto">
          <a:xfrm rot="623214">
            <a:off x="3492500" y="4437063"/>
            <a:ext cx="1824038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ru-RU" sz="3600" b="1">
                <a:latin typeface="Times New Roman" pitchFamily="18" charset="0"/>
              </a:rPr>
              <a:t>Луч ОВ</a:t>
            </a:r>
          </a:p>
        </p:txBody>
      </p:sp>
      <p:sp>
        <p:nvSpPr>
          <p:cNvPr id="181273" name="Oval 25"/>
          <p:cNvSpPr>
            <a:spLocks noChangeArrowheads="1"/>
          </p:cNvSpPr>
          <p:nvPr/>
        </p:nvSpPr>
        <p:spPr bwMode="auto">
          <a:xfrm>
            <a:off x="1403350" y="3716338"/>
            <a:ext cx="142875" cy="144462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aphicFrame>
        <p:nvGraphicFramePr>
          <p:cNvPr id="181274" name="Object 26"/>
          <p:cNvGraphicFramePr>
            <a:graphicFrameLocks noChangeAspect="1"/>
          </p:cNvGraphicFramePr>
          <p:nvPr/>
        </p:nvGraphicFramePr>
        <p:xfrm>
          <a:off x="395288" y="1052513"/>
          <a:ext cx="503237" cy="465137"/>
        </p:xfrm>
        <a:graphic>
          <a:graphicData uri="http://schemas.openxmlformats.org/presentationml/2006/ole">
            <p:oleObj spid="_x0000_s1051" name="Формула" r:id="rId3" imgW="164957" imgH="152268" progId="">
              <p:embed/>
            </p:oleObj>
          </a:graphicData>
        </a:graphic>
      </p:graphicFrame>
      <p:graphicFrame>
        <p:nvGraphicFramePr>
          <p:cNvPr id="181275" name="Object 27"/>
          <p:cNvGraphicFramePr>
            <a:graphicFrameLocks noChangeAspect="1"/>
          </p:cNvGraphicFramePr>
          <p:nvPr/>
        </p:nvGraphicFramePr>
        <p:xfrm>
          <a:off x="395288" y="1628775"/>
          <a:ext cx="503237" cy="465138"/>
        </p:xfrm>
        <a:graphic>
          <a:graphicData uri="http://schemas.openxmlformats.org/presentationml/2006/ole">
            <p:oleObj spid="_x0000_s1052" name="Формула" r:id="rId4" imgW="164957" imgH="152268" progId="">
              <p:embed/>
            </p:oleObj>
          </a:graphicData>
        </a:graphic>
      </p:graphicFrame>
      <p:graphicFrame>
        <p:nvGraphicFramePr>
          <p:cNvPr id="181276" name="Object 28"/>
          <p:cNvGraphicFramePr>
            <a:graphicFrameLocks noChangeAspect="1"/>
          </p:cNvGraphicFramePr>
          <p:nvPr/>
        </p:nvGraphicFramePr>
        <p:xfrm>
          <a:off x="468313" y="2133600"/>
          <a:ext cx="503237" cy="465138"/>
        </p:xfrm>
        <a:graphic>
          <a:graphicData uri="http://schemas.openxmlformats.org/presentationml/2006/ole">
            <p:oleObj spid="_x0000_s1053" name="Формула" r:id="rId5" imgW="164957" imgH="152268" progId="">
              <p:embed/>
            </p:oleObj>
          </a:graphicData>
        </a:graphic>
      </p:graphicFrame>
      <p:sp>
        <p:nvSpPr>
          <p:cNvPr id="181277" name="Rectangle 29"/>
          <p:cNvSpPr>
            <a:spLocks noChangeArrowheads="1"/>
          </p:cNvSpPr>
          <p:nvPr/>
        </p:nvSpPr>
        <p:spPr bwMode="auto">
          <a:xfrm>
            <a:off x="827088" y="908050"/>
            <a:ext cx="1162050" cy="64611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3600" b="1">
                <a:latin typeface="Times New Roman" pitchFamily="18" charset="0"/>
                <a:cs typeface="Times New Roman" pitchFamily="18" charset="0"/>
              </a:rPr>
              <a:t>АОВ</a:t>
            </a:r>
          </a:p>
        </p:txBody>
      </p:sp>
      <p:sp>
        <p:nvSpPr>
          <p:cNvPr id="181278" name="Freeform 30"/>
          <p:cNvSpPr>
            <a:spLocks/>
          </p:cNvSpPr>
          <p:nvPr/>
        </p:nvSpPr>
        <p:spPr bwMode="auto">
          <a:xfrm>
            <a:off x="1484313" y="-212725"/>
            <a:ext cx="7766050" cy="5729288"/>
          </a:xfrm>
          <a:custGeom>
            <a:avLst/>
            <a:gdLst>
              <a:gd name="T0" fmla="*/ 2147483647 w 4892"/>
              <a:gd name="T1" fmla="*/ 0 h 3609"/>
              <a:gd name="T2" fmla="*/ 0 w 4892"/>
              <a:gd name="T3" fmla="*/ 2147483647 h 3609"/>
              <a:gd name="T4" fmla="*/ 2147483647 w 4892"/>
              <a:gd name="T5" fmla="*/ 2147483647 h 3609"/>
              <a:gd name="T6" fmla="*/ 2147483647 w 4892"/>
              <a:gd name="T7" fmla="*/ 2147483647 h 3609"/>
              <a:gd name="T8" fmla="*/ 2147483647 w 4892"/>
              <a:gd name="T9" fmla="*/ 0 h 360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4892"/>
              <a:gd name="T16" fmla="*/ 0 h 3609"/>
              <a:gd name="T17" fmla="*/ 4892 w 4892"/>
              <a:gd name="T18" fmla="*/ 3609 h 360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4892" h="3609">
                <a:moveTo>
                  <a:pt x="4349" y="0"/>
                </a:moveTo>
                <a:lnTo>
                  <a:pt x="0" y="2496"/>
                </a:lnTo>
                <a:lnTo>
                  <a:pt x="4825" y="3609"/>
                </a:lnTo>
                <a:lnTo>
                  <a:pt x="4892" y="192"/>
                </a:lnTo>
                <a:lnTo>
                  <a:pt x="4349" y="0"/>
                </a:lnTo>
                <a:close/>
              </a:path>
            </a:pathLst>
          </a:custGeom>
          <a:gradFill rotWithShape="1">
            <a:gsLst>
              <a:gs pos="0">
                <a:srgbClr val="FFCC00">
                  <a:alpha val="87000"/>
                </a:srgbClr>
              </a:gs>
              <a:gs pos="100000">
                <a:srgbClr val="FFDD55">
                  <a:alpha val="59000"/>
                </a:srgbClr>
              </a:gs>
            </a:gsLst>
            <a:path path="rect">
              <a:fillToRect r="100000" b="100000"/>
            </a:path>
          </a:gra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81279" name="Text Box 31"/>
          <p:cNvSpPr txBox="1">
            <a:spLocks noChangeArrowheads="1"/>
          </p:cNvSpPr>
          <p:nvPr/>
        </p:nvSpPr>
        <p:spPr bwMode="auto">
          <a:xfrm>
            <a:off x="571500" y="5429250"/>
            <a:ext cx="5584825" cy="579438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3200" b="1" dirty="0">
                <a:latin typeface="Arial" charset="0"/>
                <a:cs typeface="Arial" charset="0"/>
              </a:rPr>
              <a:t>Точка О – вершина      АОВ</a:t>
            </a:r>
          </a:p>
        </p:txBody>
      </p:sp>
      <p:graphicFrame>
        <p:nvGraphicFramePr>
          <p:cNvPr id="181280" name="Object 32"/>
          <p:cNvGraphicFramePr>
            <a:graphicFrameLocks noChangeAspect="1"/>
          </p:cNvGraphicFramePr>
          <p:nvPr/>
        </p:nvGraphicFramePr>
        <p:xfrm>
          <a:off x="4643438" y="5429250"/>
          <a:ext cx="503237" cy="466725"/>
        </p:xfrm>
        <a:graphic>
          <a:graphicData uri="http://schemas.openxmlformats.org/presentationml/2006/ole">
            <p:oleObj spid="_x0000_s1054" name="Формула" r:id="rId6" imgW="164957" imgH="152268" progId="">
              <p:embed/>
            </p:oleObj>
          </a:graphicData>
        </a:graphic>
      </p:graphicFrame>
      <p:sp>
        <p:nvSpPr>
          <p:cNvPr id="181281" name="Text Box 33"/>
          <p:cNvSpPr txBox="1">
            <a:spLocks noChangeArrowheads="1"/>
          </p:cNvSpPr>
          <p:nvPr/>
        </p:nvSpPr>
        <p:spPr bwMode="auto">
          <a:xfrm>
            <a:off x="285750" y="6072188"/>
            <a:ext cx="6778625" cy="579437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3200" b="1" dirty="0">
                <a:latin typeface="Arial" charset="0"/>
                <a:cs typeface="Arial" charset="0"/>
              </a:rPr>
              <a:t>Лучи ОА и ОВ – стороны      АОВ</a:t>
            </a:r>
          </a:p>
        </p:txBody>
      </p:sp>
      <p:graphicFrame>
        <p:nvGraphicFramePr>
          <p:cNvPr id="181282" name="Object 34"/>
          <p:cNvGraphicFramePr>
            <a:graphicFrameLocks noChangeAspect="1"/>
          </p:cNvGraphicFramePr>
          <p:nvPr/>
        </p:nvGraphicFramePr>
        <p:xfrm>
          <a:off x="5508625" y="6092825"/>
          <a:ext cx="504825" cy="465138"/>
        </p:xfrm>
        <a:graphic>
          <a:graphicData uri="http://schemas.openxmlformats.org/presentationml/2006/ole">
            <p:oleObj spid="_x0000_s1055" name="Формула" r:id="rId7" imgW="164957" imgH="152268" progId="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8065170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1812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8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1000"/>
                                        <p:tgtEl>
                                          <p:spTgt spid="1812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181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2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2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2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12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12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12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126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126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126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126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126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126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126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126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3.7037E-7 C 0.01076 0.0375 0.0217 0.07569 0.02622 0.12546 C 0.03073 0.17546 0.0283 0.23681 0.02622 0.29861 " pathEditMode="relative" rAng="0" ptsTypes="aaA">
                                      <p:cBhvr>
                                        <p:cTn id="44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28" y="14931"/>
                                    </p:animMotion>
                                  </p:childTnLst>
                                </p:cTn>
                              </p:par>
                              <p:par>
                                <p:cTn id="4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580000">
                                      <p:cBhvr>
                                        <p:cTn id="4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4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2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2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2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12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12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12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126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126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126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126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126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126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126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126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6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500"/>
                                        <p:tgtEl>
                                          <p:spTgt spid="181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 nodeType="clickPar">
                      <p:stCondLst>
                        <p:cond delay="indefinite"/>
                      </p:stCondLst>
                      <p:childTnLst>
                        <p:par>
                          <p:cTn id="7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2000"/>
                                        <p:tgtEl>
                                          <p:spTgt spid="1812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 nodeType="clickPar">
                      <p:stCondLst>
                        <p:cond delay="indefinite"/>
                      </p:stCondLst>
                      <p:childTnLst>
                        <p:par>
                          <p:cTn id="7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181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8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181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8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1812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9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18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9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6" dur="500"/>
                                        <p:tgtEl>
                                          <p:spTgt spid="181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9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27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500"/>
                                        <p:tgtEl>
                                          <p:spTgt spid="18127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2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500"/>
                                        <p:tgtEl>
                                          <p:spTgt spid="1812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 nodeType="clickPar">
                      <p:stCondLst>
                        <p:cond delay="indefinite"/>
                      </p:stCondLst>
                      <p:childTnLst>
                        <p:par>
                          <p:cTn id="10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6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7" dur="2000"/>
                                        <p:tgtEl>
                                          <p:spTgt spid="1812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81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10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114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5" dur="500"/>
                                        <p:tgtEl>
                                          <p:spTgt spid="1812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1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118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9" dur="500"/>
                                        <p:tgtEl>
                                          <p:spTgt spid="1812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122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3" dur="500"/>
                                        <p:tgtEl>
                                          <p:spTgt spid="1812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1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126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7" dur="500"/>
                                        <p:tgtEl>
                                          <p:spTgt spid="1812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12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 nodeType="clickPar">
                      <p:stCondLst>
                        <p:cond delay="indefinite"/>
                      </p:stCondLst>
                      <p:childTnLst>
                        <p:par>
                          <p:cTn id="1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3" dur="2000"/>
                                        <p:tgtEl>
                                          <p:spTgt spid="1812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6" dur="2000"/>
                                        <p:tgtEl>
                                          <p:spTgt spid="1812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 nodeType="clickPar">
                      <p:stCondLst>
                        <p:cond delay="indefinite"/>
                      </p:stCondLst>
                      <p:childTnLst>
                        <p:par>
                          <p:cTn id="1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1" dur="2000"/>
                                        <p:tgtEl>
                                          <p:spTgt spid="1812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4" dur="2000"/>
                                        <p:tgtEl>
                                          <p:spTgt spid="1812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1261" grpId="0" animBg="1"/>
      <p:bldP spid="181266" grpId="0"/>
      <p:bldP spid="181268" grpId="0" animBg="1"/>
      <p:bldP spid="181268" grpId="1" animBg="1"/>
      <p:bldP spid="181269" grpId="0"/>
      <p:bldP spid="181270" grpId="0" build="allAtOnce" animBg="1"/>
      <p:bldP spid="181271" grpId="0"/>
      <p:bldP spid="181272" grpId="0"/>
      <p:bldP spid="181273" grpId="0" animBg="1"/>
      <p:bldP spid="181277" grpId="0" animBg="1"/>
      <p:bldP spid="181278" grpId="0" animBg="1"/>
      <p:bldP spid="181278" grpId="1" animBg="1"/>
      <p:bldP spid="181279" grpId="0" animBg="1"/>
      <p:bldP spid="181281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endParaRPr lang="ru-RU"/>
          </a:p>
        </p:txBody>
      </p:sp>
      <p:pic>
        <p:nvPicPr>
          <p:cNvPr id="4" name="melodia.midi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4" descr="sid1"/>
          <p:cNvPicPr>
            <a:picLocks noGrp="1" noChangeAspect="1" noChangeArrowheads="1"/>
          </p:cNvPicPr>
          <p:nvPr>
            <p:ph type="ctrTitle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44000" cy="6856413"/>
          </a:xfrm>
          <a:noFill/>
          <a:ln w="28575" algn="ctr">
            <a:solidFill>
              <a:schemeClr val="bg2"/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23885403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3000"/>
    </mc:Choice>
    <mc:Fallback>
      <p:transition spd="slow" advClick="0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10"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>
            <a:extLst>
              <a:ext uri="{FF2B5EF4-FFF2-40B4-BE49-F238E27FC236}">
                <a16:creationId xmlns:a16="http://schemas.microsoft.com/office/drawing/2014/main" xmlns="" id="{15A9260D-4363-4662-B093-5A30EA907B0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>
            <a:extLst>
              <a:ext uri="{FF2B5EF4-FFF2-40B4-BE49-F238E27FC236}">
                <a16:creationId xmlns:a16="http://schemas.microsoft.com/office/drawing/2014/main" xmlns="" id="{587E2B62-7F29-493F-897D-52D4ADA22D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177928714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BA533193-54C2-439A-A8F0-C54ED9FE7E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498893847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BA533193-54C2-439A-A8F0-C54ED9FE7E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853887756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pic3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92164" y="404664"/>
            <a:ext cx="5303512" cy="4085076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 rot="20084391">
            <a:off x="3089859" y="2967335"/>
            <a:ext cx="296427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Спасибо</a:t>
            </a:r>
            <a:r>
              <a:rPr lang="ru-RU" sz="5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!</a:t>
            </a:r>
            <a:endParaRPr lang="ru-RU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06954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3125409997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E1BA05EB-AD4D-4E4F-B8BF-E6439B306E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135261935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E1BA05EB-AD4D-4E4F-B8BF-E6439B306E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002797869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E1BA05EB-AD4D-4E4F-B8BF-E6439B306E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742829948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E1BA05EB-AD4D-4E4F-B8BF-E6439B306E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81315716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Заголовок 1"/>
          <p:cNvSpPr>
            <a:spLocks noGrp="1"/>
          </p:cNvSpPr>
          <p:nvPr>
            <p:ph type="title"/>
          </p:nvPr>
        </p:nvSpPr>
        <p:spPr>
          <a:xfrm>
            <a:off x="612775" y="228600"/>
            <a:ext cx="8153400" cy="9906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endParaRPr lang="ru-RU"/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 flipV="1">
            <a:off x="1785938" y="1857375"/>
            <a:ext cx="5929312" cy="1643063"/>
          </a:xfrm>
          <a:prstGeom prst="line">
            <a:avLst/>
          </a:prstGeom>
          <a:ln w="127000" cap="rnd" cmpd="sng">
            <a:solidFill>
              <a:srgbClr val="0070C0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>
            <a:off x="1785938" y="3500438"/>
            <a:ext cx="6429375" cy="1143000"/>
          </a:xfrm>
          <a:prstGeom prst="line">
            <a:avLst/>
          </a:prstGeom>
          <a:ln w="127000" cap="rnd" cmpd="sng">
            <a:solidFill>
              <a:srgbClr val="0070C0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428625" y="4786313"/>
            <a:ext cx="8072438" cy="1754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r>
              <a:rPr lang="ru-RU" sz="5400">
                <a:latin typeface="Cambria" pitchFamily="18" charset="0"/>
              </a:rPr>
              <a:t>Как образовалась эта фигура?</a:t>
            </a:r>
          </a:p>
        </p:txBody>
      </p:sp>
      <p:pic>
        <p:nvPicPr>
          <p:cNvPr id="6" name="Прямоугольник 5"/>
          <p:cNvPicPr>
            <a:picLocks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6350" y="-219075"/>
            <a:ext cx="9156700" cy="20240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730150482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E1BA05EB-AD4D-4E4F-B8BF-E6439B306E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344431901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731749F8-569C-4776-9D15-99D34E0077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93BDC001-DC11-4C6E-800A-C64DEBE88391}"/>
              </a:ext>
            </a:extLst>
          </p:cNvPr>
          <p:cNvSpPr>
            <a:spLocks noGrp="1"/>
          </p:cNvSpPr>
          <p:nvPr>
            <p:ph type="body" sz="half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Место для изображения из Интернета 3">
            <a:extLst>
              <a:ext uri="{FF2B5EF4-FFF2-40B4-BE49-F238E27FC236}">
                <a16:creationId xmlns:a16="http://schemas.microsoft.com/office/drawing/2014/main" xmlns="" id="{DA4D7A87-0B80-4507-AE2C-6EA43A3152F0}"/>
              </a:ext>
            </a:extLst>
          </p:cNvPr>
          <p:cNvSpPr>
            <a:spLocks noGrp="1"/>
          </p:cNvSpPr>
          <p:nvPr>
            <p:ph type="clipArt" sz="half" idx="2"/>
          </p:nvPr>
        </p:nvSpPr>
        <p:spPr/>
      </p:sp>
    </p:spTree>
    <p:extLst>
      <p:ext uri="{BB962C8B-B14F-4D97-AF65-F5344CB8AC3E}">
        <p14:creationId xmlns:p14="http://schemas.microsoft.com/office/powerpoint/2010/main" xmlns="" val="67140542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85813" y="214313"/>
            <a:ext cx="7715250" cy="1754187"/>
          </a:xfrm>
          <a:prstGeom prst="rect">
            <a:avLst/>
          </a:prstGeom>
          <a:ln w="5715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Углом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 называют фигуру,</a:t>
            </a:r>
            <a:endParaRPr lang="ru-RU" sz="36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образованную двумя лучами, выходящими из одной точки.</a:t>
            </a:r>
            <a:endParaRPr lang="ru-RU" sz="36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 flipV="1">
            <a:off x="1571625" y="2643188"/>
            <a:ext cx="5929313" cy="1643062"/>
          </a:xfrm>
          <a:prstGeom prst="line">
            <a:avLst/>
          </a:prstGeom>
          <a:ln w="127000" cap="rnd" cmpd="sng">
            <a:solidFill>
              <a:srgbClr val="0070C0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>
            <a:off x="1571625" y="4286250"/>
            <a:ext cx="6429375" cy="1143000"/>
          </a:xfrm>
          <a:prstGeom prst="line">
            <a:avLst/>
          </a:prstGeom>
          <a:ln w="127000" cap="rnd" cmpd="sng">
            <a:solidFill>
              <a:srgbClr val="0070C0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500063" y="3500438"/>
            <a:ext cx="642937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r>
              <a:rPr lang="ru-RU" sz="6000">
                <a:latin typeface="Cambria" pitchFamily="18" charset="0"/>
              </a:rPr>
              <a:t>О</a:t>
            </a: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5715000" y="2143125"/>
            <a:ext cx="642938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r>
              <a:rPr lang="ru-RU" sz="6000">
                <a:latin typeface="Cambria" pitchFamily="18" charset="0"/>
              </a:rPr>
              <a:t>А</a:t>
            </a: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5929313" y="5214938"/>
            <a:ext cx="642937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r>
              <a:rPr lang="ru-RU" sz="6000">
                <a:latin typeface="Cambria" pitchFamily="18" charset="0"/>
              </a:rPr>
              <a:t>В</a:t>
            </a:r>
          </a:p>
        </p:txBody>
      </p:sp>
      <p:grpSp>
        <p:nvGrpSpPr>
          <p:cNvPr id="2" name="Группа 17"/>
          <p:cNvGrpSpPr>
            <a:grpSpLocks/>
          </p:cNvGrpSpPr>
          <p:nvPr/>
        </p:nvGrpSpPr>
        <p:grpSpPr bwMode="auto">
          <a:xfrm>
            <a:off x="1571625" y="5627688"/>
            <a:ext cx="3071813" cy="1016000"/>
            <a:chOff x="1571604" y="5286388"/>
            <a:chExt cx="3071834" cy="1015663"/>
          </a:xfrm>
        </p:grpSpPr>
        <p:sp>
          <p:nvSpPr>
            <p:cNvPr id="18443" name="TextBox 10"/>
            <p:cNvSpPr txBox="1">
              <a:spLocks noChangeArrowheads="1"/>
            </p:cNvSpPr>
            <p:nvPr/>
          </p:nvSpPr>
          <p:spPr bwMode="auto">
            <a:xfrm>
              <a:off x="1571604" y="5286388"/>
              <a:ext cx="3071834" cy="10156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/>
              <a:r>
                <a:rPr lang="ru-RU" sz="6000">
                  <a:latin typeface="Cambria" pitchFamily="18" charset="0"/>
                </a:rPr>
                <a:t>    АОВ</a:t>
              </a:r>
            </a:p>
          </p:txBody>
        </p:sp>
        <p:sp>
          <p:nvSpPr>
            <p:cNvPr id="15" name="Полилиния 14"/>
            <p:cNvSpPr/>
            <p:nvPr/>
          </p:nvSpPr>
          <p:spPr>
            <a:xfrm>
              <a:off x="1597004" y="5786284"/>
              <a:ext cx="609604" cy="285655"/>
            </a:xfrm>
            <a:custGeom>
              <a:avLst/>
              <a:gdLst>
                <a:gd name="connsiteX0" fmla="*/ 367696 w 657981"/>
                <a:gd name="connsiteY0" fmla="*/ 0 h 764418"/>
                <a:gd name="connsiteX1" fmla="*/ 48381 w 657981"/>
                <a:gd name="connsiteY1" fmla="*/ 653142 h 764418"/>
                <a:gd name="connsiteX2" fmla="*/ 657981 w 657981"/>
                <a:gd name="connsiteY2" fmla="*/ 667657 h 764418"/>
                <a:gd name="connsiteX3" fmla="*/ 657981 w 657981"/>
                <a:gd name="connsiteY3" fmla="*/ 667657 h 764418"/>
                <a:gd name="connsiteX0" fmla="*/ 367696 w 657981"/>
                <a:gd name="connsiteY0" fmla="*/ 0 h 667657"/>
                <a:gd name="connsiteX1" fmla="*/ 48381 w 657981"/>
                <a:gd name="connsiteY1" fmla="*/ 653142 h 667657"/>
                <a:gd name="connsiteX2" fmla="*/ 657981 w 657981"/>
                <a:gd name="connsiteY2" fmla="*/ 667657 h 667657"/>
                <a:gd name="connsiteX3" fmla="*/ 657981 w 657981"/>
                <a:gd name="connsiteY3" fmla="*/ 667657 h 667657"/>
                <a:gd name="connsiteX0" fmla="*/ 319315 w 609600"/>
                <a:gd name="connsiteY0" fmla="*/ 0 h 667657"/>
                <a:gd name="connsiteX1" fmla="*/ 0 w 609600"/>
                <a:gd name="connsiteY1" fmla="*/ 653142 h 667657"/>
                <a:gd name="connsiteX2" fmla="*/ 609600 w 609600"/>
                <a:gd name="connsiteY2" fmla="*/ 667657 h 667657"/>
                <a:gd name="connsiteX3" fmla="*/ 609600 w 609600"/>
                <a:gd name="connsiteY3" fmla="*/ 667657 h 667657"/>
                <a:gd name="connsiteX0" fmla="*/ 605035 w 609600"/>
                <a:gd name="connsiteY0" fmla="*/ 0 h 667657"/>
                <a:gd name="connsiteX1" fmla="*/ 0 w 609600"/>
                <a:gd name="connsiteY1" fmla="*/ 653142 h 667657"/>
                <a:gd name="connsiteX2" fmla="*/ 609600 w 609600"/>
                <a:gd name="connsiteY2" fmla="*/ 667657 h 667657"/>
                <a:gd name="connsiteX3" fmla="*/ 609600 w 609600"/>
                <a:gd name="connsiteY3" fmla="*/ 667657 h 667657"/>
                <a:gd name="connsiteX0" fmla="*/ 605035 w 609600"/>
                <a:gd name="connsiteY0" fmla="*/ 0 h 667657"/>
                <a:gd name="connsiteX1" fmla="*/ 0 w 609600"/>
                <a:gd name="connsiteY1" fmla="*/ 653142 h 667657"/>
                <a:gd name="connsiteX2" fmla="*/ 609600 w 609600"/>
                <a:gd name="connsiteY2" fmla="*/ 667657 h 667657"/>
                <a:gd name="connsiteX3" fmla="*/ 609600 w 609600"/>
                <a:gd name="connsiteY3" fmla="*/ 667657 h 667657"/>
                <a:gd name="connsiteX0" fmla="*/ 605035 w 609600"/>
                <a:gd name="connsiteY0" fmla="*/ 0 h 667657"/>
                <a:gd name="connsiteX1" fmla="*/ 0 w 609600"/>
                <a:gd name="connsiteY1" fmla="*/ 653142 h 667657"/>
                <a:gd name="connsiteX2" fmla="*/ 609600 w 609600"/>
                <a:gd name="connsiteY2" fmla="*/ 667657 h 667657"/>
                <a:gd name="connsiteX3" fmla="*/ 609600 w 609600"/>
                <a:gd name="connsiteY3" fmla="*/ 667657 h 6676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667657">
                  <a:moveTo>
                    <a:pt x="605035" y="0"/>
                  </a:moveTo>
                  <a:lnTo>
                    <a:pt x="0" y="653142"/>
                  </a:lnTo>
                  <a:lnTo>
                    <a:pt x="609600" y="667657"/>
                  </a:lnTo>
                  <a:lnTo>
                    <a:pt x="609600" y="667657"/>
                  </a:lnTo>
                </a:path>
              </a:pathLst>
            </a:custGeom>
            <a:ln w="38100" cmpd="sng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</p:grpSp>
      <p:sp>
        <p:nvSpPr>
          <p:cNvPr id="16" name="TextBox 15"/>
          <p:cNvSpPr txBox="1">
            <a:spLocks noChangeArrowheads="1"/>
          </p:cNvSpPr>
          <p:nvPr/>
        </p:nvSpPr>
        <p:spPr bwMode="auto">
          <a:xfrm rot="-965454">
            <a:off x="2127250" y="2690813"/>
            <a:ext cx="39243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r>
              <a:rPr lang="ru-RU" sz="4000">
                <a:latin typeface="Cambria" pitchFamily="18" charset="0"/>
              </a:rPr>
              <a:t>Сторона угла</a:t>
            </a:r>
          </a:p>
        </p:txBody>
      </p:sp>
      <p:sp>
        <p:nvSpPr>
          <p:cNvPr id="17" name="TextBox 16"/>
          <p:cNvSpPr txBox="1">
            <a:spLocks noChangeArrowheads="1"/>
          </p:cNvSpPr>
          <p:nvPr/>
        </p:nvSpPr>
        <p:spPr bwMode="auto">
          <a:xfrm>
            <a:off x="230188" y="4435475"/>
            <a:ext cx="39243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r>
              <a:rPr lang="ru-RU" sz="4000">
                <a:latin typeface="Cambria" pitchFamily="18" charset="0"/>
              </a:rPr>
              <a:t>Вершина угла</a:t>
            </a:r>
          </a:p>
        </p:txBody>
      </p:sp>
    </p:spTree>
    <p:extLst>
      <p:ext uri="{BB962C8B-B14F-4D97-AF65-F5344CB8AC3E}">
        <p14:creationId xmlns:p14="http://schemas.microsoft.com/office/powerpoint/2010/main" xmlns="" val="3997660205"/>
      </p:ext>
    </p:extLst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458" name="Group 15"/>
          <p:cNvGrpSpPr>
            <a:grpSpLocks/>
          </p:cNvGrpSpPr>
          <p:nvPr/>
        </p:nvGrpSpPr>
        <p:grpSpPr bwMode="auto">
          <a:xfrm>
            <a:off x="762000" y="1600200"/>
            <a:ext cx="2362200" cy="1219200"/>
            <a:chOff x="480" y="1008"/>
            <a:chExt cx="1488" cy="768"/>
          </a:xfrm>
        </p:grpSpPr>
        <p:sp>
          <p:nvSpPr>
            <p:cNvPr id="19472" name="Line 3"/>
            <p:cNvSpPr>
              <a:spLocks noChangeShapeType="1"/>
            </p:cNvSpPr>
            <p:nvPr/>
          </p:nvSpPr>
          <p:spPr bwMode="auto">
            <a:xfrm>
              <a:off x="480" y="1776"/>
              <a:ext cx="1488" cy="0"/>
            </a:xfrm>
            <a:prstGeom prst="line">
              <a:avLst/>
            </a:prstGeom>
            <a:noFill/>
            <a:ln w="38100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9473" name="Line 4"/>
            <p:cNvSpPr>
              <a:spLocks noChangeShapeType="1"/>
            </p:cNvSpPr>
            <p:nvPr/>
          </p:nvSpPr>
          <p:spPr bwMode="auto">
            <a:xfrm flipV="1">
              <a:off x="480" y="1008"/>
              <a:ext cx="1104" cy="768"/>
            </a:xfrm>
            <a:prstGeom prst="line">
              <a:avLst/>
            </a:prstGeom>
            <a:noFill/>
            <a:ln w="38100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19459" name="Group 22"/>
          <p:cNvGrpSpPr>
            <a:grpSpLocks/>
          </p:cNvGrpSpPr>
          <p:nvPr/>
        </p:nvGrpSpPr>
        <p:grpSpPr bwMode="auto">
          <a:xfrm>
            <a:off x="4038600" y="1524000"/>
            <a:ext cx="3886200" cy="1219200"/>
            <a:chOff x="2544" y="960"/>
            <a:chExt cx="2448" cy="768"/>
          </a:xfrm>
        </p:grpSpPr>
        <p:sp>
          <p:nvSpPr>
            <p:cNvPr id="19470" name="Line 5"/>
            <p:cNvSpPr>
              <a:spLocks noChangeShapeType="1"/>
            </p:cNvSpPr>
            <p:nvPr/>
          </p:nvSpPr>
          <p:spPr bwMode="auto">
            <a:xfrm>
              <a:off x="3312" y="1728"/>
              <a:ext cx="1680" cy="0"/>
            </a:xfrm>
            <a:prstGeom prst="line">
              <a:avLst/>
            </a:prstGeom>
            <a:noFill/>
            <a:ln w="38100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9471" name="Line 6"/>
            <p:cNvSpPr>
              <a:spLocks noChangeShapeType="1"/>
            </p:cNvSpPr>
            <p:nvPr/>
          </p:nvSpPr>
          <p:spPr bwMode="auto">
            <a:xfrm flipH="1" flipV="1">
              <a:off x="2544" y="960"/>
              <a:ext cx="768" cy="768"/>
            </a:xfrm>
            <a:prstGeom prst="line">
              <a:avLst/>
            </a:prstGeom>
            <a:noFill/>
            <a:ln w="38100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8" name="Прямоугольник 17"/>
          <p:cNvSpPr>
            <a:spLocks noChangeArrowheads="1"/>
          </p:cNvSpPr>
          <p:nvPr/>
        </p:nvSpPr>
        <p:spPr bwMode="auto">
          <a:xfrm>
            <a:off x="357188" y="142875"/>
            <a:ext cx="8501062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ru-RU" sz="2800" b="1" dirty="0">
                <a:solidFill>
                  <a:schemeClr val="accent1">
                    <a:lumMod val="50000"/>
                  </a:schemeClr>
                </a:solidFill>
                <a:latin typeface="Cambria" pitchFamily="18" charset="0"/>
              </a:rPr>
              <a:t>Запиши с помощью знака  « </a:t>
            </a:r>
            <a:r>
              <a:rPr lang="ru-RU" sz="2800" b="1" dirty="0">
                <a:solidFill>
                  <a:schemeClr val="accent1">
                    <a:lumMod val="50000"/>
                  </a:schemeClr>
                </a:solidFill>
                <a:latin typeface="Cambria" pitchFamily="18" charset="0"/>
                <a:cs typeface="Times New Roman" pitchFamily="18" charset="0"/>
                <a:sym typeface="Symbol" pitchFamily="18" charset="2"/>
              </a:rPr>
              <a:t></a:t>
            </a:r>
            <a:r>
              <a:rPr lang="ru-RU" sz="2800" b="1" dirty="0">
                <a:solidFill>
                  <a:schemeClr val="accent1">
                    <a:lumMod val="50000"/>
                  </a:schemeClr>
                </a:solidFill>
                <a:latin typeface="Cambria" pitchFamily="18" charset="0"/>
                <a:sym typeface="Symbol" pitchFamily="18" charset="2"/>
              </a:rPr>
              <a:t> </a:t>
            </a:r>
            <a:r>
              <a:rPr lang="ru-RU" sz="2800" b="1" dirty="0">
                <a:solidFill>
                  <a:schemeClr val="accent1">
                    <a:lumMod val="50000"/>
                  </a:schemeClr>
                </a:solidFill>
                <a:latin typeface="Cambria" pitchFamily="18" charset="0"/>
              </a:rPr>
              <a:t>» изображенные углы, укажи их стороны и вершины.                                      </a:t>
            </a:r>
          </a:p>
        </p:txBody>
      </p:sp>
      <p:sp>
        <p:nvSpPr>
          <p:cNvPr id="19461" name="Прямоугольник 18"/>
          <p:cNvSpPr>
            <a:spLocks noChangeArrowheads="1"/>
          </p:cNvSpPr>
          <p:nvPr/>
        </p:nvSpPr>
        <p:spPr bwMode="auto">
          <a:xfrm>
            <a:off x="2781685" y="2428875"/>
            <a:ext cx="38023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ru-RU" b="1" dirty="0">
                <a:solidFill>
                  <a:schemeClr val="accent1">
                    <a:lumMod val="50000"/>
                  </a:schemeClr>
                </a:solidFill>
                <a:latin typeface="Cambria" pitchFamily="18" charset="0"/>
              </a:rPr>
              <a:t>М</a:t>
            </a:r>
          </a:p>
        </p:txBody>
      </p:sp>
      <p:sp>
        <p:nvSpPr>
          <p:cNvPr id="19462" name="Прямоугольник 19"/>
          <p:cNvSpPr>
            <a:spLocks noChangeArrowheads="1"/>
          </p:cNvSpPr>
          <p:nvPr/>
        </p:nvSpPr>
        <p:spPr bwMode="auto">
          <a:xfrm>
            <a:off x="423624" y="2643188"/>
            <a:ext cx="34496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ru-RU" b="1" dirty="0">
                <a:solidFill>
                  <a:schemeClr val="accent1">
                    <a:lumMod val="50000"/>
                  </a:schemeClr>
                </a:solidFill>
                <a:latin typeface="Cambria" pitchFamily="18" charset="0"/>
              </a:rPr>
              <a:t>О</a:t>
            </a:r>
          </a:p>
        </p:txBody>
      </p:sp>
      <p:sp>
        <p:nvSpPr>
          <p:cNvPr id="19463" name="Прямоугольник 20"/>
          <p:cNvSpPr>
            <a:spLocks noChangeArrowheads="1"/>
          </p:cNvSpPr>
          <p:nvPr/>
        </p:nvSpPr>
        <p:spPr bwMode="auto">
          <a:xfrm>
            <a:off x="2140528" y="1357313"/>
            <a:ext cx="34015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ru-RU" b="1" dirty="0">
                <a:solidFill>
                  <a:schemeClr val="accent1">
                    <a:lumMod val="50000"/>
                  </a:schemeClr>
                </a:solidFill>
                <a:latin typeface="Cambria" pitchFamily="18" charset="0"/>
              </a:rPr>
              <a:t>К</a:t>
            </a:r>
          </a:p>
        </p:txBody>
      </p:sp>
      <p:sp>
        <p:nvSpPr>
          <p:cNvPr id="19464" name="Прямоугольник 21"/>
          <p:cNvSpPr>
            <a:spLocks noChangeArrowheads="1"/>
          </p:cNvSpPr>
          <p:nvPr/>
        </p:nvSpPr>
        <p:spPr bwMode="auto">
          <a:xfrm>
            <a:off x="4997257" y="2714625"/>
            <a:ext cx="335349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ru-RU" b="1" dirty="0">
                <a:solidFill>
                  <a:srgbClr val="002060"/>
                </a:solidFill>
                <a:latin typeface="Cambria" pitchFamily="18" charset="0"/>
              </a:rPr>
              <a:t>А</a:t>
            </a:r>
          </a:p>
        </p:txBody>
      </p:sp>
      <p:sp>
        <p:nvSpPr>
          <p:cNvPr id="19465" name="Прямоугольник 22"/>
          <p:cNvSpPr>
            <a:spLocks noChangeArrowheads="1"/>
          </p:cNvSpPr>
          <p:nvPr/>
        </p:nvSpPr>
        <p:spPr bwMode="auto">
          <a:xfrm>
            <a:off x="4140008" y="1214438"/>
            <a:ext cx="33534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ru-RU" b="1" dirty="0">
                <a:solidFill>
                  <a:srgbClr val="002060"/>
                </a:solidFill>
                <a:latin typeface="Cambria" pitchFamily="18" charset="0"/>
              </a:rPr>
              <a:t>В</a:t>
            </a:r>
          </a:p>
        </p:txBody>
      </p:sp>
      <p:sp>
        <p:nvSpPr>
          <p:cNvPr id="19466" name="Прямоугольник 23"/>
          <p:cNvSpPr>
            <a:spLocks noChangeArrowheads="1"/>
          </p:cNvSpPr>
          <p:nvPr/>
        </p:nvSpPr>
        <p:spPr bwMode="auto">
          <a:xfrm>
            <a:off x="7642118" y="2714625"/>
            <a:ext cx="31771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ru-RU" b="1" dirty="0">
                <a:solidFill>
                  <a:srgbClr val="002060"/>
                </a:solidFill>
                <a:latin typeface="Cambria" pitchFamily="18" charset="0"/>
              </a:rPr>
              <a:t>С</a:t>
            </a:r>
          </a:p>
        </p:txBody>
      </p:sp>
      <p:sp>
        <p:nvSpPr>
          <p:cNvPr id="25" name="Прямоугольник 24"/>
          <p:cNvSpPr>
            <a:spLocks noChangeArrowheads="1"/>
          </p:cNvSpPr>
          <p:nvPr/>
        </p:nvSpPr>
        <p:spPr bwMode="auto">
          <a:xfrm>
            <a:off x="428625" y="3071813"/>
            <a:ext cx="8429625" cy="954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457200" indent="-457200" algn="ctr"/>
            <a:r>
              <a:rPr lang="ru-RU" sz="2800" b="1" dirty="0">
                <a:solidFill>
                  <a:schemeClr val="accent1">
                    <a:lumMod val="50000"/>
                  </a:schemeClr>
                </a:solidFill>
                <a:latin typeface="Cambria" pitchFamily="18" charset="0"/>
              </a:rPr>
              <a:t>Если ты выполнил задание правильно,    </a:t>
            </a:r>
          </a:p>
          <a:p>
            <a:pPr marL="457200" indent="-457200" algn="ctr"/>
            <a:r>
              <a:rPr lang="ru-RU" sz="2800" b="1" dirty="0">
                <a:solidFill>
                  <a:schemeClr val="accent1">
                    <a:lumMod val="50000"/>
                  </a:schemeClr>
                </a:solidFill>
                <a:latin typeface="Cambria" pitchFamily="18" charset="0"/>
              </a:rPr>
              <a:t>то у тебя записано:</a:t>
            </a:r>
          </a:p>
        </p:txBody>
      </p:sp>
      <p:sp>
        <p:nvSpPr>
          <p:cNvPr id="26" name="Прямоугольник 25"/>
          <p:cNvSpPr>
            <a:spLocks noChangeArrowheads="1"/>
          </p:cNvSpPr>
          <p:nvPr/>
        </p:nvSpPr>
        <p:spPr bwMode="auto">
          <a:xfrm>
            <a:off x="571500" y="4071938"/>
            <a:ext cx="3500438" cy="181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ru-RU" sz="2800" b="1" dirty="0">
                <a:solidFill>
                  <a:srgbClr val="002060"/>
                </a:solidFill>
                <a:latin typeface="Cambria" pitchFamily="18" charset="0"/>
                <a:cs typeface="Times New Roman" pitchFamily="18" charset="0"/>
                <a:sym typeface="Symbol" pitchFamily="18" charset="2"/>
              </a:rPr>
              <a:t></a:t>
            </a:r>
            <a:r>
              <a:rPr lang="ru-RU" sz="2800" b="1" dirty="0">
                <a:solidFill>
                  <a:srgbClr val="002060"/>
                </a:solidFill>
                <a:latin typeface="Cambria" pitchFamily="18" charset="0"/>
                <a:sym typeface="Symbol" pitchFamily="18" charset="2"/>
              </a:rPr>
              <a:t>КОМ:</a:t>
            </a:r>
          </a:p>
          <a:p>
            <a:pPr algn="ctr"/>
            <a:r>
              <a:rPr lang="ru-RU" sz="2800" b="1" dirty="0">
                <a:solidFill>
                  <a:srgbClr val="002060"/>
                </a:solidFill>
                <a:latin typeface="Cambria" pitchFamily="18" charset="0"/>
                <a:sym typeface="Symbol" pitchFamily="18" charset="2"/>
              </a:rPr>
              <a:t>ОК и ОМ</a:t>
            </a:r>
            <a:r>
              <a:rPr lang="ru-RU" sz="2800" b="1" dirty="0">
                <a:solidFill>
                  <a:schemeClr val="accent1">
                    <a:lumMod val="50000"/>
                  </a:schemeClr>
                </a:solidFill>
                <a:latin typeface="Cambria" pitchFamily="18" charset="0"/>
                <a:sym typeface="Symbol" pitchFamily="18" charset="2"/>
              </a:rPr>
              <a:t>-стороны</a:t>
            </a:r>
            <a:r>
              <a:rPr lang="ru-RU" sz="2800" b="1" dirty="0">
                <a:solidFill>
                  <a:srgbClr val="FF5050"/>
                </a:solidFill>
                <a:latin typeface="Cambria" pitchFamily="18" charset="0"/>
                <a:sym typeface="Symbol" pitchFamily="18" charset="2"/>
              </a:rPr>
              <a:t> </a:t>
            </a:r>
            <a:r>
              <a:rPr lang="ru-RU" sz="2800" b="1" dirty="0">
                <a:solidFill>
                  <a:srgbClr val="002060"/>
                </a:solidFill>
                <a:latin typeface="Cambria" pitchFamily="18" charset="0"/>
                <a:cs typeface="Times New Roman" pitchFamily="18" charset="0"/>
                <a:sym typeface="Symbol" pitchFamily="18" charset="2"/>
              </a:rPr>
              <a:t></a:t>
            </a:r>
            <a:r>
              <a:rPr lang="ru-RU" sz="2800" b="1" dirty="0">
                <a:solidFill>
                  <a:srgbClr val="002060"/>
                </a:solidFill>
                <a:latin typeface="Cambria" pitchFamily="18" charset="0"/>
                <a:sym typeface="Symbol" pitchFamily="18" charset="2"/>
              </a:rPr>
              <a:t>КОМ</a:t>
            </a:r>
          </a:p>
          <a:p>
            <a:pPr algn="ctr"/>
            <a:r>
              <a:rPr lang="ru-RU" sz="2800" b="1" dirty="0">
                <a:solidFill>
                  <a:srgbClr val="002060"/>
                </a:solidFill>
                <a:latin typeface="Cambria" pitchFamily="18" charset="0"/>
                <a:sym typeface="Symbol" pitchFamily="18" charset="2"/>
              </a:rPr>
              <a:t>О</a:t>
            </a:r>
            <a:r>
              <a:rPr lang="ru-RU" sz="2800" b="1" dirty="0">
                <a:solidFill>
                  <a:srgbClr val="FF5050"/>
                </a:solidFill>
                <a:latin typeface="Cambria" pitchFamily="18" charset="0"/>
                <a:sym typeface="Symbol" pitchFamily="18" charset="2"/>
              </a:rPr>
              <a:t> </a:t>
            </a:r>
            <a:r>
              <a:rPr lang="ru-RU" sz="2800" b="1" dirty="0">
                <a:solidFill>
                  <a:schemeClr val="accent1">
                    <a:lumMod val="50000"/>
                  </a:schemeClr>
                </a:solidFill>
                <a:latin typeface="Cambria" pitchFamily="18" charset="0"/>
                <a:sym typeface="Symbol" pitchFamily="18" charset="2"/>
              </a:rPr>
              <a:t>- вершина </a:t>
            </a:r>
            <a:r>
              <a:rPr lang="ru-RU" sz="2800" b="1" dirty="0">
                <a:solidFill>
                  <a:srgbClr val="002060"/>
                </a:solidFill>
                <a:latin typeface="Cambria" pitchFamily="18" charset="0"/>
                <a:cs typeface="Times New Roman" pitchFamily="18" charset="0"/>
                <a:sym typeface="Symbol" pitchFamily="18" charset="2"/>
              </a:rPr>
              <a:t></a:t>
            </a:r>
            <a:r>
              <a:rPr lang="ru-RU" sz="2800" b="1" dirty="0">
                <a:solidFill>
                  <a:srgbClr val="002060"/>
                </a:solidFill>
                <a:latin typeface="Cambria" pitchFamily="18" charset="0"/>
                <a:sym typeface="Symbol" pitchFamily="18" charset="2"/>
              </a:rPr>
              <a:t>КОМ </a:t>
            </a:r>
          </a:p>
        </p:txBody>
      </p:sp>
      <p:sp>
        <p:nvSpPr>
          <p:cNvPr id="27" name="Прямоугольник 26"/>
          <p:cNvSpPr>
            <a:spLocks noChangeArrowheads="1"/>
          </p:cNvSpPr>
          <p:nvPr/>
        </p:nvSpPr>
        <p:spPr bwMode="auto">
          <a:xfrm>
            <a:off x="5286375" y="4071938"/>
            <a:ext cx="3643313" cy="181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ru-RU" sz="2800" b="1" dirty="0">
                <a:solidFill>
                  <a:srgbClr val="FF5050"/>
                </a:solidFill>
                <a:latin typeface="Cambria" pitchFamily="18" charset="0"/>
              </a:rPr>
              <a:t> </a:t>
            </a:r>
            <a:r>
              <a:rPr lang="ru-RU" sz="2800" b="1" dirty="0">
                <a:solidFill>
                  <a:srgbClr val="002060"/>
                </a:solidFill>
                <a:latin typeface="Cambria" pitchFamily="18" charset="0"/>
                <a:cs typeface="Times New Roman" pitchFamily="18" charset="0"/>
                <a:sym typeface="Symbol" pitchFamily="18" charset="2"/>
              </a:rPr>
              <a:t></a:t>
            </a:r>
            <a:r>
              <a:rPr lang="ru-RU" sz="2800" b="1" dirty="0">
                <a:solidFill>
                  <a:srgbClr val="002060"/>
                </a:solidFill>
                <a:latin typeface="Cambria" pitchFamily="18" charset="0"/>
                <a:sym typeface="Symbol" pitchFamily="18" charset="2"/>
              </a:rPr>
              <a:t>ВАС:</a:t>
            </a:r>
          </a:p>
          <a:p>
            <a:pPr algn="ctr"/>
            <a:r>
              <a:rPr lang="ru-RU" sz="2800" b="1" dirty="0">
                <a:solidFill>
                  <a:srgbClr val="002060"/>
                </a:solidFill>
                <a:latin typeface="Cambria" pitchFamily="18" charset="0"/>
                <a:sym typeface="Symbol" pitchFamily="18" charset="2"/>
              </a:rPr>
              <a:t>АВ и АС</a:t>
            </a:r>
            <a:r>
              <a:rPr lang="ru-RU" sz="2800" b="1" dirty="0">
                <a:solidFill>
                  <a:schemeClr val="accent1">
                    <a:lumMod val="50000"/>
                  </a:schemeClr>
                </a:solidFill>
                <a:latin typeface="Cambria" pitchFamily="18" charset="0"/>
                <a:sym typeface="Symbol" pitchFamily="18" charset="2"/>
              </a:rPr>
              <a:t>-стороны</a:t>
            </a:r>
            <a:r>
              <a:rPr lang="ru-RU" sz="2800" b="1" dirty="0">
                <a:solidFill>
                  <a:srgbClr val="FF5050"/>
                </a:solidFill>
                <a:latin typeface="Cambria" pitchFamily="18" charset="0"/>
                <a:sym typeface="Symbol" pitchFamily="18" charset="2"/>
              </a:rPr>
              <a:t> </a:t>
            </a:r>
            <a:r>
              <a:rPr lang="ru-RU" sz="2800" b="1" dirty="0">
                <a:solidFill>
                  <a:srgbClr val="002060"/>
                </a:solidFill>
                <a:latin typeface="Cambria" pitchFamily="18" charset="0"/>
                <a:cs typeface="Times New Roman" pitchFamily="18" charset="0"/>
                <a:sym typeface="Symbol" pitchFamily="18" charset="2"/>
              </a:rPr>
              <a:t></a:t>
            </a:r>
            <a:r>
              <a:rPr lang="ru-RU" sz="2800" b="1" dirty="0">
                <a:solidFill>
                  <a:srgbClr val="002060"/>
                </a:solidFill>
                <a:latin typeface="Cambria" pitchFamily="18" charset="0"/>
                <a:sym typeface="Symbol" pitchFamily="18" charset="2"/>
              </a:rPr>
              <a:t>ВАС</a:t>
            </a:r>
          </a:p>
          <a:p>
            <a:pPr algn="ctr"/>
            <a:r>
              <a:rPr lang="ru-RU" sz="2800" b="1" dirty="0">
                <a:solidFill>
                  <a:srgbClr val="002060"/>
                </a:solidFill>
                <a:latin typeface="Cambria" pitchFamily="18" charset="0"/>
                <a:sym typeface="Symbol" pitchFamily="18" charset="2"/>
              </a:rPr>
              <a:t>А</a:t>
            </a:r>
            <a:r>
              <a:rPr lang="ru-RU" sz="2800" b="1" dirty="0">
                <a:solidFill>
                  <a:srgbClr val="FF5050"/>
                </a:solidFill>
                <a:latin typeface="Cambria" pitchFamily="18" charset="0"/>
                <a:sym typeface="Symbol" pitchFamily="18" charset="2"/>
              </a:rPr>
              <a:t> </a:t>
            </a:r>
            <a:r>
              <a:rPr lang="ru-RU" sz="2800" b="1" dirty="0">
                <a:solidFill>
                  <a:schemeClr val="accent1">
                    <a:lumMod val="50000"/>
                  </a:schemeClr>
                </a:solidFill>
                <a:latin typeface="Cambria" pitchFamily="18" charset="0"/>
                <a:sym typeface="Symbol" pitchFamily="18" charset="2"/>
              </a:rPr>
              <a:t>– вершина </a:t>
            </a:r>
            <a:r>
              <a:rPr lang="ru-RU" sz="2800" b="1" dirty="0">
                <a:solidFill>
                  <a:srgbClr val="002060"/>
                </a:solidFill>
                <a:latin typeface="Cambria" pitchFamily="18" charset="0"/>
                <a:cs typeface="Times New Roman" pitchFamily="18" charset="0"/>
                <a:sym typeface="Symbol" pitchFamily="18" charset="2"/>
              </a:rPr>
              <a:t></a:t>
            </a:r>
            <a:r>
              <a:rPr lang="ru-RU" sz="2800" b="1" dirty="0">
                <a:solidFill>
                  <a:srgbClr val="002060"/>
                </a:solidFill>
                <a:latin typeface="Cambria" pitchFamily="18" charset="0"/>
                <a:sym typeface="Symbol" pitchFamily="18" charset="2"/>
              </a:rPr>
              <a:t>ВАС</a:t>
            </a:r>
          </a:p>
        </p:txBody>
      </p:sp>
    </p:spTree>
    <p:extLst>
      <p:ext uri="{BB962C8B-B14F-4D97-AF65-F5344CB8AC3E}">
        <p14:creationId xmlns:p14="http://schemas.microsoft.com/office/powerpoint/2010/main" xmlns="" val="948621119"/>
      </p:ext>
    </p:extLst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Заголовок 1"/>
          <p:cNvSpPr>
            <a:spLocks noGrp="1"/>
          </p:cNvSpPr>
          <p:nvPr>
            <p:ph type="title"/>
          </p:nvPr>
        </p:nvSpPr>
        <p:spPr>
          <a:xfrm>
            <a:off x="612775" y="228600"/>
            <a:ext cx="8153400" cy="842963"/>
          </a:xfrm>
          <a:solidFill>
            <a:schemeClr val="accent1">
              <a:lumMod val="40000"/>
              <a:lumOff val="60000"/>
            </a:schemeClr>
          </a:solidFill>
        </p:spPr>
        <p:txBody>
          <a:bodyPr/>
          <a:lstStyle/>
          <a:p>
            <a:pPr algn="ctr" eaLnBrk="1" hangingPunct="1">
              <a:defRPr/>
            </a:pPr>
            <a:r>
              <a:rPr lang="ru-RU" b="1" i="1" dirty="0">
                <a:solidFill>
                  <a:srgbClr val="002060"/>
                </a:solidFill>
              </a:rPr>
              <a:t>Какие углы изображены на рисунке?</a:t>
            </a:r>
          </a:p>
        </p:txBody>
      </p:sp>
      <p:grpSp>
        <p:nvGrpSpPr>
          <p:cNvPr id="2" name="Группа 6"/>
          <p:cNvGrpSpPr>
            <a:grpSpLocks/>
          </p:cNvGrpSpPr>
          <p:nvPr/>
        </p:nvGrpSpPr>
        <p:grpSpPr bwMode="auto">
          <a:xfrm>
            <a:off x="857250" y="5429250"/>
            <a:ext cx="3071813" cy="1016000"/>
            <a:chOff x="1571604" y="5286388"/>
            <a:chExt cx="3071834" cy="1015663"/>
          </a:xfrm>
        </p:grpSpPr>
        <p:sp>
          <p:nvSpPr>
            <p:cNvPr id="19467" name="TextBox 7"/>
            <p:cNvSpPr txBox="1">
              <a:spLocks noChangeArrowheads="1"/>
            </p:cNvSpPr>
            <p:nvPr/>
          </p:nvSpPr>
          <p:spPr bwMode="auto">
            <a:xfrm>
              <a:off x="1571604" y="5286388"/>
              <a:ext cx="3071834" cy="101566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eaLnBrk="1" hangingPunct="1"/>
              <a:r>
                <a:rPr lang="ru-RU" sz="6000"/>
                <a:t>   АОВ</a:t>
              </a:r>
            </a:p>
          </p:txBody>
        </p:sp>
        <p:sp>
          <p:nvSpPr>
            <p:cNvPr id="9" name="Полилиния 8"/>
            <p:cNvSpPr/>
            <p:nvPr/>
          </p:nvSpPr>
          <p:spPr>
            <a:xfrm>
              <a:off x="1597004" y="5786285"/>
              <a:ext cx="609604" cy="285655"/>
            </a:xfrm>
            <a:custGeom>
              <a:avLst/>
              <a:gdLst>
                <a:gd name="connsiteX0" fmla="*/ 367696 w 657981"/>
                <a:gd name="connsiteY0" fmla="*/ 0 h 764418"/>
                <a:gd name="connsiteX1" fmla="*/ 48381 w 657981"/>
                <a:gd name="connsiteY1" fmla="*/ 653142 h 764418"/>
                <a:gd name="connsiteX2" fmla="*/ 657981 w 657981"/>
                <a:gd name="connsiteY2" fmla="*/ 667657 h 764418"/>
                <a:gd name="connsiteX3" fmla="*/ 657981 w 657981"/>
                <a:gd name="connsiteY3" fmla="*/ 667657 h 764418"/>
                <a:gd name="connsiteX0" fmla="*/ 367696 w 657981"/>
                <a:gd name="connsiteY0" fmla="*/ 0 h 667657"/>
                <a:gd name="connsiteX1" fmla="*/ 48381 w 657981"/>
                <a:gd name="connsiteY1" fmla="*/ 653142 h 667657"/>
                <a:gd name="connsiteX2" fmla="*/ 657981 w 657981"/>
                <a:gd name="connsiteY2" fmla="*/ 667657 h 667657"/>
                <a:gd name="connsiteX3" fmla="*/ 657981 w 657981"/>
                <a:gd name="connsiteY3" fmla="*/ 667657 h 667657"/>
                <a:gd name="connsiteX0" fmla="*/ 319315 w 609600"/>
                <a:gd name="connsiteY0" fmla="*/ 0 h 667657"/>
                <a:gd name="connsiteX1" fmla="*/ 0 w 609600"/>
                <a:gd name="connsiteY1" fmla="*/ 653142 h 667657"/>
                <a:gd name="connsiteX2" fmla="*/ 609600 w 609600"/>
                <a:gd name="connsiteY2" fmla="*/ 667657 h 667657"/>
                <a:gd name="connsiteX3" fmla="*/ 609600 w 609600"/>
                <a:gd name="connsiteY3" fmla="*/ 667657 h 667657"/>
                <a:gd name="connsiteX0" fmla="*/ 605035 w 609600"/>
                <a:gd name="connsiteY0" fmla="*/ 0 h 667657"/>
                <a:gd name="connsiteX1" fmla="*/ 0 w 609600"/>
                <a:gd name="connsiteY1" fmla="*/ 653142 h 667657"/>
                <a:gd name="connsiteX2" fmla="*/ 609600 w 609600"/>
                <a:gd name="connsiteY2" fmla="*/ 667657 h 667657"/>
                <a:gd name="connsiteX3" fmla="*/ 609600 w 609600"/>
                <a:gd name="connsiteY3" fmla="*/ 667657 h 667657"/>
                <a:gd name="connsiteX0" fmla="*/ 605035 w 609600"/>
                <a:gd name="connsiteY0" fmla="*/ 0 h 667657"/>
                <a:gd name="connsiteX1" fmla="*/ 0 w 609600"/>
                <a:gd name="connsiteY1" fmla="*/ 653142 h 667657"/>
                <a:gd name="connsiteX2" fmla="*/ 609600 w 609600"/>
                <a:gd name="connsiteY2" fmla="*/ 667657 h 667657"/>
                <a:gd name="connsiteX3" fmla="*/ 609600 w 609600"/>
                <a:gd name="connsiteY3" fmla="*/ 667657 h 667657"/>
                <a:gd name="connsiteX0" fmla="*/ 605035 w 609600"/>
                <a:gd name="connsiteY0" fmla="*/ 0 h 667657"/>
                <a:gd name="connsiteX1" fmla="*/ 0 w 609600"/>
                <a:gd name="connsiteY1" fmla="*/ 653142 h 667657"/>
                <a:gd name="connsiteX2" fmla="*/ 609600 w 609600"/>
                <a:gd name="connsiteY2" fmla="*/ 667657 h 667657"/>
                <a:gd name="connsiteX3" fmla="*/ 609600 w 609600"/>
                <a:gd name="connsiteY3" fmla="*/ 667657 h 6676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667657">
                  <a:moveTo>
                    <a:pt x="605035" y="0"/>
                  </a:moveTo>
                  <a:lnTo>
                    <a:pt x="0" y="653142"/>
                  </a:lnTo>
                  <a:lnTo>
                    <a:pt x="609600" y="667657"/>
                  </a:lnTo>
                  <a:lnTo>
                    <a:pt x="609600" y="667657"/>
                  </a:lnTo>
                </a:path>
              </a:pathLst>
            </a:custGeom>
            <a:ln w="38100" cmpd="sng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</p:grpSp>
      <p:grpSp>
        <p:nvGrpSpPr>
          <p:cNvPr id="3" name="Группа 14"/>
          <p:cNvGrpSpPr/>
          <p:nvPr/>
        </p:nvGrpSpPr>
        <p:grpSpPr>
          <a:xfrm>
            <a:off x="571472" y="1714488"/>
            <a:ext cx="7429552" cy="4587563"/>
            <a:chOff x="571472" y="1714488"/>
            <a:chExt cx="7429552" cy="4587563"/>
          </a:xfrm>
          <a:solidFill>
            <a:schemeClr val="bg1"/>
          </a:solidFill>
        </p:grpSpPr>
        <p:cxnSp>
          <p:nvCxnSpPr>
            <p:cNvPr id="5" name="Прямая соединительная линия 4"/>
            <p:cNvCxnSpPr/>
            <p:nvPr/>
          </p:nvCxnSpPr>
          <p:spPr>
            <a:xfrm rot="5400000" flipH="1" flipV="1">
              <a:off x="1000100" y="2428868"/>
              <a:ext cx="2428892" cy="1285884"/>
            </a:xfrm>
            <a:prstGeom prst="line">
              <a:avLst/>
            </a:prstGeom>
            <a:grpFill/>
            <a:ln w="127000" cap="rnd" cmpd="sng">
              <a:solidFill>
                <a:srgbClr val="0070C0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Прямая соединительная линия 5"/>
            <p:cNvCxnSpPr/>
            <p:nvPr/>
          </p:nvCxnSpPr>
          <p:spPr>
            <a:xfrm>
              <a:off x="1571604" y="4286256"/>
              <a:ext cx="6429420" cy="1143008"/>
            </a:xfrm>
            <a:prstGeom prst="line">
              <a:avLst/>
            </a:prstGeom>
            <a:grpFill/>
            <a:ln w="127000" cap="rnd" cmpd="sng">
              <a:solidFill>
                <a:srgbClr val="0070C0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TextBox 11"/>
            <p:cNvSpPr txBox="1"/>
            <p:nvPr/>
          </p:nvSpPr>
          <p:spPr>
            <a:xfrm>
              <a:off x="571472" y="3699221"/>
              <a:ext cx="642942" cy="1015663"/>
            </a:xfrm>
            <a:prstGeom prst="rect">
              <a:avLst/>
            </a:prstGeom>
            <a:grp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ru-RU" sz="6000" dirty="0">
                  <a:latin typeface="Arial" charset="0"/>
                  <a:cs typeface="Arial" charset="0"/>
                </a:rPr>
                <a:t>О</a:t>
              </a: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1714480" y="1714488"/>
              <a:ext cx="642942" cy="1015663"/>
            </a:xfrm>
            <a:prstGeom prst="rect">
              <a:avLst/>
            </a:prstGeom>
            <a:grp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ru-RU" sz="6000" dirty="0">
                  <a:latin typeface="Arial" charset="0"/>
                  <a:cs typeface="Arial" charset="0"/>
                </a:rPr>
                <a:t>А</a:t>
              </a: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5786446" y="5286388"/>
              <a:ext cx="642942" cy="1015663"/>
            </a:xfrm>
            <a:prstGeom prst="rect">
              <a:avLst/>
            </a:prstGeom>
            <a:grp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ru-RU" sz="6000" dirty="0">
                  <a:latin typeface="Arial" charset="0"/>
                  <a:cs typeface="Arial" charset="0"/>
                </a:rPr>
                <a:t>В</a:t>
              </a:r>
            </a:p>
          </p:txBody>
        </p:sp>
      </p:grpSp>
      <p:grpSp>
        <p:nvGrpSpPr>
          <p:cNvPr id="4" name="Группа 15"/>
          <p:cNvGrpSpPr/>
          <p:nvPr/>
        </p:nvGrpSpPr>
        <p:grpSpPr>
          <a:xfrm>
            <a:off x="571472" y="1643050"/>
            <a:ext cx="7429552" cy="4659001"/>
            <a:chOff x="571472" y="1643050"/>
            <a:chExt cx="7429552" cy="4659001"/>
          </a:xfrm>
          <a:solidFill>
            <a:schemeClr val="bg1"/>
          </a:solidFill>
        </p:grpSpPr>
        <p:cxnSp>
          <p:nvCxnSpPr>
            <p:cNvPr id="17" name="Прямая соединительная линия 16"/>
            <p:cNvCxnSpPr/>
            <p:nvPr/>
          </p:nvCxnSpPr>
          <p:spPr>
            <a:xfrm flipV="1">
              <a:off x="1571604" y="2071678"/>
              <a:ext cx="5857916" cy="2214578"/>
            </a:xfrm>
            <a:prstGeom prst="line">
              <a:avLst/>
            </a:prstGeom>
            <a:grpFill/>
            <a:ln w="127000" cap="rnd" cmpd="sng">
              <a:solidFill>
                <a:schemeClr val="accent3">
                  <a:lumMod val="75000"/>
                </a:schemeClr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Прямая соединительная линия 17"/>
            <p:cNvCxnSpPr/>
            <p:nvPr/>
          </p:nvCxnSpPr>
          <p:spPr>
            <a:xfrm>
              <a:off x="1571604" y="4286256"/>
              <a:ext cx="6429420" cy="1143008"/>
            </a:xfrm>
            <a:prstGeom prst="line">
              <a:avLst/>
            </a:prstGeom>
            <a:grpFill/>
            <a:ln w="127000" cap="rnd" cmpd="sng">
              <a:solidFill>
                <a:schemeClr val="accent3">
                  <a:lumMod val="75000"/>
                </a:schemeClr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TextBox 18"/>
            <p:cNvSpPr txBox="1"/>
            <p:nvPr/>
          </p:nvSpPr>
          <p:spPr>
            <a:xfrm>
              <a:off x="571472" y="3699221"/>
              <a:ext cx="642942" cy="1015663"/>
            </a:xfrm>
            <a:prstGeom prst="rect">
              <a:avLst/>
            </a:prstGeom>
            <a:grp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ru-RU" sz="6000" dirty="0">
                  <a:latin typeface="Arial" charset="0"/>
                  <a:cs typeface="Arial" charset="0"/>
                </a:rPr>
                <a:t>А</a:t>
              </a: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5000628" y="1643050"/>
              <a:ext cx="642942" cy="1015663"/>
            </a:xfrm>
            <a:prstGeom prst="rect">
              <a:avLst/>
            </a:prstGeom>
            <a:grp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ru-RU" sz="6000" dirty="0">
                  <a:latin typeface="Arial" charset="0"/>
                  <a:cs typeface="Arial" charset="0"/>
                </a:rPr>
                <a:t>С</a:t>
              </a: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5786446" y="5286388"/>
              <a:ext cx="642942" cy="1015663"/>
            </a:xfrm>
            <a:prstGeom prst="rect">
              <a:avLst/>
            </a:prstGeom>
            <a:grp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ru-RU" sz="6000" dirty="0">
                  <a:latin typeface="Arial" charset="0"/>
                  <a:cs typeface="Arial" charset="0"/>
                </a:rPr>
                <a:t>М</a:t>
              </a:r>
            </a:p>
          </p:txBody>
        </p:sp>
      </p:grpSp>
      <p:grpSp>
        <p:nvGrpSpPr>
          <p:cNvPr id="7" name="Группа 22"/>
          <p:cNvGrpSpPr/>
          <p:nvPr/>
        </p:nvGrpSpPr>
        <p:grpSpPr>
          <a:xfrm>
            <a:off x="785786" y="5429264"/>
            <a:ext cx="3071834" cy="1015663"/>
            <a:chOff x="1571604" y="5286388"/>
            <a:chExt cx="3071834" cy="1015663"/>
          </a:xfrm>
          <a:solidFill>
            <a:schemeClr val="bg1"/>
          </a:solidFill>
        </p:grpSpPr>
        <p:sp>
          <p:nvSpPr>
            <p:cNvPr id="24" name="TextBox 23"/>
            <p:cNvSpPr txBox="1"/>
            <p:nvPr/>
          </p:nvSpPr>
          <p:spPr>
            <a:xfrm>
              <a:off x="1571604" y="5286388"/>
              <a:ext cx="3071834" cy="1015663"/>
            </a:xfrm>
            <a:prstGeom prst="rect">
              <a:avLst/>
            </a:prstGeom>
            <a:grp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ru-RU" sz="6000" dirty="0">
                  <a:latin typeface="Arial" charset="0"/>
                  <a:cs typeface="Arial" charset="0"/>
                </a:rPr>
                <a:t>   САМ</a:t>
              </a:r>
            </a:p>
          </p:txBody>
        </p:sp>
        <p:sp>
          <p:nvSpPr>
            <p:cNvPr id="25" name="Полилиния 24"/>
            <p:cNvSpPr/>
            <p:nvPr/>
          </p:nvSpPr>
          <p:spPr>
            <a:xfrm>
              <a:off x="1596572" y="5786454"/>
              <a:ext cx="609600" cy="285753"/>
            </a:xfrm>
            <a:custGeom>
              <a:avLst/>
              <a:gdLst>
                <a:gd name="connsiteX0" fmla="*/ 367696 w 657981"/>
                <a:gd name="connsiteY0" fmla="*/ 0 h 764418"/>
                <a:gd name="connsiteX1" fmla="*/ 48381 w 657981"/>
                <a:gd name="connsiteY1" fmla="*/ 653142 h 764418"/>
                <a:gd name="connsiteX2" fmla="*/ 657981 w 657981"/>
                <a:gd name="connsiteY2" fmla="*/ 667657 h 764418"/>
                <a:gd name="connsiteX3" fmla="*/ 657981 w 657981"/>
                <a:gd name="connsiteY3" fmla="*/ 667657 h 764418"/>
                <a:gd name="connsiteX0" fmla="*/ 367696 w 657981"/>
                <a:gd name="connsiteY0" fmla="*/ 0 h 667657"/>
                <a:gd name="connsiteX1" fmla="*/ 48381 w 657981"/>
                <a:gd name="connsiteY1" fmla="*/ 653142 h 667657"/>
                <a:gd name="connsiteX2" fmla="*/ 657981 w 657981"/>
                <a:gd name="connsiteY2" fmla="*/ 667657 h 667657"/>
                <a:gd name="connsiteX3" fmla="*/ 657981 w 657981"/>
                <a:gd name="connsiteY3" fmla="*/ 667657 h 667657"/>
                <a:gd name="connsiteX0" fmla="*/ 319315 w 609600"/>
                <a:gd name="connsiteY0" fmla="*/ 0 h 667657"/>
                <a:gd name="connsiteX1" fmla="*/ 0 w 609600"/>
                <a:gd name="connsiteY1" fmla="*/ 653142 h 667657"/>
                <a:gd name="connsiteX2" fmla="*/ 609600 w 609600"/>
                <a:gd name="connsiteY2" fmla="*/ 667657 h 667657"/>
                <a:gd name="connsiteX3" fmla="*/ 609600 w 609600"/>
                <a:gd name="connsiteY3" fmla="*/ 667657 h 667657"/>
                <a:gd name="connsiteX0" fmla="*/ 605035 w 609600"/>
                <a:gd name="connsiteY0" fmla="*/ 0 h 667657"/>
                <a:gd name="connsiteX1" fmla="*/ 0 w 609600"/>
                <a:gd name="connsiteY1" fmla="*/ 653142 h 667657"/>
                <a:gd name="connsiteX2" fmla="*/ 609600 w 609600"/>
                <a:gd name="connsiteY2" fmla="*/ 667657 h 667657"/>
                <a:gd name="connsiteX3" fmla="*/ 609600 w 609600"/>
                <a:gd name="connsiteY3" fmla="*/ 667657 h 667657"/>
                <a:gd name="connsiteX0" fmla="*/ 605035 w 609600"/>
                <a:gd name="connsiteY0" fmla="*/ 0 h 667657"/>
                <a:gd name="connsiteX1" fmla="*/ 0 w 609600"/>
                <a:gd name="connsiteY1" fmla="*/ 653142 h 667657"/>
                <a:gd name="connsiteX2" fmla="*/ 609600 w 609600"/>
                <a:gd name="connsiteY2" fmla="*/ 667657 h 667657"/>
                <a:gd name="connsiteX3" fmla="*/ 609600 w 609600"/>
                <a:gd name="connsiteY3" fmla="*/ 667657 h 667657"/>
                <a:gd name="connsiteX0" fmla="*/ 605035 w 609600"/>
                <a:gd name="connsiteY0" fmla="*/ 0 h 667657"/>
                <a:gd name="connsiteX1" fmla="*/ 0 w 609600"/>
                <a:gd name="connsiteY1" fmla="*/ 653142 h 667657"/>
                <a:gd name="connsiteX2" fmla="*/ 609600 w 609600"/>
                <a:gd name="connsiteY2" fmla="*/ 667657 h 667657"/>
                <a:gd name="connsiteX3" fmla="*/ 609600 w 609600"/>
                <a:gd name="connsiteY3" fmla="*/ 667657 h 6676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667657">
                  <a:moveTo>
                    <a:pt x="605035" y="0"/>
                  </a:moveTo>
                  <a:lnTo>
                    <a:pt x="0" y="653142"/>
                  </a:lnTo>
                  <a:lnTo>
                    <a:pt x="609600" y="667657"/>
                  </a:lnTo>
                  <a:lnTo>
                    <a:pt x="609600" y="667657"/>
                  </a:lnTo>
                </a:path>
              </a:pathLst>
            </a:custGeom>
            <a:grpFill/>
            <a:ln w="38100" cmpd="sng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</p:grpSp>
      <p:grpSp>
        <p:nvGrpSpPr>
          <p:cNvPr id="8" name="Группа 25"/>
          <p:cNvGrpSpPr/>
          <p:nvPr/>
        </p:nvGrpSpPr>
        <p:grpSpPr>
          <a:xfrm>
            <a:off x="714348" y="1643050"/>
            <a:ext cx="7429552" cy="3786214"/>
            <a:chOff x="571472" y="1643050"/>
            <a:chExt cx="7429552" cy="3786214"/>
          </a:xfrm>
          <a:solidFill>
            <a:schemeClr val="bg1"/>
          </a:solidFill>
        </p:grpSpPr>
        <p:cxnSp>
          <p:nvCxnSpPr>
            <p:cNvPr id="27" name="Прямая соединительная линия 26"/>
            <p:cNvCxnSpPr/>
            <p:nvPr/>
          </p:nvCxnSpPr>
          <p:spPr>
            <a:xfrm rot="5400000" flipH="1" flipV="1">
              <a:off x="678629" y="2678901"/>
              <a:ext cx="2500330" cy="714380"/>
            </a:xfrm>
            <a:prstGeom prst="line">
              <a:avLst/>
            </a:prstGeom>
            <a:grpFill/>
            <a:ln w="127000" cap="rnd" cmpd="sng">
              <a:solidFill>
                <a:srgbClr val="7030A0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Прямая соединительная линия 27"/>
            <p:cNvCxnSpPr/>
            <p:nvPr/>
          </p:nvCxnSpPr>
          <p:spPr>
            <a:xfrm>
              <a:off x="1571604" y="4286256"/>
              <a:ext cx="6429420" cy="1143008"/>
            </a:xfrm>
            <a:prstGeom prst="line">
              <a:avLst/>
            </a:prstGeom>
            <a:grpFill/>
            <a:ln w="127000" cap="rnd" cmpd="sng">
              <a:solidFill>
                <a:srgbClr val="7030A0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TextBox 28"/>
            <p:cNvSpPr txBox="1"/>
            <p:nvPr/>
          </p:nvSpPr>
          <p:spPr>
            <a:xfrm>
              <a:off x="571472" y="3699221"/>
              <a:ext cx="642942" cy="1015663"/>
            </a:xfrm>
            <a:prstGeom prst="rect">
              <a:avLst/>
            </a:prstGeom>
            <a:grp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ru-RU" sz="6000" dirty="0">
                  <a:latin typeface="Arial" charset="0"/>
                  <a:cs typeface="Arial" charset="0"/>
                </a:rPr>
                <a:t>Т</a:t>
              </a:r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857224" y="1643050"/>
              <a:ext cx="642942" cy="1015663"/>
            </a:xfrm>
            <a:prstGeom prst="rect">
              <a:avLst/>
            </a:prstGeom>
            <a:grp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sz="6000" dirty="0">
                  <a:latin typeface="Arial" charset="0"/>
                  <a:cs typeface="Arial" charset="0"/>
                </a:rPr>
                <a:t>H</a:t>
              </a:r>
              <a:endParaRPr lang="ru-RU" sz="6000" dirty="0">
                <a:latin typeface="Arial" charset="0"/>
                <a:cs typeface="Arial" charset="0"/>
              </a:endParaRPr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6429388" y="4071942"/>
              <a:ext cx="642942" cy="1015663"/>
            </a:xfrm>
            <a:prstGeom prst="rect">
              <a:avLst/>
            </a:prstGeom>
            <a:grp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sz="6000" dirty="0">
                  <a:latin typeface="Arial" charset="0"/>
                  <a:cs typeface="Arial" charset="0"/>
                </a:rPr>
                <a:t>S</a:t>
              </a:r>
              <a:endParaRPr lang="ru-RU" sz="6000" dirty="0">
                <a:latin typeface="Arial" charset="0"/>
                <a:cs typeface="Arial" charset="0"/>
              </a:endParaRPr>
            </a:p>
          </p:txBody>
        </p:sp>
        <p:cxnSp>
          <p:nvCxnSpPr>
            <p:cNvPr id="37" name="Прямая соединительная линия 36"/>
            <p:cNvCxnSpPr/>
            <p:nvPr/>
          </p:nvCxnSpPr>
          <p:spPr>
            <a:xfrm flipV="1">
              <a:off x="1571604" y="2071678"/>
              <a:ext cx="5643602" cy="2214578"/>
            </a:xfrm>
            <a:prstGeom prst="line">
              <a:avLst/>
            </a:prstGeom>
            <a:grpFill/>
            <a:ln w="127000" cap="rnd" cmpd="sng">
              <a:solidFill>
                <a:srgbClr val="7030A0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0" name="TextBox 39"/>
            <p:cNvSpPr txBox="1"/>
            <p:nvPr/>
          </p:nvSpPr>
          <p:spPr>
            <a:xfrm>
              <a:off x="4857752" y="1643050"/>
              <a:ext cx="642942" cy="1015663"/>
            </a:xfrm>
            <a:prstGeom prst="rect">
              <a:avLst/>
            </a:prstGeom>
            <a:grp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sz="6000" dirty="0">
                  <a:latin typeface="Arial" charset="0"/>
                  <a:cs typeface="Arial" charset="0"/>
                </a:rPr>
                <a:t>N</a:t>
              </a:r>
              <a:endParaRPr lang="ru-RU" sz="6000" dirty="0">
                <a:latin typeface="Arial" charset="0"/>
                <a:cs typeface="Arial" charset="0"/>
              </a:endParaRPr>
            </a:p>
          </p:txBody>
        </p:sp>
      </p:grpSp>
      <p:grpSp>
        <p:nvGrpSpPr>
          <p:cNvPr id="10" name="Группа 40"/>
          <p:cNvGrpSpPr/>
          <p:nvPr/>
        </p:nvGrpSpPr>
        <p:grpSpPr>
          <a:xfrm>
            <a:off x="285720" y="5628047"/>
            <a:ext cx="2428892" cy="1015663"/>
            <a:chOff x="1571604" y="5286388"/>
            <a:chExt cx="3164920" cy="1015663"/>
          </a:xfrm>
          <a:solidFill>
            <a:schemeClr val="bg1"/>
          </a:solidFill>
        </p:grpSpPr>
        <p:sp>
          <p:nvSpPr>
            <p:cNvPr id="42" name="TextBox 41"/>
            <p:cNvSpPr txBox="1"/>
            <p:nvPr/>
          </p:nvSpPr>
          <p:spPr>
            <a:xfrm>
              <a:off x="1571604" y="5286388"/>
              <a:ext cx="3164920" cy="1015663"/>
            </a:xfrm>
            <a:prstGeom prst="rect">
              <a:avLst/>
            </a:prstGeom>
            <a:grp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ru-RU" sz="6000" dirty="0">
                  <a:latin typeface="Arial" charset="0"/>
                  <a:cs typeface="Arial" charset="0"/>
                </a:rPr>
                <a:t>   </a:t>
              </a:r>
              <a:r>
                <a:rPr lang="en-US" sz="6000" dirty="0">
                  <a:latin typeface="Arial" charset="0"/>
                  <a:cs typeface="Arial" charset="0"/>
                </a:rPr>
                <a:t>HTN</a:t>
              </a:r>
              <a:endParaRPr lang="ru-RU" sz="6000" dirty="0">
                <a:latin typeface="Arial" charset="0"/>
                <a:cs typeface="Arial" charset="0"/>
              </a:endParaRPr>
            </a:p>
          </p:txBody>
        </p:sp>
        <p:sp>
          <p:nvSpPr>
            <p:cNvPr id="43" name="Полилиния 42"/>
            <p:cNvSpPr/>
            <p:nvPr/>
          </p:nvSpPr>
          <p:spPr>
            <a:xfrm>
              <a:off x="1596572" y="5786454"/>
              <a:ext cx="609600" cy="285753"/>
            </a:xfrm>
            <a:custGeom>
              <a:avLst/>
              <a:gdLst>
                <a:gd name="connsiteX0" fmla="*/ 367696 w 657981"/>
                <a:gd name="connsiteY0" fmla="*/ 0 h 764418"/>
                <a:gd name="connsiteX1" fmla="*/ 48381 w 657981"/>
                <a:gd name="connsiteY1" fmla="*/ 653142 h 764418"/>
                <a:gd name="connsiteX2" fmla="*/ 657981 w 657981"/>
                <a:gd name="connsiteY2" fmla="*/ 667657 h 764418"/>
                <a:gd name="connsiteX3" fmla="*/ 657981 w 657981"/>
                <a:gd name="connsiteY3" fmla="*/ 667657 h 764418"/>
                <a:gd name="connsiteX0" fmla="*/ 367696 w 657981"/>
                <a:gd name="connsiteY0" fmla="*/ 0 h 667657"/>
                <a:gd name="connsiteX1" fmla="*/ 48381 w 657981"/>
                <a:gd name="connsiteY1" fmla="*/ 653142 h 667657"/>
                <a:gd name="connsiteX2" fmla="*/ 657981 w 657981"/>
                <a:gd name="connsiteY2" fmla="*/ 667657 h 667657"/>
                <a:gd name="connsiteX3" fmla="*/ 657981 w 657981"/>
                <a:gd name="connsiteY3" fmla="*/ 667657 h 667657"/>
                <a:gd name="connsiteX0" fmla="*/ 319315 w 609600"/>
                <a:gd name="connsiteY0" fmla="*/ 0 h 667657"/>
                <a:gd name="connsiteX1" fmla="*/ 0 w 609600"/>
                <a:gd name="connsiteY1" fmla="*/ 653142 h 667657"/>
                <a:gd name="connsiteX2" fmla="*/ 609600 w 609600"/>
                <a:gd name="connsiteY2" fmla="*/ 667657 h 667657"/>
                <a:gd name="connsiteX3" fmla="*/ 609600 w 609600"/>
                <a:gd name="connsiteY3" fmla="*/ 667657 h 667657"/>
                <a:gd name="connsiteX0" fmla="*/ 605035 w 609600"/>
                <a:gd name="connsiteY0" fmla="*/ 0 h 667657"/>
                <a:gd name="connsiteX1" fmla="*/ 0 w 609600"/>
                <a:gd name="connsiteY1" fmla="*/ 653142 h 667657"/>
                <a:gd name="connsiteX2" fmla="*/ 609600 w 609600"/>
                <a:gd name="connsiteY2" fmla="*/ 667657 h 667657"/>
                <a:gd name="connsiteX3" fmla="*/ 609600 w 609600"/>
                <a:gd name="connsiteY3" fmla="*/ 667657 h 667657"/>
                <a:gd name="connsiteX0" fmla="*/ 605035 w 609600"/>
                <a:gd name="connsiteY0" fmla="*/ 0 h 667657"/>
                <a:gd name="connsiteX1" fmla="*/ 0 w 609600"/>
                <a:gd name="connsiteY1" fmla="*/ 653142 h 667657"/>
                <a:gd name="connsiteX2" fmla="*/ 609600 w 609600"/>
                <a:gd name="connsiteY2" fmla="*/ 667657 h 667657"/>
                <a:gd name="connsiteX3" fmla="*/ 609600 w 609600"/>
                <a:gd name="connsiteY3" fmla="*/ 667657 h 667657"/>
                <a:gd name="connsiteX0" fmla="*/ 605035 w 609600"/>
                <a:gd name="connsiteY0" fmla="*/ 0 h 667657"/>
                <a:gd name="connsiteX1" fmla="*/ 0 w 609600"/>
                <a:gd name="connsiteY1" fmla="*/ 653142 h 667657"/>
                <a:gd name="connsiteX2" fmla="*/ 609600 w 609600"/>
                <a:gd name="connsiteY2" fmla="*/ 667657 h 667657"/>
                <a:gd name="connsiteX3" fmla="*/ 609600 w 609600"/>
                <a:gd name="connsiteY3" fmla="*/ 667657 h 6676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667657">
                  <a:moveTo>
                    <a:pt x="605035" y="0"/>
                  </a:moveTo>
                  <a:lnTo>
                    <a:pt x="0" y="653142"/>
                  </a:lnTo>
                  <a:lnTo>
                    <a:pt x="609600" y="667657"/>
                  </a:lnTo>
                  <a:lnTo>
                    <a:pt x="609600" y="667657"/>
                  </a:lnTo>
                </a:path>
              </a:pathLst>
            </a:custGeom>
            <a:grpFill/>
            <a:ln w="38100" cmpd="sng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</p:grpSp>
      <p:grpSp>
        <p:nvGrpSpPr>
          <p:cNvPr id="11" name="Группа 43"/>
          <p:cNvGrpSpPr/>
          <p:nvPr/>
        </p:nvGrpSpPr>
        <p:grpSpPr>
          <a:xfrm>
            <a:off x="2857488" y="5556609"/>
            <a:ext cx="2428892" cy="1015663"/>
            <a:chOff x="1571604" y="5286388"/>
            <a:chExt cx="3164920" cy="1015663"/>
          </a:xfrm>
          <a:solidFill>
            <a:schemeClr val="bg1"/>
          </a:solidFill>
        </p:grpSpPr>
        <p:sp>
          <p:nvSpPr>
            <p:cNvPr id="45" name="TextBox 44"/>
            <p:cNvSpPr txBox="1"/>
            <p:nvPr/>
          </p:nvSpPr>
          <p:spPr>
            <a:xfrm>
              <a:off x="1571604" y="5286388"/>
              <a:ext cx="3164920" cy="1015663"/>
            </a:xfrm>
            <a:prstGeom prst="rect">
              <a:avLst/>
            </a:prstGeom>
            <a:grp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ru-RU" sz="6000" dirty="0">
                  <a:latin typeface="Arial" charset="0"/>
                  <a:cs typeface="Arial" charset="0"/>
                </a:rPr>
                <a:t>   </a:t>
              </a:r>
              <a:r>
                <a:rPr lang="en-US" sz="6000" dirty="0">
                  <a:latin typeface="Arial" charset="0"/>
                  <a:cs typeface="Arial" charset="0"/>
                </a:rPr>
                <a:t>HTS</a:t>
              </a:r>
              <a:endParaRPr lang="ru-RU" sz="6000" dirty="0">
                <a:latin typeface="Arial" charset="0"/>
                <a:cs typeface="Arial" charset="0"/>
              </a:endParaRPr>
            </a:p>
          </p:txBody>
        </p:sp>
        <p:sp>
          <p:nvSpPr>
            <p:cNvPr id="46" name="Полилиния 45"/>
            <p:cNvSpPr/>
            <p:nvPr/>
          </p:nvSpPr>
          <p:spPr>
            <a:xfrm>
              <a:off x="1596572" y="5786454"/>
              <a:ext cx="609600" cy="285753"/>
            </a:xfrm>
            <a:custGeom>
              <a:avLst/>
              <a:gdLst>
                <a:gd name="connsiteX0" fmla="*/ 367696 w 657981"/>
                <a:gd name="connsiteY0" fmla="*/ 0 h 764418"/>
                <a:gd name="connsiteX1" fmla="*/ 48381 w 657981"/>
                <a:gd name="connsiteY1" fmla="*/ 653142 h 764418"/>
                <a:gd name="connsiteX2" fmla="*/ 657981 w 657981"/>
                <a:gd name="connsiteY2" fmla="*/ 667657 h 764418"/>
                <a:gd name="connsiteX3" fmla="*/ 657981 w 657981"/>
                <a:gd name="connsiteY3" fmla="*/ 667657 h 764418"/>
                <a:gd name="connsiteX0" fmla="*/ 367696 w 657981"/>
                <a:gd name="connsiteY0" fmla="*/ 0 h 667657"/>
                <a:gd name="connsiteX1" fmla="*/ 48381 w 657981"/>
                <a:gd name="connsiteY1" fmla="*/ 653142 h 667657"/>
                <a:gd name="connsiteX2" fmla="*/ 657981 w 657981"/>
                <a:gd name="connsiteY2" fmla="*/ 667657 h 667657"/>
                <a:gd name="connsiteX3" fmla="*/ 657981 w 657981"/>
                <a:gd name="connsiteY3" fmla="*/ 667657 h 667657"/>
                <a:gd name="connsiteX0" fmla="*/ 319315 w 609600"/>
                <a:gd name="connsiteY0" fmla="*/ 0 h 667657"/>
                <a:gd name="connsiteX1" fmla="*/ 0 w 609600"/>
                <a:gd name="connsiteY1" fmla="*/ 653142 h 667657"/>
                <a:gd name="connsiteX2" fmla="*/ 609600 w 609600"/>
                <a:gd name="connsiteY2" fmla="*/ 667657 h 667657"/>
                <a:gd name="connsiteX3" fmla="*/ 609600 w 609600"/>
                <a:gd name="connsiteY3" fmla="*/ 667657 h 667657"/>
                <a:gd name="connsiteX0" fmla="*/ 605035 w 609600"/>
                <a:gd name="connsiteY0" fmla="*/ 0 h 667657"/>
                <a:gd name="connsiteX1" fmla="*/ 0 w 609600"/>
                <a:gd name="connsiteY1" fmla="*/ 653142 h 667657"/>
                <a:gd name="connsiteX2" fmla="*/ 609600 w 609600"/>
                <a:gd name="connsiteY2" fmla="*/ 667657 h 667657"/>
                <a:gd name="connsiteX3" fmla="*/ 609600 w 609600"/>
                <a:gd name="connsiteY3" fmla="*/ 667657 h 667657"/>
                <a:gd name="connsiteX0" fmla="*/ 605035 w 609600"/>
                <a:gd name="connsiteY0" fmla="*/ 0 h 667657"/>
                <a:gd name="connsiteX1" fmla="*/ 0 w 609600"/>
                <a:gd name="connsiteY1" fmla="*/ 653142 h 667657"/>
                <a:gd name="connsiteX2" fmla="*/ 609600 w 609600"/>
                <a:gd name="connsiteY2" fmla="*/ 667657 h 667657"/>
                <a:gd name="connsiteX3" fmla="*/ 609600 w 609600"/>
                <a:gd name="connsiteY3" fmla="*/ 667657 h 667657"/>
                <a:gd name="connsiteX0" fmla="*/ 605035 w 609600"/>
                <a:gd name="connsiteY0" fmla="*/ 0 h 667657"/>
                <a:gd name="connsiteX1" fmla="*/ 0 w 609600"/>
                <a:gd name="connsiteY1" fmla="*/ 653142 h 667657"/>
                <a:gd name="connsiteX2" fmla="*/ 609600 w 609600"/>
                <a:gd name="connsiteY2" fmla="*/ 667657 h 667657"/>
                <a:gd name="connsiteX3" fmla="*/ 609600 w 609600"/>
                <a:gd name="connsiteY3" fmla="*/ 667657 h 6676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667657">
                  <a:moveTo>
                    <a:pt x="605035" y="0"/>
                  </a:moveTo>
                  <a:lnTo>
                    <a:pt x="0" y="653142"/>
                  </a:lnTo>
                  <a:lnTo>
                    <a:pt x="609600" y="667657"/>
                  </a:lnTo>
                  <a:lnTo>
                    <a:pt x="609600" y="667657"/>
                  </a:lnTo>
                </a:path>
              </a:pathLst>
            </a:custGeom>
            <a:grpFill/>
            <a:ln w="38100" cmpd="sng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</p:grpSp>
      <p:grpSp>
        <p:nvGrpSpPr>
          <p:cNvPr id="15" name="Группа 46"/>
          <p:cNvGrpSpPr/>
          <p:nvPr/>
        </p:nvGrpSpPr>
        <p:grpSpPr>
          <a:xfrm>
            <a:off x="5286380" y="5500702"/>
            <a:ext cx="2428892" cy="1015663"/>
            <a:chOff x="1571604" y="5286388"/>
            <a:chExt cx="3164920" cy="1015663"/>
          </a:xfrm>
          <a:solidFill>
            <a:schemeClr val="bg1"/>
          </a:solidFill>
        </p:grpSpPr>
        <p:sp>
          <p:nvSpPr>
            <p:cNvPr id="48" name="TextBox 47"/>
            <p:cNvSpPr txBox="1"/>
            <p:nvPr/>
          </p:nvSpPr>
          <p:spPr>
            <a:xfrm>
              <a:off x="1571604" y="5286388"/>
              <a:ext cx="3164920" cy="1015663"/>
            </a:xfrm>
            <a:prstGeom prst="rect">
              <a:avLst/>
            </a:prstGeom>
            <a:grp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ru-RU" sz="6000" dirty="0">
                  <a:latin typeface="Arial" charset="0"/>
                  <a:cs typeface="Arial" charset="0"/>
                </a:rPr>
                <a:t>   </a:t>
              </a:r>
              <a:r>
                <a:rPr lang="en-US" sz="6000" dirty="0">
                  <a:latin typeface="Arial" charset="0"/>
                  <a:cs typeface="Arial" charset="0"/>
                </a:rPr>
                <a:t>NTS</a:t>
              </a:r>
              <a:endParaRPr lang="ru-RU" sz="6000" dirty="0">
                <a:latin typeface="Arial" charset="0"/>
                <a:cs typeface="Arial" charset="0"/>
              </a:endParaRPr>
            </a:p>
          </p:txBody>
        </p:sp>
        <p:sp>
          <p:nvSpPr>
            <p:cNvPr id="49" name="Полилиния 48"/>
            <p:cNvSpPr/>
            <p:nvPr/>
          </p:nvSpPr>
          <p:spPr>
            <a:xfrm>
              <a:off x="1596572" y="5786454"/>
              <a:ext cx="609600" cy="285753"/>
            </a:xfrm>
            <a:custGeom>
              <a:avLst/>
              <a:gdLst>
                <a:gd name="connsiteX0" fmla="*/ 367696 w 657981"/>
                <a:gd name="connsiteY0" fmla="*/ 0 h 764418"/>
                <a:gd name="connsiteX1" fmla="*/ 48381 w 657981"/>
                <a:gd name="connsiteY1" fmla="*/ 653142 h 764418"/>
                <a:gd name="connsiteX2" fmla="*/ 657981 w 657981"/>
                <a:gd name="connsiteY2" fmla="*/ 667657 h 764418"/>
                <a:gd name="connsiteX3" fmla="*/ 657981 w 657981"/>
                <a:gd name="connsiteY3" fmla="*/ 667657 h 764418"/>
                <a:gd name="connsiteX0" fmla="*/ 367696 w 657981"/>
                <a:gd name="connsiteY0" fmla="*/ 0 h 667657"/>
                <a:gd name="connsiteX1" fmla="*/ 48381 w 657981"/>
                <a:gd name="connsiteY1" fmla="*/ 653142 h 667657"/>
                <a:gd name="connsiteX2" fmla="*/ 657981 w 657981"/>
                <a:gd name="connsiteY2" fmla="*/ 667657 h 667657"/>
                <a:gd name="connsiteX3" fmla="*/ 657981 w 657981"/>
                <a:gd name="connsiteY3" fmla="*/ 667657 h 667657"/>
                <a:gd name="connsiteX0" fmla="*/ 319315 w 609600"/>
                <a:gd name="connsiteY0" fmla="*/ 0 h 667657"/>
                <a:gd name="connsiteX1" fmla="*/ 0 w 609600"/>
                <a:gd name="connsiteY1" fmla="*/ 653142 h 667657"/>
                <a:gd name="connsiteX2" fmla="*/ 609600 w 609600"/>
                <a:gd name="connsiteY2" fmla="*/ 667657 h 667657"/>
                <a:gd name="connsiteX3" fmla="*/ 609600 w 609600"/>
                <a:gd name="connsiteY3" fmla="*/ 667657 h 667657"/>
                <a:gd name="connsiteX0" fmla="*/ 605035 w 609600"/>
                <a:gd name="connsiteY0" fmla="*/ 0 h 667657"/>
                <a:gd name="connsiteX1" fmla="*/ 0 w 609600"/>
                <a:gd name="connsiteY1" fmla="*/ 653142 h 667657"/>
                <a:gd name="connsiteX2" fmla="*/ 609600 w 609600"/>
                <a:gd name="connsiteY2" fmla="*/ 667657 h 667657"/>
                <a:gd name="connsiteX3" fmla="*/ 609600 w 609600"/>
                <a:gd name="connsiteY3" fmla="*/ 667657 h 667657"/>
                <a:gd name="connsiteX0" fmla="*/ 605035 w 609600"/>
                <a:gd name="connsiteY0" fmla="*/ 0 h 667657"/>
                <a:gd name="connsiteX1" fmla="*/ 0 w 609600"/>
                <a:gd name="connsiteY1" fmla="*/ 653142 h 667657"/>
                <a:gd name="connsiteX2" fmla="*/ 609600 w 609600"/>
                <a:gd name="connsiteY2" fmla="*/ 667657 h 667657"/>
                <a:gd name="connsiteX3" fmla="*/ 609600 w 609600"/>
                <a:gd name="connsiteY3" fmla="*/ 667657 h 667657"/>
                <a:gd name="connsiteX0" fmla="*/ 605035 w 609600"/>
                <a:gd name="connsiteY0" fmla="*/ 0 h 667657"/>
                <a:gd name="connsiteX1" fmla="*/ 0 w 609600"/>
                <a:gd name="connsiteY1" fmla="*/ 653142 h 667657"/>
                <a:gd name="connsiteX2" fmla="*/ 609600 w 609600"/>
                <a:gd name="connsiteY2" fmla="*/ 667657 h 667657"/>
                <a:gd name="connsiteX3" fmla="*/ 609600 w 609600"/>
                <a:gd name="connsiteY3" fmla="*/ 667657 h 6676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667657">
                  <a:moveTo>
                    <a:pt x="605035" y="0"/>
                  </a:moveTo>
                  <a:lnTo>
                    <a:pt x="0" y="653142"/>
                  </a:lnTo>
                  <a:lnTo>
                    <a:pt x="609600" y="667657"/>
                  </a:lnTo>
                  <a:lnTo>
                    <a:pt x="609600" y="667657"/>
                  </a:lnTo>
                </a:path>
              </a:pathLst>
            </a:custGeom>
            <a:grpFill/>
            <a:ln w="38100" cmpd="sng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</p:grpSp>
    </p:spTree>
    <p:extLst>
      <p:ext uri="{BB962C8B-B14F-4D97-AF65-F5344CB8AC3E}">
        <p14:creationId xmlns:p14="http://schemas.microsoft.com/office/powerpoint/2010/main" xmlns="" val="18292527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extBox 20"/>
          <p:cNvSpPr txBox="1">
            <a:spLocks noChangeArrowheads="1"/>
          </p:cNvSpPr>
          <p:nvPr/>
        </p:nvSpPr>
        <p:spPr bwMode="auto">
          <a:xfrm>
            <a:off x="5214938" y="2643188"/>
            <a:ext cx="642937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en-US" sz="6000"/>
              <a:t>P</a:t>
            </a:r>
            <a:endParaRPr lang="ru-RU" sz="6000"/>
          </a:p>
        </p:txBody>
      </p:sp>
      <p:sp>
        <p:nvSpPr>
          <p:cNvPr id="20483" name="TextBox 23"/>
          <p:cNvSpPr txBox="1">
            <a:spLocks noChangeArrowheads="1"/>
          </p:cNvSpPr>
          <p:nvPr/>
        </p:nvSpPr>
        <p:spPr bwMode="auto">
          <a:xfrm>
            <a:off x="1285875" y="4572000"/>
            <a:ext cx="642938" cy="10160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en-US" sz="6000"/>
              <a:t>N</a:t>
            </a:r>
            <a:endParaRPr lang="ru-RU" sz="6000"/>
          </a:p>
        </p:txBody>
      </p:sp>
      <p:sp>
        <p:nvSpPr>
          <p:cNvPr id="20484" name="TextBox 27"/>
          <p:cNvSpPr txBox="1">
            <a:spLocks noChangeArrowheads="1"/>
          </p:cNvSpPr>
          <p:nvPr/>
        </p:nvSpPr>
        <p:spPr bwMode="auto">
          <a:xfrm>
            <a:off x="3929063" y="3857625"/>
            <a:ext cx="642937" cy="10160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en-US" sz="6000"/>
              <a:t>O</a:t>
            </a:r>
            <a:endParaRPr lang="ru-RU" sz="6000"/>
          </a:p>
        </p:txBody>
      </p:sp>
      <p:sp>
        <p:nvSpPr>
          <p:cNvPr id="20485" name="TextBox 26"/>
          <p:cNvSpPr txBox="1">
            <a:spLocks noChangeArrowheads="1"/>
          </p:cNvSpPr>
          <p:nvPr/>
        </p:nvSpPr>
        <p:spPr bwMode="auto">
          <a:xfrm>
            <a:off x="7858125" y="3127375"/>
            <a:ext cx="642938" cy="10160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en-US" sz="6000"/>
              <a:t>S</a:t>
            </a:r>
            <a:endParaRPr lang="ru-RU" sz="6000"/>
          </a:p>
        </p:txBody>
      </p:sp>
      <p:sp>
        <p:nvSpPr>
          <p:cNvPr id="20486" name="TextBox 22"/>
          <p:cNvSpPr txBox="1">
            <a:spLocks noChangeArrowheads="1"/>
          </p:cNvSpPr>
          <p:nvPr/>
        </p:nvSpPr>
        <p:spPr bwMode="auto">
          <a:xfrm>
            <a:off x="6715125" y="4429125"/>
            <a:ext cx="642938" cy="10160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en-US" sz="6000"/>
              <a:t>D</a:t>
            </a:r>
            <a:endParaRPr lang="ru-RU" sz="6000"/>
          </a:p>
        </p:txBody>
      </p:sp>
      <p:sp>
        <p:nvSpPr>
          <p:cNvPr id="15367" name="Заголовок 1"/>
          <p:cNvSpPr>
            <a:spLocks noGrp="1"/>
          </p:cNvSpPr>
          <p:nvPr>
            <p:ph type="title"/>
          </p:nvPr>
        </p:nvSpPr>
        <p:spPr>
          <a:xfrm>
            <a:off x="612775" y="228600"/>
            <a:ext cx="8153400" cy="990600"/>
          </a:xfrm>
          <a:solidFill>
            <a:schemeClr val="accent1">
              <a:lumMod val="20000"/>
              <a:lumOff val="80000"/>
            </a:schemeClr>
          </a:solidFill>
        </p:spPr>
        <p:txBody>
          <a:bodyPr/>
          <a:lstStyle/>
          <a:p>
            <a:pPr algn="ctr" eaLnBrk="1" hangingPunct="1">
              <a:defRPr/>
            </a:pPr>
            <a:r>
              <a:rPr lang="ru-RU" b="1" i="1" dirty="0">
                <a:solidFill>
                  <a:srgbClr val="002060"/>
                </a:solidFill>
              </a:rPr>
              <a:t>Какие точки лежат внутри угла?</a:t>
            </a: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 flipV="1">
            <a:off x="1785938" y="1857375"/>
            <a:ext cx="5929312" cy="1643063"/>
          </a:xfrm>
          <a:prstGeom prst="line">
            <a:avLst/>
          </a:prstGeom>
          <a:ln w="127000" cap="rnd" cmpd="sng">
            <a:solidFill>
              <a:srgbClr val="3333CC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>
            <a:off x="1785938" y="3500438"/>
            <a:ext cx="4657725" cy="839787"/>
          </a:xfrm>
          <a:prstGeom prst="line">
            <a:avLst/>
          </a:prstGeom>
          <a:ln w="127000" cap="rnd" cmpd="sng">
            <a:solidFill>
              <a:srgbClr val="3333CC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Овал 6"/>
          <p:cNvSpPr/>
          <p:nvPr/>
        </p:nvSpPr>
        <p:spPr>
          <a:xfrm>
            <a:off x="5143500" y="3071813"/>
            <a:ext cx="142875" cy="142875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7286625" y="2428875"/>
            <a:ext cx="142875" cy="14287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9" name="Овал 8"/>
          <p:cNvSpPr/>
          <p:nvPr/>
        </p:nvSpPr>
        <p:spPr>
          <a:xfrm>
            <a:off x="7715250" y="3643313"/>
            <a:ext cx="142875" cy="142875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0" name="Овал 9"/>
          <p:cNvSpPr/>
          <p:nvPr/>
        </p:nvSpPr>
        <p:spPr>
          <a:xfrm>
            <a:off x="2214563" y="2214563"/>
            <a:ext cx="142875" cy="142875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1" name="Овал 10"/>
          <p:cNvSpPr/>
          <p:nvPr/>
        </p:nvSpPr>
        <p:spPr>
          <a:xfrm flipV="1">
            <a:off x="4214813" y="2357438"/>
            <a:ext cx="285750" cy="28575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2" name="Овал 11"/>
          <p:cNvSpPr/>
          <p:nvPr/>
        </p:nvSpPr>
        <p:spPr>
          <a:xfrm flipV="1">
            <a:off x="4357688" y="3857625"/>
            <a:ext cx="285750" cy="28575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3" name="Овал 12"/>
          <p:cNvSpPr/>
          <p:nvPr/>
        </p:nvSpPr>
        <p:spPr>
          <a:xfrm flipV="1">
            <a:off x="6786563" y="4286250"/>
            <a:ext cx="285750" cy="285750"/>
          </a:xfrm>
          <a:prstGeom prst="ellipse">
            <a:avLst/>
          </a:prstGeom>
          <a:solidFill>
            <a:schemeClr val="accent3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4" name="Овал 13"/>
          <p:cNvSpPr/>
          <p:nvPr/>
        </p:nvSpPr>
        <p:spPr>
          <a:xfrm flipV="1">
            <a:off x="6500813" y="2000250"/>
            <a:ext cx="285750" cy="285750"/>
          </a:xfrm>
          <a:prstGeom prst="ellipse">
            <a:avLst/>
          </a:prstGeom>
          <a:solidFill>
            <a:schemeClr val="accent3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5" name="Овал 14"/>
          <p:cNvSpPr/>
          <p:nvPr/>
        </p:nvSpPr>
        <p:spPr>
          <a:xfrm flipV="1">
            <a:off x="1143000" y="4572000"/>
            <a:ext cx="285750" cy="28575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0499" name="TextBox 16"/>
          <p:cNvSpPr txBox="1">
            <a:spLocks noChangeArrowheads="1"/>
          </p:cNvSpPr>
          <p:nvPr/>
        </p:nvSpPr>
        <p:spPr bwMode="auto">
          <a:xfrm>
            <a:off x="6572250" y="2428875"/>
            <a:ext cx="642938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en-US" sz="6000"/>
              <a:t>M</a:t>
            </a:r>
            <a:endParaRPr lang="ru-RU" sz="6000"/>
          </a:p>
        </p:txBody>
      </p:sp>
      <p:sp>
        <p:nvSpPr>
          <p:cNvPr id="20500" name="TextBox 17"/>
          <p:cNvSpPr txBox="1">
            <a:spLocks noChangeArrowheads="1"/>
          </p:cNvSpPr>
          <p:nvPr/>
        </p:nvSpPr>
        <p:spPr bwMode="auto">
          <a:xfrm>
            <a:off x="1500188" y="1785938"/>
            <a:ext cx="642937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en-US" sz="6000"/>
              <a:t>H</a:t>
            </a:r>
            <a:endParaRPr lang="ru-RU" sz="6000"/>
          </a:p>
        </p:txBody>
      </p:sp>
      <p:sp>
        <p:nvSpPr>
          <p:cNvPr id="20501" name="TextBox 18"/>
          <p:cNvSpPr txBox="1">
            <a:spLocks noChangeArrowheads="1"/>
          </p:cNvSpPr>
          <p:nvPr/>
        </p:nvSpPr>
        <p:spPr bwMode="auto">
          <a:xfrm>
            <a:off x="928688" y="2786063"/>
            <a:ext cx="642937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en-US" sz="6000"/>
              <a:t>R</a:t>
            </a:r>
            <a:endParaRPr lang="ru-RU" sz="6000"/>
          </a:p>
        </p:txBody>
      </p:sp>
      <p:sp>
        <p:nvSpPr>
          <p:cNvPr id="20502" name="TextBox 19"/>
          <p:cNvSpPr txBox="1">
            <a:spLocks noChangeArrowheads="1"/>
          </p:cNvSpPr>
          <p:nvPr/>
        </p:nvSpPr>
        <p:spPr bwMode="auto">
          <a:xfrm>
            <a:off x="3357563" y="1714500"/>
            <a:ext cx="642937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ru-RU" sz="6000"/>
              <a:t>А</a:t>
            </a:r>
          </a:p>
        </p:txBody>
      </p:sp>
      <p:sp>
        <p:nvSpPr>
          <p:cNvPr id="20503" name="TextBox 21"/>
          <p:cNvSpPr txBox="1">
            <a:spLocks noChangeArrowheads="1"/>
          </p:cNvSpPr>
          <p:nvPr/>
        </p:nvSpPr>
        <p:spPr bwMode="auto">
          <a:xfrm>
            <a:off x="5786438" y="1071563"/>
            <a:ext cx="642937" cy="10160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en-US" sz="6000"/>
              <a:t>F</a:t>
            </a:r>
            <a:endParaRPr lang="ru-RU" sz="6000"/>
          </a:p>
        </p:txBody>
      </p:sp>
    </p:spTree>
    <p:extLst>
      <p:ext uri="{BB962C8B-B14F-4D97-AF65-F5344CB8AC3E}">
        <p14:creationId xmlns:p14="http://schemas.microsoft.com/office/powerpoint/2010/main" xmlns="" val="33736795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етка">
  <a:themeElements>
    <a:clrScheme name="Сетка">
      <a:dk1>
        <a:sysClr val="windowText" lastClr="000000"/>
      </a:dk1>
      <a:lt1>
        <a:sysClr val="window" lastClr="FFFFFF"/>
      </a:lt1>
      <a:dk2>
        <a:srgbClr val="534949"/>
      </a:dk2>
      <a:lt2>
        <a:srgbClr val="CCD1B9"/>
      </a:lt2>
      <a:accent1>
        <a:srgbClr val="C66951"/>
      </a:accent1>
      <a:accent2>
        <a:srgbClr val="BF974D"/>
      </a:accent2>
      <a:accent3>
        <a:srgbClr val="928B70"/>
      </a:accent3>
      <a:accent4>
        <a:srgbClr val="87706B"/>
      </a:accent4>
      <a:accent5>
        <a:srgbClr val="94734E"/>
      </a:accent5>
      <a:accent6>
        <a:srgbClr val="6F777D"/>
      </a:accent6>
      <a:hlink>
        <a:srgbClr val="CC9900"/>
      </a:hlink>
      <a:folHlink>
        <a:srgbClr val="C0C0C0"/>
      </a:folHlink>
    </a:clrScheme>
    <a:fontScheme name="Сетка">
      <a:majorFont>
        <a:latin typeface="Franklin Gothic Medium"/>
        <a:ea typeface=""/>
        <a:cs typeface=""/>
        <a:font script="Jpan" typeface="HG創英角ｺﾞｼｯｸUB"/>
        <a:font script="Hang" typeface="HY견고딕"/>
        <a:font script="Hans" typeface="微软雅黑"/>
        <a:font script="Hant" typeface="微軟正黑體"/>
        <a:font script="Arab" typeface="Arial Bold"/>
        <a:font script="Hebr" typeface="Arial Bold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 Bold"/>
        <a:font script="Uigh" typeface="Microsoft Uighur"/>
        <a:font script="Geor" typeface="Sylfaen"/>
      </a:majorFont>
      <a:minorFont>
        <a:latin typeface="Franklin Gothic Medium"/>
        <a:ea typeface=""/>
        <a:cs typeface=""/>
        <a:font script="Jpan" typeface="HG創英角ｺﾞｼｯｸUB"/>
        <a:font script="Hang" typeface="HY견고딕"/>
        <a:font script="Hans" typeface="微软雅黑"/>
        <a:font script="Hant" typeface="微軟正黑體"/>
        <a:font script="Arab" typeface="Arial Bold"/>
        <a:font script="Hebr" typeface="Arial Bold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 Bold"/>
        <a:font script="Uigh" typeface="Microsoft Uighur"/>
        <a:font script="Geor" typeface="Sylfaen"/>
      </a:minorFont>
    </a:fontScheme>
    <a:fmtScheme name="Сетка">
      <a:fillStyleLst>
        <a:solidFill>
          <a:schemeClr val="phClr"/>
        </a:solidFill>
        <a:solidFill>
          <a:schemeClr val="phClr">
            <a:tint val="50000"/>
          </a:schemeClr>
        </a:solidFill>
        <a:gradFill rotWithShape="1">
          <a:gsLst>
            <a:gs pos="0">
              <a:schemeClr val="phClr"/>
            </a:gs>
            <a:gs pos="90000">
              <a:schemeClr val="phClr">
                <a:shade val="100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1750" dist="25400" dir="54000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"/>
          </a:scene3d>
          <a:sp3d extrusionH="12700" contourW="25400" prstMaterial="flat">
            <a:bevelT w="63500" h="152400" prst="angle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3000"/>
            <a:satMod val="15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3000"/>
                <a:satMod val="11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Grid</Template>
  <TotalTime>1361</TotalTime>
  <Words>759</Words>
  <Application>Microsoft Office PowerPoint</Application>
  <PresentationFormat>Экран (4:3)</PresentationFormat>
  <Paragraphs>186</Paragraphs>
  <Slides>51</Slides>
  <Notes>8</Notes>
  <HiddenSlides>0</HiddenSlides>
  <MMClips>1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51</vt:i4>
      </vt:variant>
    </vt:vector>
  </HeadingPairs>
  <TitlesOfParts>
    <vt:vector size="53" baseType="lpstr">
      <vt:lpstr>Сетка</vt:lpstr>
      <vt:lpstr>Формула</vt:lpstr>
      <vt:lpstr>Тема урока :  Угол. Обозначение углов </vt:lpstr>
      <vt:lpstr>Природа говорит языком математики: буквы этого языка -  круги, треугольники иные математические фигуры.</vt:lpstr>
      <vt:lpstr>Как называются эти геометрические фигуры:</vt:lpstr>
      <vt:lpstr>Слайд 4</vt:lpstr>
      <vt:lpstr>Слайд 5</vt:lpstr>
      <vt:lpstr>Слайд 6</vt:lpstr>
      <vt:lpstr>Слайд 7</vt:lpstr>
      <vt:lpstr>Какие углы изображены на рисунке?</vt:lpstr>
      <vt:lpstr>Какие точки лежат внутри угла?</vt:lpstr>
      <vt:lpstr>Какие точки лежат на сторонах угла?</vt:lpstr>
      <vt:lpstr>Какие точки лежат вне угла?</vt:lpstr>
      <vt:lpstr>Слайд 12</vt:lpstr>
      <vt:lpstr>Сравнение углов</vt:lpstr>
      <vt:lpstr>Слайд 14</vt:lpstr>
      <vt:lpstr>Слайд 15</vt:lpstr>
      <vt:lpstr>Подведем итог</vt:lpstr>
      <vt:lpstr>№281</vt:lpstr>
      <vt:lpstr>№281</vt:lpstr>
      <vt:lpstr>№282 На каком из рисунков 74, а, б, в луч OK является биссектрисой угла AOB?</vt:lpstr>
      <vt:lpstr>№282 На каком из рисунков 74, а, б, в луч OK является биссектрисой угла AOB?</vt:lpstr>
      <vt:lpstr>№283 Назовите все углы, изображенные на рисунке 75.</vt:lpstr>
      <vt:lpstr>№283 Назовите все углы, изображенные на рисунке 75.</vt:lpstr>
      <vt:lpstr> №284 апишите все углы, изображенные на рисунке 76. </vt:lpstr>
      <vt:lpstr> №284 апишите все углы, изображенные на рисунке 76. </vt:lpstr>
      <vt:lpstr>№285 </vt:lpstr>
      <vt:lpstr>№285 </vt:lpstr>
      <vt:lpstr>Слайд 27</vt:lpstr>
      <vt:lpstr>А где раньше можно было встретиться с углами?</vt:lpstr>
      <vt:lpstr>В 6 веке до новой эры Фалес из Милета ответил на трудную задачу египтян: Как найти высоту одной из громадных пирамид?</vt:lpstr>
      <vt:lpstr>Вернувшись в свой родной город Фалес еще раз удивил всех:</vt:lpstr>
      <vt:lpstr>И таких примеров в жизни очень много.  А в настоящее время, где же используются углы?</vt:lpstr>
      <vt:lpstr>А как красиво в комнате, когда на полу сделан паркет с оригинальным узором.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  <vt:lpstr>Слайд 41</vt:lpstr>
      <vt:lpstr>Слайд 42</vt:lpstr>
      <vt:lpstr>Слайд 43</vt:lpstr>
      <vt:lpstr>Слайд 44</vt:lpstr>
      <vt:lpstr>Слайд 45</vt:lpstr>
      <vt:lpstr>Слайд 46</vt:lpstr>
      <vt:lpstr>Слайд 47</vt:lpstr>
      <vt:lpstr>Слайд 48</vt:lpstr>
      <vt:lpstr>Слайд 49</vt:lpstr>
      <vt:lpstr>Слайд 50</vt:lpstr>
      <vt:lpstr>Слайд 51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Тема урока :  Угол. Обозначение углов</dc:title>
  <dc:creator>Z</dc:creator>
  <cp:lastModifiedBy>084</cp:lastModifiedBy>
  <cp:revision>12</cp:revision>
  <dcterms:modified xsi:type="dcterms:W3CDTF">2021-10-22T06:07:24Z</dcterms:modified>
</cp:coreProperties>
</file>