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64" r:id="rId3"/>
    <p:sldId id="259" r:id="rId4"/>
    <p:sldId id="270" r:id="rId5"/>
    <p:sldId id="260" r:id="rId6"/>
    <p:sldId id="266" r:id="rId7"/>
    <p:sldId id="267" r:id="rId8"/>
    <p:sldId id="265" r:id="rId9"/>
    <p:sldId id="263" r:id="rId10"/>
    <p:sldId id="276" r:id="rId11"/>
    <p:sldId id="268" r:id="rId12"/>
    <p:sldId id="269" r:id="rId13"/>
    <p:sldId id="256" r:id="rId14"/>
    <p:sldId id="277" r:id="rId15"/>
    <p:sldId id="278" r:id="rId16"/>
    <p:sldId id="261" r:id="rId17"/>
    <p:sldId id="273" r:id="rId18"/>
    <p:sldId id="279" r:id="rId19"/>
    <p:sldId id="280" r:id="rId20"/>
    <p:sldId id="274" r:id="rId21"/>
    <p:sldId id="275" r:id="rId22"/>
    <p:sldId id="262" r:id="rId23"/>
  </p:sldIdLst>
  <p:sldSz cx="9144000" cy="6858000" type="screen4x3"/>
  <p:notesSz cx="6858000" cy="9144000"/>
  <p:defaultTextStyle>
    <a:defPPr>
      <a:defRPr lang="ru-RU"/>
    </a:defPPr>
    <a:lvl1pPr algn="ctr" rtl="0" fontAlgn="base">
      <a:spcBef>
        <a:spcPct val="0"/>
      </a:spcBef>
      <a:spcAft>
        <a:spcPct val="0"/>
      </a:spcAft>
      <a:defRPr sz="1600" kern="1200">
        <a:solidFill>
          <a:schemeClr val="tx1"/>
        </a:solidFill>
        <a:latin typeface="Arial" panose="020B0604020202020204" pitchFamily="34" charset="0"/>
        <a:ea typeface="+mn-ea"/>
        <a:cs typeface="Arial" panose="020B0604020202020204" pitchFamily="34" charset="0"/>
      </a:defRPr>
    </a:lvl1pPr>
    <a:lvl2pPr marL="457200" algn="ctr" rtl="0" fontAlgn="base">
      <a:spcBef>
        <a:spcPct val="0"/>
      </a:spcBef>
      <a:spcAft>
        <a:spcPct val="0"/>
      </a:spcAft>
      <a:defRPr sz="1600" kern="1200">
        <a:solidFill>
          <a:schemeClr val="tx1"/>
        </a:solidFill>
        <a:latin typeface="Arial" panose="020B0604020202020204" pitchFamily="34" charset="0"/>
        <a:ea typeface="+mn-ea"/>
        <a:cs typeface="Arial" panose="020B0604020202020204" pitchFamily="34" charset="0"/>
      </a:defRPr>
    </a:lvl2pPr>
    <a:lvl3pPr marL="914400" algn="ctr" rtl="0" fontAlgn="base">
      <a:spcBef>
        <a:spcPct val="0"/>
      </a:spcBef>
      <a:spcAft>
        <a:spcPct val="0"/>
      </a:spcAft>
      <a:defRPr sz="1600" kern="1200">
        <a:solidFill>
          <a:schemeClr val="tx1"/>
        </a:solidFill>
        <a:latin typeface="Arial" panose="020B0604020202020204" pitchFamily="34" charset="0"/>
        <a:ea typeface="+mn-ea"/>
        <a:cs typeface="Arial" panose="020B0604020202020204" pitchFamily="34" charset="0"/>
      </a:defRPr>
    </a:lvl3pPr>
    <a:lvl4pPr marL="1371600" algn="ctr" rtl="0" fontAlgn="base">
      <a:spcBef>
        <a:spcPct val="0"/>
      </a:spcBef>
      <a:spcAft>
        <a:spcPct val="0"/>
      </a:spcAft>
      <a:defRPr sz="1600" kern="1200">
        <a:solidFill>
          <a:schemeClr val="tx1"/>
        </a:solidFill>
        <a:latin typeface="Arial" panose="020B0604020202020204" pitchFamily="34" charset="0"/>
        <a:ea typeface="+mn-ea"/>
        <a:cs typeface="Arial" panose="020B0604020202020204" pitchFamily="34" charset="0"/>
      </a:defRPr>
    </a:lvl4pPr>
    <a:lvl5pPr marL="1828800" algn="ctr" rtl="0" fontAlgn="base">
      <a:spcBef>
        <a:spcPct val="0"/>
      </a:spcBef>
      <a:spcAft>
        <a:spcPct val="0"/>
      </a:spcAft>
      <a:defRPr sz="16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2F00"/>
    <a:srgbClr val="483000"/>
    <a:srgbClr val="604000"/>
    <a:srgbClr val="D7B4A1"/>
    <a:srgbClr val="CFCEBF"/>
    <a:srgbClr val="CC9900"/>
    <a:srgbClr val="9C6242"/>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cs typeface="Arial" charset="0"/>
              </a:defRPr>
            </a:lvl1pPr>
          </a:lstStyle>
          <a:p>
            <a:pPr>
              <a:defRPr/>
            </a:pPr>
            <a:endParaRPr lang="ru-RU"/>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cs typeface="Arial" charset="0"/>
              </a:defRPr>
            </a:lvl1pPr>
          </a:lstStyle>
          <a:p>
            <a:pPr>
              <a:defRPr/>
            </a:pPr>
            <a:endParaRPr lang="ru-RU"/>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cs typeface="Arial" charset="0"/>
              </a:defRPr>
            </a:lvl1pPr>
          </a:lstStyle>
          <a:p>
            <a:pPr>
              <a:defRPr/>
            </a:pPr>
            <a:endParaRPr lang="ru-RU"/>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6FEC5058-6B2A-4DB7-B117-31C8F57D56F1}" type="slidenum">
              <a:rPr lang="ru-RU" altLang="ru-RU"/>
              <a:pPr/>
              <a:t>‹#›</a:t>
            </a:fld>
            <a:endParaRPr lang="ru-RU" alt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92F0DC89-21F4-4A7D-ABCD-D2197D05CDF4}" type="slidenum">
              <a:rPr lang="ru-RU" altLang="ru-RU" sz="1200"/>
              <a:pPr eaLnBrk="1" hangingPunct="1"/>
              <a:t>1</a:t>
            </a:fld>
            <a:endParaRPr lang="ru-RU" altLang="ru-RU"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8D647A61-A8B8-43A9-B2EB-A9F18087242D}" type="slidenum">
              <a:rPr lang="ru-RU" altLang="ru-RU" sz="1200"/>
              <a:pPr eaLnBrk="1" hangingPunct="1"/>
              <a:t>10</a:t>
            </a:fld>
            <a:endParaRPr lang="ru-RU" altLang="ru-RU"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FB14D148-3829-4F51-BBA3-3A6A43314D97}" type="slidenum">
              <a:rPr lang="ru-RU" altLang="ru-RU" sz="1200"/>
              <a:pPr eaLnBrk="1" hangingPunct="1"/>
              <a:t>11</a:t>
            </a:fld>
            <a:endParaRPr lang="ru-RU" altLang="ru-RU" sz="120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2B78C916-3A34-496A-83A9-53E0D00565A2}" type="slidenum">
              <a:rPr lang="ru-RU" altLang="ru-RU" sz="1200"/>
              <a:pPr eaLnBrk="1" hangingPunct="1"/>
              <a:t>12</a:t>
            </a:fld>
            <a:endParaRPr lang="ru-RU" altLang="ru-RU" sz="120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D30A3283-E2B2-4843-BEC1-87AF504ED6CB}" type="slidenum">
              <a:rPr lang="ru-RU" altLang="ru-RU" sz="1200"/>
              <a:pPr eaLnBrk="1" hangingPunct="1"/>
              <a:t>13</a:t>
            </a:fld>
            <a:endParaRPr lang="ru-RU" altLang="ru-RU" sz="120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6AE2CD83-0908-442D-ABDC-5118D0B4EF51}" type="slidenum">
              <a:rPr lang="ru-RU" altLang="ru-RU" sz="1200"/>
              <a:pPr eaLnBrk="1" hangingPunct="1"/>
              <a:t>14</a:t>
            </a:fld>
            <a:endParaRPr lang="ru-RU" altLang="ru-RU"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DAC03FA4-FED5-4DE5-870B-F43053114849}" type="slidenum">
              <a:rPr lang="ru-RU" altLang="ru-RU" sz="1200"/>
              <a:pPr eaLnBrk="1" hangingPunct="1"/>
              <a:t>15</a:t>
            </a:fld>
            <a:endParaRPr lang="ru-RU" altLang="ru-RU" sz="120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5D366941-3C60-4580-9B7D-0EDD9AE86E0B}" type="slidenum">
              <a:rPr lang="ru-RU" altLang="ru-RU" sz="1200"/>
              <a:pPr eaLnBrk="1" hangingPunct="1"/>
              <a:t>16</a:t>
            </a:fld>
            <a:endParaRPr lang="ru-RU" altLang="ru-RU" sz="120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BD4C938B-4551-4278-B79D-E5B8AB8E051B}" type="slidenum">
              <a:rPr lang="ru-RU" altLang="ru-RU" sz="1200"/>
              <a:pPr eaLnBrk="1" hangingPunct="1"/>
              <a:t>17</a:t>
            </a:fld>
            <a:endParaRPr lang="ru-RU" altLang="ru-RU" sz="120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62E26F28-0005-481E-8CAC-F2269F1D216C}" type="slidenum">
              <a:rPr lang="ru-RU" altLang="ru-RU" sz="1200"/>
              <a:pPr eaLnBrk="1" hangingPunct="1"/>
              <a:t>18</a:t>
            </a:fld>
            <a:endParaRPr lang="ru-RU" altLang="ru-RU" sz="120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BB34C2CC-1DD9-4A53-BBF6-1E545C94853B}" type="slidenum">
              <a:rPr lang="ru-RU" altLang="ru-RU" sz="1200"/>
              <a:pPr eaLnBrk="1" hangingPunct="1"/>
              <a:t>19</a:t>
            </a:fld>
            <a:endParaRPr lang="ru-RU" altLang="ru-RU" sz="120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3715886F-25E8-4695-B4BA-D081AB9377C6}" type="slidenum">
              <a:rPr lang="ru-RU" altLang="ru-RU" sz="1200"/>
              <a:pPr eaLnBrk="1" hangingPunct="1"/>
              <a:t>2</a:t>
            </a:fld>
            <a:endParaRPr lang="ru-RU" altLang="ru-RU" sz="120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FAFBB706-E144-48F2-88B7-4B5E2E4D53D6}" type="slidenum">
              <a:rPr lang="ru-RU" altLang="ru-RU" sz="1200"/>
              <a:pPr eaLnBrk="1" hangingPunct="1"/>
              <a:t>20</a:t>
            </a:fld>
            <a:endParaRPr lang="ru-RU" altLang="ru-RU" sz="120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8ACA0F9E-EE84-43E0-B159-994BB8D11EAC}" type="slidenum">
              <a:rPr lang="ru-RU" altLang="ru-RU" sz="1200"/>
              <a:pPr eaLnBrk="1" hangingPunct="1"/>
              <a:t>21</a:t>
            </a:fld>
            <a:endParaRPr lang="ru-RU" altLang="ru-RU" sz="120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4E116172-FD18-4C10-99F0-C99563E7875C}" type="slidenum">
              <a:rPr lang="ru-RU" altLang="ru-RU" sz="1200"/>
              <a:pPr eaLnBrk="1" hangingPunct="1"/>
              <a:t>22</a:t>
            </a:fld>
            <a:endParaRPr lang="ru-RU" altLang="ru-RU" sz="120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1FD9BF3A-EB42-4C26-91CC-9B6D1D0E41A3}" type="slidenum">
              <a:rPr lang="ru-RU" altLang="ru-RU" sz="1200"/>
              <a:pPr eaLnBrk="1" hangingPunct="1"/>
              <a:t>3</a:t>
            </a:fld>
            <a:endParaRPr lang="ru-RU" altLang="ru-RU"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59F3D983-F4CC-4C95-9253-5D7A97CFE5A6}" type="slidenum">
              <a:rPr lang="ru-RU" altLang="ru-RU" sz="1200"/>
              <a:pPr eaLnBrk="1" hangingPunct="1"/>
              <a:t>4</a:t>
            </a:fld>
            <a:endParaRPr lang="ru-RU" altLang="ru-RU" sz="120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630878DF-5CFE-4A3E-92AE-43CC972BF71B}" type="slidenum">
              <a:rPr lang="ru-RU" altLang="ru-RU" sz="1200"/>
              <a:pPr eaLnBrk="1" hangingPunct="1"/>
              <a:t>5</a:t>
            </a:fld>
            <a:endParaRPr lang="ru-RU" altLang="ru-RU" sz="120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2A81D4A0-9638-4D1F-8569-94DFF9E7FFB0}" type="slidenum">
              <a:rPr lang="ru-RU" altLang="ru-RU" sz="1200"/>
              <a:pPr eaLnBrk="1" hangingPunct="1"/>
              <a:t>6</a:t>
            </a:fld>
            <a:endParaRPr lang="ru-RU" altLang="ru-RU" sz="120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CF24502D-5526-4767-837F-DFE0F9DEBAF1}" type="slidenum">
              <a:rPr lang="ru-RU" altLang="ru-RU" sz="1200"/>
              <a:pPr eaLnBrk="1" hangingPunct="1"/>
              <a:t>7</a:t>
            </a:fld>
            <a:endParaRPr lang="ru-RU" altLang="ru-RU" sz="120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26751A5F-868F-4525-81FD-FCB7FEA992D8}" type="slidenum">
              <a:rPr lang="ru-RU" altLang="ru-RU" sz="1200"/>
              <a:pPr eaLnBrk="1" hangingPunct="1"/>
              <a:t>8</a:t>
            </a:fld>
            <a:endParaRPr lang="ru-RU" altLang="ru-RU" sz="120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fld id="{1FD24FF6-30B0-49CC-AAEC-B8B25F500B30}" type="slidenum">
              <a:rPr lang="ru-RU" altLang="ru-RU" sz="1200"/>
              <a:pPr eaLnBrk="1" hangingPunct="1"/>
              <a:t>9</a:t>
            </a:fld>
            <a:endParaRPr lang="ru-RU" altLang="ru-RU" sz="120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smtClean="0">
              <a:latin typeface="Arial" panose="020B060402020202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67A38955-6DE2-4CC4-9982-27AC8ED1BB8E}" type="slidenum">
              <a:rPr lang="ru-RU" altLang="ru-RU"/>
              <a:pPr/>
              <a:t>‹#›</a:t>
            </a:fld>
            <a:endParaRPr lang="ru-RU" altLang="ru-RU"/>
          </a:p>
        </p:txBody>
      </p:sp>
    </p:spTree>
    <p:extLst>
      <p:ext uri="{BB962C8B-B14F-4D97-AF65-F5344CB8AC3E}">
        <p14:creationId xmlns:p14="http://schemas.microsoft.com/office/powerpoint/2010/main" val="730072044"/>
      </p:ext>
    </p:extLst>
  </p:cSld>
  <p:clrMapOvr>
    <a:masterClrMapping/>
  </p:clrMapOvr>
  <p:transition spd="med">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45C77D41-8B48-4B6E-AAE5-6A7A62CA42F3}" type="slidenum">
              <a:rPr lang="ru-RU" altLang="ru-RU"/>
              <a:pPr/>
              <a:t>‹#›</a:t>
            </a:fld>
            <a:endParaRPr lang="ru-RU" altLang="ru-RU"/>
          </a:p>
        </p:txBody>
      </p:sp>
    </p:spTree>
    <p:extLst>
      <p:ext uri="{BB962C8B-B14F-4D97-AF65-F5344CB8AC3E}">
        <p14:creationId xmlns:p14="http://schemas.microsoft.com/office/powerpoint/2010/main" val="907198383"/>
      </p:ext>
    </p:extLst>
  </p:cSld>
  <p:clrMapOvr>
    <a:masterClrMapping/>
  </p:clrMapOvr>
  <p:transition spd="med">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DE438ED5-C91D-4FCB-8644-F101A3A7AEC1}" type="slidenum">
              <a:rPr lang="ru-RU" altLang="ru-RU"/>
              <a:pPr/>
              <a:t>‹#›</a:t>
            </a:fld>
            <a:endParaRPr lang="ru-RU" altLang="ru-RU"/>
          </a:p>
        </p:txBody>
      </p:sp>
    </p:spTree>
    <p:extLst>
      <p:ext uri="{BB962C8B-B14F-4D97-AF65-F5344CB8AC3E}">
        <p14:creationId xmlns:p14="http://schemas.microsoft.com/office/powerpoint/2010/main" val="1289748390"/>
      </p:ext>
    </p:extLst>
  </p:cSld>
  <p:clrMapOvr>
    <a:masterClrMapping/>
  </p:clrMapOvr>
  <p:transition spd="med">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4D9F1397-4319-4B6A-A6E5-60B9789B92FE}" type="slidenum">
              <a:rPr lang="ru-RU" altLang="ru-RU"/>
              <a:pPr/>
              <a:t>‹#›</a:t>
            </a:fld>
            <a:endParaRPr lang="ru-RU" altLang="ru-RU"/>
          </a:p>
        </p:txBody>
      </p:sp>
    </p:spTree>
    <p:extLst>
      <p:ext uri="{BB962C8B-B14F-4D97-AF65-F5344CB8AC3E}">
        <p14:creationId xmlns:p14="http://schemas.microsoft.com/office/powerpoint/2010/main" val="218614599"/>
      </p:ext>
    </p:extLst>
  </p:cSld>
  <p:clrMapOvr>
    <a:masterClrMapping/>
  </p:clrMapOvr>
  <p:transition spd="med">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7C60AD5D-850F-4995-AA53-BE34C04133ED}" type="slidenum">
              <a:rPr lang="ru-RU" altLang="ru-RU"/>
              <a:pPr/>
              <a:t>‹#›</a:t>
            </a:fld>
            <a:endParaRPr lang="ru-RU" altLang="ru-RU"/>
          </a:p>
        </p:txBody>
      </p:sp>
    </p:spTree>
    <p:extLst>
      <p:ext uri="{BB962C8B-B14F-4D97-AF65-F5344CB8AC3E}">
        <p14:creationId xmlns:p14="http://schemas.microsoft.com/office/powerpoint/2010/main" val="112978302"/>
      </p:ext>
    </p:extLst>
  </p:cSld>
  <p:clrMapOvr>
    <a:masterClrMapping/>
  </p:clrMapOvr>
  <p:transition spd="med">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3DD87794-3284-4226-A05C-C244B23DB823}" type="slidenum">
              <a:rPr lang="ru-RU" altLang="ru-RU"/>
              <a:pPr/>
              <a:t>‹#›</a:t>
            </a:fld>
            <a:endParaRPr lang="ru-RU" altLang="ru-RU"/>
          </a:p>
        </p:txBody>
      </p:sp>
    </p:spTree>
    <p:extLst>
      <p:ext uri="{BB962C8B-B14F-4D97-AF65-F5344CB8AC3E}">
        <p14:creationId xmlns:p14="http://schemas.microsoft.com/office/powerpoint/2010/main" val="3986318267"/>
      </p:ext>
    </p:extLst>
  </p:cSld>
  <p:clrMapOvr>
    <a:masterClrMapping/>
  </p:clrMapOvr>
  <p:transition spd="med">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fld id="{8D02DD87-2D7C-4B38-BA47-BFD80469C788}" type="slidenum">
              <a:rPr lang="ru-RU" altLang="ru-RU"/>
              <a:pPr/>
              <a:t>‹#›</a:t>
            </a:fld>
            <a:endParaRPr lang="ru-RU" altLang="ru-RU"/>
          </a:p>
        </p:txBody>
      </p:sp>
    </p:spTree>
    <p:extLst>
      <p:ext uri="{BB962C8B-B14F-4D97-AF65-F5344CB8AC3E}">
        <p14:creationId xmlns:p14="http://schemas.microsoft.com/office/powerpoint/2010/main" val="3194064311"/>
      </p:ext>
    </p:extLst>
  </p:cSld>
  <p:clrMapOvr>
    <a:masterClrMapping/>
  </p:clrMapOvr>
  <p:transition spd="med">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fld id="{542AE6DE-8B05-4AC2-B7C8-9E30A24E7F2E}" type="slidenum">
              <a:rPr lang="ru-RU" altLang="ru-RU"/>
              <a:pPr/>
              <a:t>‹#›</a:t>
            </a:fld>
            <a:endParaRPr lang="ru-RU" altLang="ru-RU"/>
          </a:p>
        </p:txBody>
      </p:sp>
    </p:spTree>
    <p:extLst>
      <p:ext uri="{BB962C8B-B14F-4D97-AF65-F5344CB8AC3E}">
        <p14:creationId xmlns:p14="http://schemas.microsoft.com/office/powerpoint/2010/main" val="4086039800"/>
      </p:ext>
    </p:extLst>
  </p:cSld>
  <p:clrMapOvr>
    <a:masterClrMapping/>
  </p:clrMapOvr>
  <p:transition spd="med">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fld id="{CCC56DFF-875B-4405-99B8-315609008F97}" type="slidenum">
              <a:rPr lang="ru-RU" altLang="ru-RU"/>
              <a:pPr/>
              <a:t>‹#›</a:t>
            </a:fld>
            <a:endParaRPr lang="ru-RU" altLang="ru-RU"/>
          </a:p>
        </p:txBody>
      </p:sp>
    </p:spTree>
    <p:extLst>
      <p:ext uri="{BB962C8B-B14F-4D97-AF65-F5344CB8AC3E}">
        <p14:creationId xmlns:p14="http://schemas.microsoft.com/office/powerpoint/2010/main" val="1489098422"/>
      </p:ext>
    </p:extLst>
  </p:cSld>
  <p:clrMapOvr>
    <a:masterClrMapping/>
  </p:clrMapOvr>
  <p:transition spd="med">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03016A1C-20EE-479A-82C0-31FAEA91E363}" type="slidenum">
              <a:rPr lang="ru-RU" altLang="ru-RU"/>
              <a:pPr/>
              <a:t>‹#›</a:t>
            </a:fld>
            <a:endParaRPr lang="ru-RU" altLang="ru-RU"/>
          </a:p>
        </p:txBody>
      </p:sp>
    </p:spTree>
    <p:extLst>
      <p:ext uri="{BB962C8B-B14F-4D97-AF65-F5344CB8AC3E}">
        <p14:creationId xmlns:p14="http://schemas.microsoft.com/office/powerpoint/2010/main" val="14681794"/>
      </p:ext>
    </p:extLst>
  </p:cSld>
  <p:clrMapOvr>
    <a:masterClrMapping/>
  </p:clrMapOvr>
  <p:transition spd="med">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514E1655-9CF1-4F02-A7E8-1C28BF65580D}" type="slidenum">
              <a:rPr lang="ru-RU" altLang="ru-RU"/>
              <a:pPr/>
              <a:t>‹#›</a:t>
            </a:fld>
            <a:endParaRPr lang="ru-RU" altLang="ru-RU"/>
          </a:p>
        </p:txBody>
      </p:sp>
    </p:spTree>
    <p:extLst>
      <p:ext uri="{BB962C8B-B14F-4D97-AF65-F5344CB8AC3E}">
        <p14:creationId xmlns:p14="http://schemas.microsoft.com/office/powerpoint/2010/main" val="2734961723"/>
      </p:ext>
    </p:extLst>
  </p:cSld>
  <p:clrMapOvr>
    <a:masterClrMapping/>
  </p:clrMapOvr>
  <p:transition spd="med">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rotWithShape="0">
          <a:gsLst>
            <a:gs pos="0">
              <a:srgbClr val="FAF4A8"/>
            </a:gs>
            <a:gs pos="100000">
              <a:srgbClr val="C8987E"/>
            </a:gs>
          </a:gsLst>
          <a:path path="shape">
            <a:fillToRect l="50000" t="50000" r="50000" b="50000"/>
          </a:path>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atin typeface="Arial" charset="0"/>
                <a:cs typeface="Arial" charset="0"/>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Arial" charset="0"/>
                <a:cs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F826913-88DD-4C06-B4FF-FFF537E933F1}"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hyperlink" Target="http://mvzhabina.ucoz.ru/12a.jpg" TargetMode="External"/><Relationship Id="rId7" Type="http://schemas.openxmlformats.org/officeDocument/2006/relationships/hyperlink" Target="http://journal-shkolniku.ru/img/krilov.jp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hyperlink" Target="http://kinfo.ru/user/upload/file341716.jpg" TargetMode="External"/><Relationship Id="rId10" Type="http://schemas.openxmlformats.org/officeDocument/2006/relationships/image" Target="../media/image4.jpeg"/><Relationship Id="rId4" Type="http://schemas.openxmlformats.org/officeDocument/2006/relationships/image" Target="../media/image1.jpeg"/><Relationship Id="rId9" Type="http://schemas.openxmlformats.org/officeDocument/2006/relationships/hyperlink" Target="http://globalvisionfaith.org/christian-wallpapers/globalvisionfaith821.jpg"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f.rodon.org/p/3/071017193425d.jpg"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hyperlink" Target="http://gallery.reenactor.ru/albums/userpics/10028/normal_Portret_Derzhavina.jpg"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hyperlink" Target="http://www.cirota.ru/forum/images/110/110180.jpe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hyperlink" Target="http://img1.liveinternet.ru/images/attach/c/4/80/240/80240983_Lomonosov_face1.jpg"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zubok.org.ua/Crimea200806/img/IMG_8503.jpg"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hyperlink" Target="http://img1.liveinternet.ru/images/foto/b/0/63/1288063/f_3051275.jpg"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hyperlink" Target="http://alfor.ru/uploads/posts/2010-05/1274691567_psd_book.jp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hyperlink" Target="http://lanedu.ru/sitemmc/8_9/p6aa1/images/p14_g_1.jpg" TargetMode="Externa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photos.lifeisphoto.ru/25/2/252694.jpg"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hyperlink" Target="http://s016.radikal.ru/i336/1102/b4/f13a021e45bf.jpg" TargetMode="Externa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hyperlink" Target="http://designer31.ru/wp-content/uploads/2011/04/suprasl.jp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hyperlink" Target="http://www.protas.ru/res/files/10%20_op_5%20_d_314_b.jpg" TargetMode="Externa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hyperlink" Target="http://times248.narod.ru/times/times-019/images-19/smirnova_1.jpg"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hyperlink" Target="http://www.golden-books.ru/pictures/img_b20_1.jpg" TargetMode="Externa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hyperlink" Target="http://dcbs-nvkz.narod.ru/images/kniga-14.gif"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historyofinformation.com/images/chludov_psalter_david.jp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hyperlink" Target="http://s39.radikal.ru/i083/1012/51/ef071e7d1a07.jpg" TargetMode="Externa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hyperlink" Target="http://s46.radikal.ru/i113/0911/da/58676c8c6333.jp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hyperlink" Target="http://alfor.ru/uploads/posts/2010-05/1274691567_psd_book.jp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hyperlink" Target="http://class-fizika.narod.ru/phys/15.jpg" TargetMode="Externa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alfor.ru/uploads/posts/2010-05/1274691567_psd_book.jpg"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hyperlink" Target="http://www.art-catalog.ru/data_picture_new/artist_65/picture/big_500/borovik_116.jpg" TargetMode="Externa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hyperlink" Target="http://reshell.msk.ru/rshph/Pit1110/Rm/DSC_4999nw.jpg"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7" descr="Картинка 32 из 3526">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271" y="3110345"/>
            <a:ext cx="2351088"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10" descr="Картинка 29 из 544">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2509" y="3124200"/>
            <a:ext cx="240982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12" descr="Картинка 20 из 3146">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06836" y="3453245"/>
            <a:ext cx="24606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WordArt 13"/>
          <p:cNvSpPr>
            <a:spLocks noChangeArrowheads="1" noChangeShapeType="1" noTextEdit="1"/>
          </p:cNvSpPr>
          <p:nvPr/>
        </p:nvSpPr>
        <p:spPr bwMode="auto">
          <a:xfrm>
            <a:off x="228600" y="381000"/>
            <a:ext cx="7391400" cy="2362200"/>
          </a:xfrm>
          <a:prstGeom prst="rect">
            <a:avLst/>
          </a:prstGeom>
        </p:spPr>
        <p:txBody>
          <a:bodyPr wrap="none" fromWordArt="1">
            <a:prstTxWarp prst="textPlain">
              <a:avLst>
                <a:gd name="adj" fmla="val 50000"/>
              </a:avLst>
            </a:prstTxWarp>
          </a:bodyPr>
          <a:lstStyle/>
          <a:p>
            <a:r>
              <a:rPr lang="ru-RU" sz="3600" kern="10">
                <a:ln w="9525">
                  <a:solidFill>
                    <a:srgbClr val="BE8566"/>
                  </a:solidFill>
                  <a:round/>
                  <a:headEnd/>
                  <a:tailEnd/>
                </a:ln>
                <a:solidFill>
                  <a:srgbClr val="704B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Влияние Библии на творчество </a:t>
            </a:r>
          </a:p>
          <a:p>
            <a:r>
              <a:rPr lang="ru-RU" sz="3600" kern="10">
                <a:ln w="9525">
                  <a:solidFill>
                    <a:srgbClr val="BE8566"/>
                  </a:solidFill>
                  <a:round/>
                  <a:headEnd/>
                  <a:tailEnd/>
                </a:ln>
                <a:solidFill>
                  <a:srgbClr val="704B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русских поэтов XVIII века:</a:t>
            </a:r>
          </a:p>
          <a:p>
            <a:r>
              <a:rPr lang="ru-RU" sz="3600" kern="10">
                <a:ln w="9525">
                  <a:solidFill>
                    <a:srgbClr val="BE8566"/>
                  </a:solidFill>
                  <a:round/>
                  <a:headEnd/>
                  <a:tailEnd/>
                </a:ln>
                <a:solidFill>
                  <a:srgbClr val="704B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М.В.Ломоносова, Г.Р.Державина, И.А.Крылова</a:t>
            </a:r>
          </a:p>
        </p:txBody>
      </p:sp>
      <p:pic>
        <p:nvPicPr>
          <p:cNvPr id="2055" name="Picture 20" descr="Картинка 5 из 156892">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58000" y="1"/>
            <a:ext cx="2285999" cy="171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9"/>
          <p:cNvSpPr>
            <a:spLocks noChangeArrowheads="1"/>
          </p:cNvSpPr>
          <p:nvPr/>
        </p:nvSpPr>
        <p:spPr bwMode="auto">
          <a:xfrm>
            <a:off x="4114800" y="4572000"/>
            <a:ext cx="3962400" cy="17526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1267" name="AutoShape 8"/>
          <p:cNvSpPr>
            <a:spLocks noChangeArrowheads="1"/>
          </p:cNvSpPr>
          <p:nvPr/>
        </p:nvSpPr>
        <p:spPr bwMode="auto">
          <a:xfrm>
            <a:off x="4114800" y="2667000"/>
            <a:ext cx="3962400" cy="16764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1268" name="Rectangle 4"/>
          <p:cNvSpPr>
            <a:spLocks noGrp="1" noChangeArrowheads="1"/>
          </p:cNvSpPr>
          <p:nvPr>
            <p:ph type="title"/>
          </p:nvPr>
        </p:nvSpPr>
        <p:spPr>
          <a:xfrm>
            <a:off x="457200" y="0"/>
            <a:ext cx="8229600" cy="1143000"/>
          </a:xfrm>
        </p:spPr>
        <p:txBody>
          <a:bodyPr/>
          <a:lstStyle/>
          <a:p>
            <a:pPr eaLnBrk="1" hangingPunct="1"/>
            <a:r>
              <a:rPr lang="ru-RU" altLang="ru-RU" sz="3600" smtClean="0">
                <a:solidFill>
                  <a:srgbClr val="604000"/>
                </a:solidFill>
              </a:rPr>
              <a:t>«Властителям и судиям»</a:t>
            </a:r>
          </a:p>
        </p:txBody>
      </p:sp>
      <p:sp>
        <p:nvSpPr>
          <p:cNvPr id="11269" name="Rectangle 3"/>
          <p:cNvSpPr>
            <a:spLocks noGrp="1" noChangeArrowheads="1"/>
          </p:cNvSpPr>
          <p:nvPr>
            <p:ph type="body" sz="half" idx="1"/>
          </p:nvPr>
        </p:nvSpPr>
        <p:spPr>
          <a:xfrm>
            <a:off x="4267200" y="2667000"/>
            <a:ext cx="3962400" cy="2057400"/>
          </a:xfrm>
        </p:spPr>
        <p:txBody>
          <a:bodyPr/>
          <a:lstStyle/>
          <a:p>
            <a:pPr eaLnBrk="1" hangingPunct="1">
              <a:buFontTx/>
              <a:buNone/>
            </a:pPr>
            <a:endParaRPr lang="ru-RU" altLang="ru-RU" sz="1800" smtClean="0"/>
          </a:p>
          <a:p>
            <a:pPr eaLnBrk="1" hangingPunct="1">
              <a:buFontTx/>
              <a:buNone/>
            </a:pPr>
            <a:r>
              <a:rPr lang="ru-RU" altLang="ru-RU" sz="1800" smtClean="0"/>
              <a:t>Не знают, не разумеют, во тьме ходят; все основания земли колеблются.</a:t>
            </a:r>
          </a:p>
        </p:txBody>
      </p:sp>
      <p:sp>
        <p:nvSpPr>
          <p:cNvPr id="11270" name="Rectangle 5"/>
          <p:cNvSpPr>
            <a:spLocks noGrp="1" noChangeArrowheads="1"/>
          </p:cNvSpPr>
          <p:nvPr>
            <p:ph type="body" sz="half" idx="2"/>
          </p:nvPr>
        </p:nvSpPr>
        <p:spPr>
          <a:xfrm>
            <a:off x="3886200" y="4648200"/>
            <a:ext cx="4572000" cy="1752600"/>
          </a:xfrm>
        </p:spPr>
        <p:txBody>
          <a:bodyPr/>
          <a:lstStyle/>
          <a:p>
            <a:pPr eaLnBrk="1" hangingPunct="1">
              <a:lnSpc>
                <a:spcPct val="80000"/>
              </a:lnSpc>
              <a:buFontTx/>
              <a:buNone/>
            </a:pPr>
            <a:endParaRPr lang="ru-RU" altLang="ru-RU" sz="1800" smtClean="0"/>
          </a:p>
          <a:p>
            <a:pPr algn="ctr" eaLnBrk="1" hangingPunct="1">
              <a:lnSpc>
                <a:spcPct val="80000"/>
              </a:lnSpc>
              <a:buFontTx/>
              <a:buNone/>
            </a:pPr>
            <a:r>
              <a:rPr lang="ru-RU" altLang="ru-RU" sz="1800" smtClean="0"/>
              <a:t>Не внемлют! – видят и не знают!</a:t>
            </a:r>
            <a:br>
              <a:rPr lang="ru-RU" altLang="ru-RU" sz="1800" smtClean="0"/>
            </a:br>
            <a:r>
              <a:rPr lang="ru-RU" altLang="ru-RU" sz="1800" smtClean="0"/>
              <a:t>Покрыты мздою очеса:</a:t>
            </a:r>
            <a:br>
              <a:rPr lang="ru-RU" altLang="ru-RU" sz="1800" smtClean="0"/>
            </a:br>
            <a:r>
              <a:rPr lang="ru-RU" altLang="ru-RU" sz="1800" smtClean="0"/>
              <a:t>Злодействы землю потрясают,</a:t>
            </a:r>
          </a:p>
          <a:p>
            <a:pPr algn="ctr" eaLnBrk="1" hangingPunct="1">
              <a:lnSpc>
                <a:spcPct val="80000"/>
              </a:lnSpc>
              <a:buFontTx/>
              <a:buNone/>
            </a:pPr>
            <a:r>
              <a:rPr lang="ru-RU" altLang="ru-RU" sz="1800" smtClean="0"/>
              <a:t>     Неправда зыблет небеса. </a:t>
            </a:r>
          </a:p>
          <a:p>
            <a:pPr algn="ctr" eaLnBrk="1" hangingPunct="1">
              <a:lnSpc>
                <a:spcPct val="80000"/>
              </a:lnSpc>
            </a:pPr>
            <a:endParaRPr lang="ru-RU" altLang="ru-RU" sz="1800" smtClean="0"/>
          </a:p>
        </p:txBody>
      </p:sp>
      <p:pic>
        <p:nvPicPr>
          <p:cNvPr id="11271" name="Picture 6" descr="Картинка 4 из 547">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 y="2286000"/>
            <a:ext cx="32385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Rectangle 7"/>
          <p:cNvSpPr>
            <a:spLocks noChangeArrowheads="1"/>
          </p:cNvSpPr>
          <p:nvPr/>
        </p:nvSpPr>
        <p:spPr bwMode="auto">
          <a:xfrm>
            <a:off x="914400" y="990600"/>
            <a:ext cx="73152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pPr>
            <a:r>
              <a:rPr lang="ru-RU" altLang="ru-RU" sz="1800"/>
              <a:t>Переложение очень близко передаёт великолепный по содержательному лаконизму, силе и звучности оригинал и одновременно вносит дух державинской лирики, столь характерное для поэта единство величавой торжественности и разящей иронии. </a:t>
            </a:r>
          </a:p>
        </p:txBody>
      </p:sp>
      <p:sp>
        <p:nvSpPr>
          <p:cNvPr id="11273" name="Rectangle 10"/>
          <p:cNvSpPr>
            <a:spLocks noChangeArrowheads="1"/>
          </p:cNvSpPr>
          <p:nvPr/>
        </p:nvSpPr>
        <p:spPr bwMode="auto">
          <a:xfrm>
            <a:off x="3781425" y="2266950"/>
            <a:ext cx="4949825"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pPr>
            <a:r>
              <a:rPr lang="ru-RU" altLang="ru-RU" sz="1800"/>
              <a:t>Вот одно из сопоставлений. Псалом Асафа:</a:t>
            </a:r>
            <a:r>
              <a:rPr lang="ru-RU" altLang="ru-RU"/>
              <a:t> </a:t>
            </a:r>
          </a:p>
        </p:txBody>
      </p:sp>
      <p:sp>
        <p:nvSpPr>
          <p:cNvPr id="11274" name="Rectangle 11"/>
          <p:cNvSpPr>
            <a:spLocks noChangeArrowheads="1"/>
          </p:cNvSpPr>
          <p:nvPr/>
        </p:nvSpPr>
        <p:spPr bwMode="auto">
          <a:xfrm>
            <a:off x="5010150" y="4324350"/>
            <a:ext cx="1941513"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pPr>
            <a:r>
              <a:rPr lang="ru-RU" altLang="ru-RU" sz="1800"/>
              <a:t>Ода Державина:</a:t>
            </a:r>
          </a:p>
        </p:txBody>
      </p:sp>
    </p:spTree>
  </p:cSld>
  <p:clrMapOvr>
    <a:masterClrMapping/>
  </p:clrMapOvr>
  <p:transition spd="med">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10"/>
          <p:cNvSpPr>
            <a:spLocks noChangeArrowheads="1"/>
          </p:cNvSpPr>
          <p:nvPr/>
        </p:nvSpPr>
        <p:spPr bwMode="auto">
          <a:xfrm>
            <a:off x="609600" y="2743200"/>
            <a:ext cx="4038600" cy="2971800"/>
          </a:xfrm>
          <a:prstGeom prst="vertic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2291" name="AutoShape 11"/>
          <p:cNvSpPr>
            <a:spLocks noChangeArrowheads="1"/>
          </p:cNvSpPr>
          <p:nvPr/>
        </p:nvSpPr>
        <p:spPr bwMode="auto">
          <a:xfrm>
            <a:off x="4800600" y="5029200"/>
            <a:ext cx="3581400" cy="18288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2292" name="Rectangle 5"/>
          <p:cNvSpPr>
            <a:spLocks noGrp="1" noChangeArrowheads="1"/>
          </p:cNvSpPr>
          <p:nvPr>
            <p:ph type="title"/>
          </p:nvPr>
        </p:nvSpPr>
        <p:spPr>
          <a:xfrm>
            <a:off x="533400" y="-76200"/>
            <a:ext cx="8229600" cy="1143000"/>
          </a:xfrm>
        </p:spPr>
        <p:txBody>
          <a:bodyPr/>
          <a:lstStyle/>
          <a:p>
            <a:pPr eaLnBrk="1" hangingPunct="1"/>
            <a:r>
              <a:rPr lang="ru-RU" altLang="ru-RU" sz="3600" smtClean="0">
                <a:solidFill>
                  <a:srgbClr val="604000"/>
                </a:solidFill>
              </a:rPr>
              <a:t>«Властителям и судиям»</a:t>
            </a:r>
          </a:p>
        </p:txBody>
      </p:sp>
      <p:sp>
        <p:nvSpPr>
          <p:cNvPr id="12293" name="Rectangle 3"/>
          <p:cNvSpPr>
            <a:spLocks noGrp="1" noChangeArrowheads="1"/>
          </p:cNvSpPr>
          <p:nvPr>
            <p:ph type="body" sz="half" idx="1"/>
          </p:nvPr>
        </p:nvSpPr>
        <p:spPr>
          <a:xfrm>
            <a:off x="1066800" y="3200400"/>
            <a:ext cx="4038600" cy="2286000"/>
          </a:xfrm>
        </p:spPr>
        <p:txBody>
          <a:bodyPr/>
          <a:lstStyle/>
          <a:p>
            <a:pPr eaLnBrk="1" hangingPunct="1">
              <a:lnSpc>
                <a:spcPct val="80000"/>
              </a:lnSpc>
              <a:buFontTx/>
              <a:buNone/>
            </a:pPr>
            <a:r>
              <a:rPr lang="ru-RU" altLang="ru-RU" sz="1600" smtClean="0"/>
              <a:t>Цари! Я мнил, вы боги властны,</a:t>
            </a:r>
          </a:p>
          <a:p>
            <a:pPr eaLnBrk="1" hangingPunct="1">
              <a:lnSpc>
                <a:spcPct val="80000"/>
              </a:lnSpc>
              <a:buFontTx/>
              <a:buNone/>
            </a:pPr>
            <a:r>
              <a:rPr lang="ru-RU" altLang="ru-RU" sz="1600" smtClean="0"/>
              <a:t>Никто над вами не судья,</a:t>
            </a:r>
          </a:p>
          <a:p>
            <a:pPr eaLnBrk="1" hangingPunct="1">
              <a:lnSpc>
                <a:spcPct val="80000"/>
              </a:lnSpc>
              <a:buFontTx/>
              <a:buNone/>
            </a:pPr>
            <a:r>
              <a:rPr lang="ru-RU" altLang="ru-RU" sz="1600" smtClean="0"/>
              <a:t>Но вы, как я подобно, страстны,</a:t>
            </a:r>
          </a:p>
          <a:p>
            <a:pPr eaLnBrk="1" hangingPunct="1">
              <a:lnSpc>
                <a:spcPct val="80000"/>
              </a:lnSpc>
              <a:buFontTx/>
              <a:buNone/>
            </a:pPr>
            <a:r>
              <a:rPr lang="ru-RU" altLang="ru-RU" sz="1600" smtClean="0"/>
              <a:t>И так же смертны, как и я.</a:t>
            </a:r>
          </a:p>
          <a:p>
            <a:pPr eaLnBrk="1" hangingPunct="1">
              <a:lnSpc>
                <a:spcPct val="80000"/>
              </a:lnSpc>
              <a:buFontTx/>
              <a:buNone/>
            </a:pPr>
            <a:endParaRPr lang="ru-RU" altLang="ru-RU" sz="1600" smtClean="0"/>
          </a:p>
          <a:p>
            <a:pPr eaLnBrk="1" hangingPunct="1">
              <a:lnSpc>
                <a:spcPct val="80000"/>
              </a:lnSpc>
              <a:buFontTx/>
              <a:buNone/>
            </a:pPr>
            <a:r>
              <a:rPr lang="ru-RU" altLang="ru-RU" sz="1600" smtClean="0"/>
              <a:t>И вы подобно так падете,</a:t>
            </a:r>
          </a:p>
          <a:p>
            <a:pPr eaLnBrk="1" hangingPunct="1">
              <a:lnSpc>
                <a:spcPct val="80000"/>
              </a:lnSpc>
              <a:buFontTx/>
              <a:buNone/>
            </a:pPr>
            <a:r>
              <a:rPr lang="ru-RU" altLang="ru-RU" sz="1600" smtClean="0"/>
              <a:t>Как с древ увядший лист падет!</a:t>
            </a:r>
          </a:p>
          <a:p>
            <a:pPr eaLnBrk="1" hangingPunct="1">
              <a:lnSpc>
                <a:spcPct val="80000"/>
              </a:lnSpc>
              <a:buFontTx/>
              <a:buNone/>
            </a:pPr>
            <a:r>
              <a:rPr lang="ru-RU" altLang="ru-RU" sz="1600" smtClean="0"/>
              <a:t>И вы подобно так умрете,</a:t>
            </a:r>
          </a:p>
          <a:p>
            <a:pPr eaLnBrk="1" hangingPunct="1">
              <a:lnSpc>
                <a:spcPct val="80000"/>
              </a:lnSpc>
              <a:buFontTx/>
              <a:buNone/>
            </a:pPr>
            <a:r>
              <a:rPr lang="ru-RU" altLang="ru-RU" sz="1600" smtClean="0"/>
              <a:t>Как ваш последний раб умрет!</a:t>
            </a:r>
          </a:p>
        </p:txBody>
      </p:sp>
      <p:sp>
        <p:nvSpPr>
          <p:cNvPr id="12294" name="Rectangle 6"/>
          <p:cNvSpPr>
            <a:spLocks noGrp="1" noChangeArrowheads="1"/>
          </p:cNvSpPr>
          <p:nvPr>
            <p:ph type="body" sz="half" idx="2"/>
          </p:nvPr>
        </p:nvSpPr>
        <p:spPr>
          <a:xfrm>
            <a:off x="5105400" y="5410200"/>
            <a:ext cx="4038600" cy="1143000"/>
          </a:xfrm>
        </p:spPr>
        <p:txBody>
          <a:bodyPr/>
          <a:lstStyle/>
          <a:p>
            <a:pPr eaLnBrk="1" hangingPunct="1">
              <a:lnSpc>
                <a:spcPct val="80000"/>
              </a:lnSpc>
              <a:buFontTx/>
              <a:buNone/>
            </a:pPr>
            <a:r>
              <a:rPr lang="ru-RU" altLang="ru-RU" sz="1600" smtClean="0"/>
              <a:t>Воскресни, Боже! Боже правых!</a:t>
            </a:r>
          </a:p>
          <a:p>
            <a:pPr eaLnBrk="1" hangingPunct="1">
              <a:lnSpc>
                <a:spcPct val="80000"/>
              </a:lnSpc>
              <a:buFontTx/>
              <a:buNone/>
            </a:pPr>
            <a:r>
              <a:rPr lang="ru-RU" altLang="ru-RU" sz="1600" smtClean="0"/>
              <a:t>И их молению внемли:</a:t>
            </a:r>
          </a:p>
          <a:p>
            <a:pPr eaLnBrk="1" hangingPunct="1">
              <a:lnSpc>
                <a:spcPct val="80000"/>
              </a:lnSpc>
              <a:buFontTx/>
              <a:buNone/>
            </a:pPr>
            <a:r>
              <a:rPr lang="ru-RU" altLang="ru-RU" sz="1600" smtClean="0"/>
              <a:t>Приди, суди, карай лукавых,</a:t>
            </a:r>
          </a:p>
          <a:p>
            <a:pPr eaLnBrk="1" hangingPunct="1">
              <a:lnSpc>
                <a:spcPct val="80000"/>
              </a:lnSpc>
              <a:buFontTx/>
              <a:buNone/>
            </a:pPr>
            <a:r>
              <a:rPr lang="ru-RU" altLang="ru-RU" sz="1600" smtClean="0"/>
              <a:t>И будь един царём земли!</a:t>
            </a:r>
          </a:p>
          <a:p>
            <a:pPr eaLnBrk="1" hangingPunct="1">
              <a:lnSpc>
                <a:spcPct val="80000"/>
              </a:lnSpc>
            </a:pPr>
            <a:endParaRPr lang="ru-RU" altLang="ru-RU" sz="1600" smtClean="0"/>
          </a:p>
        </p:txBody>
      </p:sp>
      <p:pic>
        <p:nvPicPr>
          <p:cNvPr id="12295" name="Picture 7" descr="Картинка 22 из 610">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914400"/>
            <a:ext cx="28194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6" name="Rectangle 8"/>
          <p:cNvSpPr>
            <a:spLocks noChangeArrowheads="1"/>
          </p:cNvSpPr>
          <p:nvPr/>
        </p:nvSpPr>
        <p:spPr bwMode="auto">
          <a:xfrm>
            <a:off x="228600" y="990600"/>
            <a:ext cx="5257800"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50000"/>
              </a:spcBef>
              <a:buFontTx/>
              <a:buChar char="•"/>
            </a:pPr>
            <a:r>
              <a:rPr lang="ru-RU" altLang="ru-RU" sz="1800"/>
              <a:t>  Если же мы обратимся к вневременному смыслу оды, то обнаружим, что автор переложения не просто обличает неправедных, но вообще отвергает земную власть как жизненную ценность: ибо она есть «сокровище на земле» – не более. И вор, который крадёт это сокровище, – смерть:</a:t>
            </a:r>
          </a:p>
          <a:p>
            <a:pPr eaLnBrk="1" hangingPunct="1">
              <a:lnSpc>
                <a:spcPct val="80000"/>
              </a:lnSpc>
              <a:spcBef>
                <a:spcPct val="50000"/>
              </a:spcBef>
            </a:pPr>
            <a:endParaRPr lang="ru-RU" altLang="ru-RU" sz="1800"/>
          </a:p>
        </p:txBody>
      </p:sp>
      <p:sp>
        <p:nvSpPr>
          <p:cNvPr id="12297" name="Rectangle 9"/>
          <p:cNvSpPr>
            <a:spLocks noChangeArrowheads="1"/>
          </p:cNvSpPr>
          <p:nvPr/>
        </p:nvSpPr>
        <p:spPr bwMode="auto">
          <a:xfrm>
            <a:off x="4267200" y="3886200"/>
            <a:ext cx="470535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ct val="20000"/>
              </a:spcBef>
              <a:buFontTx/>
              <a:buChar char="•"/>
            </a:pPr>
            <a:r>
              <a:rPr lang="ru-RU" altLang="ru-RU" sz="1800"/>
              <a:t>  В оде содержится прозрачный намёк на то, что «злодействы» не пресекаются всесильным монархом, и в поисках справедливости автор  уповает лишь на «Отца Небесного»:</a:t>
            </a:r>
          </a:p>
        </p:txBody>
      </p:sp>
    </p:spTree>
  </p:cSld>
  <p:clrMapOvr>
    <a:masterClrMapping/>
  </p:clrMapOvr>
  <p:transition spd="med">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16"/>
          <p:cNvSpPr>
            <a:spLocks noChangeArrowheads="1"/>
          </p:cNvSpPr>
          <p:nvPr/>
        </p:nvSpPr>
        <p:spPr bwMode="auto">
          <a:xfrm>
            <a:off x="4572000" y="4876800"/>
            <a:ext cx="3886200" cy="15240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3315" name="AutoShape 15"/>
          <p:cNvSpPr>
            <a:spLocks noChangeArrowheads="1"/>
          </p:cNvSpPr>
          <p:nvPr/>
        </p:nvSpPr>
        <p:spPr bwMode="auto">
          <a:xfrm>
            <a:off x="4495800" y="1905000"/>
            <a:ext cx="3886200" cy="21336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3316" name="Rectangle 2"/>
          <p:cNvSpPr>
            <a:spLocks noGrp="1" noChangeArrowheads="1"/>
          </p:cNvSpPr>
          <p:nvPr>
            <p:ph type="title"/>
          </p:nvPr>
        </p:nvSpPr>
        <p:spPr>
          <a:xfrm>
            <a:off x="685800" y="0"/>
            <a:ext cx="8229600" cy="1143000"/>
          </a:xfrm>
        </p:spPr>
        <p:txBody>
          <a:bodyPr/>
          <a:lstStyle/>
          <a:p>
            <a:pPr eaLnBrk="1" hangingPunct="1"/>
            <a:r>
              <a:rPr lang="ru-RU" altLang="ru-RU" sz="3600" smtClean="0">
                <a:solidFill>
                  <a:srgbClr val="604000"/>
                </a:solidFill>
              </a:rPr>
              <a:t>Ода Державина «Бог»</a:t>
            </a:r>
          </a:p>
        </p:txBody>
      </p:sp>
      <p:sp>
        <p:nvSpPr>
          <p:cNvPr id="13317" name="Rectangle 3"/>
          <p:cNvSpPr>
            <a:spLocks noGrp="1" noChangeArrowheads="1"/>
          </p:cNvSpPr>
          <p:nvPr>
            <p:ph type="body" idx="1"/>
          </p:nvPr>
        </p:nvSpPr>
        <p:spPr>
          <a:xfrm>
            <a:off x="457200" y="990600"/>
            <a:ext cx="8001000" cy="1295400"/>
          </a:xfrm>
        </p:spPr>
        <p:txBody>
          <a:bodyPr/>
          <a:lstStyle/>
          <a:p>
            <a:pPr algn="ctr" eaLnBrk="1" hangingPunct="1">
              <a:lnSpc>
                <a:spcPct val="80000"/>
              </a:lnSpc>
            </a:pPr>
            <a:r>
              <a:rPr lang="ru-RU" altLang="ru-RU" sz="1600" smtClean="0"/>
              <a:t>Создавая оду, Державин опирался на библейские псалмы Давида. Но в его произведении отразились и традиции отечественной литературы, осмысливающей философские проблемы, – это были духовные оды Ломоносова «Вечернее» и «Утреннее размышление о Божием величестве». В своём «Утреннем размышлении...» Ломоносов пишет:</a:t>
            </a:r>
          </a:p>
          <a:p>
            <a:pPr eaLnBrk="1" hangingPunct="1">
              <a:lnSpc>
                <a:spcPct val="80000"/>
              </a:lnSpc>
              <a:buFontTx/>
              <a:buNone/>
            </a:pPr>
            <a:r>
              <a:rPr lang="ru-RU" altLang="ru-RU" sz="1800" smtClean="0"/>
              <a:t/>
            </a:r>
            <a:br>
              <a:rPr lang="ru-RU" altLang="ru-RU" sz="1800" smtClean="0"/>
            </a:br>
            <a:r>
              <a:rPr lang="ru-RU" altLang="ru-RU" sz="1800" smtClean="0"/>
              <a:t>                </a:t>
            </a:r>
            <a:br>
              <a:rPr lang="ru-RU" altLang="ru-RU" sz="1800" smtClean="0"/>
            </a:br>
            <a:r>
              <a:rPr lang="ru-RU" altLang="ru-RU" sz="1800" smtClean="0"/>
              <a:t>     </a:t>
            </a:r>
          </a:p>
        </p:txBody>
      </p:sp>
      <p:pic>
        <p:nvPicPr>
          <p:cNvPr id="13318" name="Picture 9" descr="Картинка 44 из 4620">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2209800"/>
            <a:ext cx="3265488"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Rectangle 10"/>
          <p:cNvSpPr>
            <a:spLocks noChangeArrowheads="1"/>
          </p:cNvSpPr>
          <p:nvPr/>
        </p:nvSpPr>
        <p:spPr bwMode="auto">
          <a:xfrm>
            <a:off x="4343400" y="2286000"/>
            <a:ext cx="4016375"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pPr>
            <a:r>
              <a:rPr lang="ru-RU" altLang="ru-RU"/>
              <a:t>От мрачной ночи свободились</a:t>
            </a:r>
            <a:br>
              <a:rPr lang="ru-RU" altLang="ru-RU"/>
            </a:br>
            <a:r>
              <a:rPr lang="ru-RU" altLang="ru-RU"/>
              <a:t> Поля, бугры, моря и лес,</a:t>
            </a:r>
            <a:br>
              <a:rPr lang="ru-RU" altLang="ru-RU"/>
            </a:br>
            <a:r>
              <a:rPr lang="ru-RU" altLang="ru-RU"/>
              <a:t>  И взору нашему открылись,</a:t>
            </a:r>
            <a:br>
              <a:rPr lang="ru-RU" altLang="ru-RU"/>
            </a:br>
            <a:r>
              <a:rPr lang="ru-RU" altLang="ru-RU"/>
              <a:t>  Исполнены твоих чудес.</a:t>
            </a:r>
            <a:br>
              <a:rPr lang="ru-RU" altLang="ru-RU"/>
            </a:br>
            <a:r>
              <a:rPr lang="ru-RU" altLang="ru-RU"/>
              <a:t> Там всякая взывает плоть:</a:t>
            </a:r>
            <a:br>
              <a:rPr lang="ru-RU" altLang="ru-RU"/>
            </a:br>
            <a:r>
              <a:rPr lang="ru-RU" altLang="ru-RU"/>
              <a:t> «Велик Зиждитель наш Господь!»</a:t>
            </a:r>
          </a:p>
        </p:txBody>
      </p:sp>
      <p:sp>
        <p:nvSpPr>
          <p:cNvPr id="13320" name="Rectangle 13"/>
          <p:cNvSpPr>
            <a:spLocks noChangeArrowheads="1"/>
          </p:cNvSpPr>
          <p:nvPr/>
        </p:nvSpPr>
        <p:spPr bwMode="auto">
          <a:xfrm>
            <a:off x="3429000" y="4038600"/>
            <a:ext cx="57150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a:t>Очевидно, что Зиждитель – Творец всего сущего – связан с библейскими Книгами Бытия. В державинской оде мы также слышим хвалу величию Божьего творения:</a:t>
            </a:r>
          </a:p>
          <a:p>
            <a:pPr eaLnBrk="1" hangingPunct="1"/>
            <a:r>
              <a:rPr lang="ru-RU" altLang="ru-RU"/>
              <a:t/>
            </a:r>
            <a:br>
              <a:rPr lang="ru-RU" altLang="ru-RU"/>
            </a:br>
            <a:endParaRPr lang="ru-RU" altLang="ru-RU"/>
          </a:p>
        </p:txBody>
      </p:sp>
      <p:sp>
        <p:nvSpPr>
          <p:cNvPr id="13321" name="Rectangle 14"/>
          <p:cNvSpPr>
            <a:spLocks noChangeArrowheads="1"/>
          </p:cNvSpPr>
          <p:nvPr/>
        </p:nvSpPr>
        <p:spPr bwMode="auto">
          <a:xfrm>
            <a:off x="4543425" y="5105400"/>
            <a:ext cx="348297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ct val="20000"/>
              </a:spcBef>
            </a:pPr>
            <a:r>
              <a:rPr lang="en-AU" altLang="ru-RU"/>
              <a:t>   </a:t>
            </a:r>
            <a:r>
              <a:rPr lang="ru-RU" altLang="ru-RU"/>
              <a:t>Измерить океан глубокий,</a:t>
            </a:r>
            <a:br>
              <a:rPr lang="ru-RU" altLang="ru-RU"/>
            </a:br>
            <a:r>
              <a:rPr lang="ru-RU" altLang="ru-RU"/>
              <a:t>    Сочесть пески, лучи планет</a:t>
            </a:r>
            <a:br>
              <a:rPr lang="ru-RU" altLang="ru-RU"/>
            </a:br>
            <a:r>
              <a:rPr lang="ru-RU" altLang="ru-RU"/>
              <a:t>         Хотя и мог бы ум высокий, —</a:t>
            </a:r>
            <a:br>
              <a:rPr lang="ru-RU" altLang="ru-RU"/>
            </a:br>
            <a:r>
              <a:rPr lang="ru-RU" altLang="ru-RU"/>
              <a:t>     Тебе числа и меры нет! </a:t>
            </a:r>
          </a:p>
        </p:txBody>
      </p:sp>
    </p:spTree>
  </p:cSld>
  <p:clrMapOvr>
    <a:masterClrMapping/>
  </p:clrMapOvr>
  <p:transition spd="med">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762000" y="-228600"/>
            <a:ext cx="7772400" cy="1470025"/>
          </a:xfrm>
        </p:spPr>
        <p:txBody>
          <a:bodyPr/>
          <a:lstStyle/>
          <a:p>
            <a:pPr eaLnBrk="1" hangingPunct="1"/>
            <a:r>
              <a:rPr lang="ru-RU" altLang="ru-RU" sz="3600" smtClean="0">
                <a:solidFill>
                  <a:srgbClr val="604000"/>
                </a:solidFill>
              </a:rPr>
              <a:t>Ода Державина «Бог»</a:t>
            </a:r>
          </a:p>
        </p:txBody>
      </p:sp>
      <p:sp>
        <p:nvSpPr>
          <p:cNvPr id="14339" name="Rectangle 3"/>
          <p:cNvSpPr>
            <a:spLocks noGrp="1" noChangeArrowheads="1"/>
          </p:cNvSpPr>
          <p:nvPr>
            <p:ph type="subTitle" idx="1"/>
          </p:nvPr>
        </p:nvSpPr>
        <p:spPr>
          <a:xfrm>
            <a:off x="533400" y="990600"/>
            <a:ext cx="8077200" cy="1066800"/>
          </a:xfrm>
        </p:spPr>
        <p:txBody>
          <a:bodyPr/>
          <a:lstStyle/>
          <a:p>
            <a:pPr eaLnBrk="1" hangingPunct="1">
              <a:lnSpc>
                <a:spcPct val="80000"/>
              </a:lnSpc>
            </a:pPr>
            <a:r>
              <a:rPr lang="ru-RU" altLang="ru-RU" sz="1600" smtClean="0"/>
              <a:t>В то же время именно по сравнению с духовными одами Ломоносова державинская ода выглядит особенно оригинальной как по мысли, так и по форме. Ведь мысль, чувство, воображение поэта обращены не только к Божьему миру, но и в глубь души:</a:t>
            </a:r>
          </a:p>
          <a:p>
            <a:pPr eaLnBrk="1" hangingPunct="1">
              <a:lnSpc>
                <a:spcPct val="80000"/>
              </a:lnSpc>
            </a:pPr>
            <a:r>
              <a:rPr lang="ru-RU" altLang="ru-RU" sz="2000" smtClean="0"/>
              <a:t/>
            </a:r>
            <a:br>
              <a:rPr lang="ru-RU" altLang="ru-RU" sz="2000" smtClean="0"/>
            </a:br>
            <a:r>
              <a:rPr lang="ru-RU" altLang="ru-RU" sz="2000" smtClean="0"/>
              <a:t>      	     </a:t>
            </a:r>
            <a:br>
              <a:rPr lang="ru-RU" altLang="ru-RU" sz="2000" smtClean="0"/>
            </a:br>
            <a:endParaRPr lang="ru-RU" altLang="ru-RU" sz="2000" smtClean="0"/>
          </a:p>
        </p:txBody>
      </p:sp>
      <p:pic>
        <p:nvPicPr>
          <p:cNvPr id="14340" name="Picture 7" descr="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057400"/>
            <a:ext cx="2214563"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AutoShape 8"/>
          <p:cNvSpPr>
            <a:spLocks noChangeArrowheads="1"/>
          </p:cNvSpPr>
          <p:nvPr/>
        </p:nvSpPr>
        <p:spPr bwMode="auto">
          <a:xfrm>
            <a:off x="2819400" y="1905000"/>
            <a:ext cx="3733800" cy="15240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4342" name="Rectangle 9"/>
          <p:cNvSpPr>
            <a:spLocks noChangeArrowheads="1"/>
          </p:cNvSpPr>
          <p:nvPr/>
        </p:nvSpPr>
        <p:spPr bwMode="auto">
          <a:xfrm>
            <a:off x="1981200" y="2209800"/>
            <a:ext cx="4572000"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50000"/>
              </a:spcBef>
            </a:pPr>
            <a:r>
              <a:rPr lang="ru-RU" altLang="ru-RU"/>
              <a:t>…Но ты во мне сияешь</a:t>
            </a:r>
            <a:br>
              <a:rPr lang="ru-RU" altLang="ru-RU"/>
            </a:br>
            <a:r>
              <a:rPr lang="ru-RU" altLang="ru-RU"/>
              <a:t>      	     Величеством твоих доброт;</a:t>
            </a:r>
            <a:br>
              <a:rPr lang="ru-RU" altLang="ru-RU"/>
            </a:br>
            <a:r>
              <a:rPr lang="ru-RU" altLang="ru-RU"/>
              <a:t>      	     Во мне себя изображаешь,</a:t>
            </a:r>
            <a:br>
              <a:rPr lang="ru-RU" altLang="ru-RU"/>
            </a:br>
            <a:r>
              <a:rPr lang="ru-RU" altLang="ru-RU"/>
              <a:t>      	     Как солнце в малой капле вод.</a:t>
            </a:r>
          </a:p>
          <a:p>
            <a:pPr eaLnBrk="1" hangingPunct="1">
              <a:spcBef>
                <a:spcPct val="50000"/>
              </a:spcBef>
            </a:pPr>
            <a:endParaRPr lang="ru-RU" altLang="ru-RU"/>
          </a:p>
        </p:txBody>
      </p:sp>
      <p:pic>
        <p:nvPicPr>
          <p:cNvPr id="14343" name="Picture 11" descr="Картинка 56 из 156234">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0" y="2133600"/>
            <a:ext cx="22352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4" name="Rectangle 12"/>
          <p:cNvSpPr>
            <a:spLocks noChangeArrowheads="1"/>
          </p:cNvSpPr>
          <p:nvPr/>
        </p:nvSpPr>
        <p:spPr bwMode="auto">
          <a:xfrm>
            <a:off x="2438400" y="3581400"/>
            <a:ext cx="4343400" cy="24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a:t>У Ломоносова в его одах «Вечернее»                    и «Утреннее размышление о Божием величестве» человек – творец                                    и исследователь, титан-первооткрыватель.</a:t>
            </a:r>
          </a:p>
          <a:p>
            <a:pPr eaLnBrk="1" hangingPunct="1"/>
            <a:r>
              <a:rPr lang="ru-RU" altLang="ru-RU"/>
              <a:t>В державинской оде человек постигает загадку своей природы и таким путём открывает для себя весь внешний Божий мир и самого Творца.</a:t>
            </a:r>
          </a:p>
          <a:p>
            <a:pPr eaLnBrk="1" hangingPunct="1">
              <a:lnSpc>
                <a:spcPct val="80000"/>
              </a:lnSpc>
              <a:spcBef>
                <a:spcPct val="50000"/>
              </a:spcBef>
            </a:pPr>
            <a:endParaRPr lang="ru-RU" altLang="ru-RU" sz="2000"/>
          </a:p>
        </p:txBody>
      </p:sp>
      <p:sp>
        <p:nvSpPr>
          <p:cNvPr id="14345" name="Rectangle 13"/>
          <p:cNvSpPr>
            <a:spLocks noChangeArrowheads="1"/>
          </p:cNvSpPr>
          <p:nvPr/>
        </p:nvSpPr>
        <p:spPr bwMode="auto">
          <a:xfrm>
            <a:off x="762000" y="5638800"/>
            <a:ext cx="7848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a:t>Ломоносов хочет проникнуть за грань непознанного. Державин готов принять Бога и Человека в их естественной данности, где соединено материальное и духовное, временное и вечное, высокое и низкое, индивидуальное и всеобщее.</a:t>
            </a:r>
          </a:p>
        </p:txBody>
      </p:sp>
    </p:spTree>
  </p:cSld>
  <p:clrMapOvr>
    <a:masterClrMapping/>
  </p:clrMapOvr>
  <p:transition spd="med">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5" descr="Картинка 30 из 135591">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b="3366"/>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2"/>
          <p:cNvSpPr>
            <a:spLocks noGrp="1" noChangeArrowheads="1"/>
          </p:cNvSpPr>
          <p:nvPr>
            <p:ph type="title"/>
          </p:nvPr>
        </p:nvSpPr>
        <p:spPr>
          <a:xfrm>
            <a:off x="533400" y="0"/>
            <a:ext cx="8229600" cy="1143000"/>
          </a:xfrm>
        </p:spPr>
        <p:txBody>
          <a:bodyPr/>
          <a:lstStyle/>
          <a:p>
            <a:pPr eaLnBrk="1" hangingPunct="1"/>
            <a:r>
              <a:rPr lang="ru-RU" altLang="ru-RU" sz="3600" smtClean="0"/>
              <a:t>Ода Державина «Бог»</a:t>
            </a:r>
          </a:p>
        </p:txBody>
      </p:sp>
      <p:sp>
        <p:nvSpPr>
          <p:cNvPr id="15364" name="Rectangle 3"/>
          <p:cNvSpPr>
            <a:spLocks noGrp="1" noChangeArrowheads="1"/>
          </p:cNvSpPr>
          <p:nvPr>
            <p:ph type="body" idx="1"/>
          </p:nvPr>
        </p:nvSpPr>
        <p:spPr>
          <a:xfrm>
            <a:off x="457200" y="1066800"/>
            <a:ext cx="8229600" cy="1447800"/>
          </a:xfrm>
        </p:spPr>
        <p:txBody>
          <a:bodyPr/>
          <a:lstStyle/>
          <a:p>
            <a:pPr algn="ctr" eaLnBrk="1" hangingPunct="1">
              <a:lnSpc>
                <a:spcPct val="90000"/>
              </a:lnSpc>
            </a:pPr>
            <a:r>
              <a:rPr lang="ru-RU" altLang="ru-RU" sz="1800" smtClean="0"/>
              <a:t>Державин признаёт Бога через познание Его отражения в творении и через познание себя самого как отражения этого творения. У поэта человек не является самодовлеющей ценностью, его бытие получает своё осмысление именно через связь с Богом:</a:t>
            </a:r>
          </a:p>
          <a:p>
            <a:pPr algn="ctr" eaLnBrk="1" hangingPunct="1">
              <a:lnSpc>
                <a:spcPct val="90000"/>
              </a:lnSpc>
            </a:pPr>
            <a:endParaRPr lang="ru-RU" altLang="ru-RU" sz="1800" smtClean="0"/>
          </a:p>
          <a:p>
            <a:pPr eaLnBrk="1" hangingPunct="1">
              <a:lnSpc>
                <a:spcPct val="90000"/>
              </a:lnSpc>
              <a:buFontTx/>
              <a:buNone/>
            </a:pPr>
            <a:r>
              <a:rPr lang="ru-RU" altLang="ru-RU" sz="1800" smtClean="0"/>
              <a:t>                       </a:t>
            </a:r>
          </a:p>
        </p:txBody>
      </p:sp>
      <p:sp>
        <p:nvSpPr>
          <p:cNvPr id="15365" name="Rectangle 7"/>
          <p:cNvSpPr>
            <a:spLocks noChangeArrowheads="1"/>
          </p:cNvSpPr>
          <p:nvPr/>
        </p:nvSpPr>
        <p:spPr bwMode="auto">
          <a:xfrm>
            <a:off x="685800" y="5181600"/>
            <a:ext cx="7772400"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pPr>
            <a:r>
              <a:rPr lang="ru-RU" altLang="ru-RU" sz="1800">
                <a:solidFill>
                  <a:srgbClr val="CFCEBF"/>
                </a:solidFill>
              </a:rPr>
              <a:t>Не только восславление Создателя – возвеличивание и человека как проявление в мире славы Отца составляет предмет поэтического восторга Державина. Поставленный Замыслом в центр вселенной, человек, пусть и в малой мере, несёт в себе отсвет Божьего совершенства. Молитвенный и ликующий голос поэта сам собою становится проявлением этого человеческого величия.</a:t>
            </a:r>
          </a:p>
        </p:txBody>
      </p:sp>
      <p:sp>
        <p:nvSpPr>
          <p:cNvPr id="15366" name="AutoShape 8"/>
          <p:cNvSpPr>
            <a:spLocks noChangeArrowheads="1"/>
          </p:cNvSpPr>
          <p:nvPr/>
        </p:nvSpPr>
        <p:spPr bwMode="auto">
          <a:xfrm>
            <a:off x="2743200" y="2286000"/>
            <a:ext cx="3962400" cy="2590800"/>
          </a:xfrm>
          <a:prstGeom prst="vertic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5367" name="Rectangle 9"/>
          <p:cNvSpPr>
            <a:spLocks noChangeArrowheads="1"/>
          </p:cNvSpPr>
          <p:nvPr/>
        </p:nvSpPr>
        <p:spPr bwMode="auto">
          <a:xfrm>
            <a:off x="1600200" y="2819400"/>
            <a:ext cx="4791075"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a:t>                         Тебя душа моя быть чает,</a:t>
            </a:r>
          </a:p>
          <a:p>
            <a:pPr eaLnBrk="1" hangingPunct="1"/>
            <a:r>
              <a:rPr lang="ru-RU" altLang="ru-RU"/>
              <a:t>                           Вникает, мыслит, рассуждает:</a:t>
            </a:r>
          </a:p>
          <a:p>
            <a:pPr eaLnBrk="1" hangingPunct="1"/>
            <a:r>
              <a:rPr lang="ru-RU" altLang="ru-RU"/>
              <a:t>                           Я есмь – конечно, есть и Ты!</a:t>
            </a:r>
          </a:p>
          <a:p>
            <a:pPr eaLnBrk="1" hangingPunct="1"/>
            <a:r>
              <a:rPr lang="ru-RU" altLang="ru-RU"/>
              <a:t>                           Ты есть! – природы чин вещает,</a:t>
            </a:r>
          </a:p>
          <a:p>
            <a:pPr eaLnBrk="1" hangingPunct="1"/>
            <a:r>
              <a:rPr lang="ru-RU" altLang="ru-RU"/>
              <a:t>                           Гласит мое мне сердце то,</a:t>
            </a:r>
          </a:p>
          <a:p>
            <a:pPr eaLnBrk="1" hangingPunct="1"/>
            <a:r>
              <a:rPr lang="ru-RU" altLang="ru-RU"/>
              <a:t>                           Меня мой разум уверяет,</a:t>
            </a:r>
          </a:p>
          <a:p>
            <a:pPr eaLnBrk="1" hangingPunct="1"/>
            <a:r>
              <a:rPr lang="ru-RU" altLang="ru-RU"/>
              <a:t>                           Ты есть – и я уж не ничто!</a:t>
            </a:r>
          </a:p>
        </p:txBody>
      </p:sp>
    </p:spTree>
  </p:cSld>
  <p:clrMapOvr>
    <a:masterClrMapping/>
  </p:clrMapOvr>
  <p:transition spd="med">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8"/>
          <p:cNvSpPr>
            <a:spLocks noChangeArrowheads="1"/>
          </p:cNvSpPr>
          <p:nvPr/>
        </p:nvSpPr>
        <p:spPr bwMode="auto">
          <a:xfrm>
            <a:off x="3505200" y="2438400"/>
            <a:ext cx="4572000" cy="2667000"/>
          </a:xfrm>
          <a:prstGeom prst="verticalScroll">
            <a:avLst>
              <a:gd name="adj" fmla="val 12500"/>
            </a:avLst>
          </a:prstGeom>
          <a:solidFill>
            <a:srgbClr val="D7B4A1"/>
          </a:solidFill>
          <a:ln w="9525">
            <a:solidFill>
              <a:srgbClr val="935D3F"/>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6387" name="Rectangle 2"/>
          <p:cNvSpPr>
            <a:spLocks noGrp="1" noChangeArrowheads="1"/>
          </p:cNvSpPr>
          <p:nvPr>
            <p:ph type="title"/>
          </p:nvPr>
        </p:nvSpPr>
        <p:spPr>
          <a:xfrm>
            <a:off x="533400" y="0"/>
            <a:ext cx="8229600" cy="1143000"/>
          </a:xfrm>
        </p:spPr>
        <p:txBody>
          <a:bodyPr/>
          <a:lstStyle/>
          <a:p>
            <a:pPr eaLnBrk="1" hangingPunct="1"/>
            <a:r>
              <a:rPr lang="ru-RU" altLang="ru-RU" sz="3600" smtClean="0">
                <a:solidFill>
                  <a:srgbClr val="604000"/>
                </a:solidFill>
              </a:rPr>
              <a:t>Ода «Христос»</a:t>
            </a:r>
          </a:p>
        </p:txBody>
      </p:sp>
      <p:sp>
        <p:nvSpPr>
          <p:cNvPr id="16388" name="Rectangle 3"/>
          <p:cNvSpPr>
            <a:spLocks noGrp="1" noChangeArrowheads="1"/>
          </p:cNvSpPr>
          <p:nvPr>
            <p:ph type="body" idx="1"/>
          </p:nvPr>
        </p:nvSpPr>
        <p:spPr>
          <a:xfrm>
            <a:off x="228600" y="914400"/>
            <a:ext cx="8763000" cy="1828800"/>
          </a:xfrm>
        </p:spPr>
        <p:txBody>
          <a:bodyPr/>
          <a:lstStyle/>
          <a:p>
            <a:pPr algn="ctr" eaLnBrk="1" hangingPunct="1">
              <a:lnSpc>
                <a:spcPct val="90000"/>
              </a:lnSpc>
            </a:pPr>
            <a:r>
              <a:rPr lang="ru-RU" altLang="ru-RU" sz="1600" smtClean="0"/>
              <a:t>В конце жизни Державин пишет </a:t>
            </a:r>
            <a:r>
              <a:rPr lang="ru-RU" altLang="ru-RU" sz="1600" b="1" smtClean="0"/>
              <a:t>оду «Христос»</a:t>
            </a:r>
            <a:r>
              <a:rPr lang="ru-RU" altLang="ru-RU" sz="1600" smtClean="0"/>
              <a:t> (1814), в которой предстаёт как поэт-богослов, возносящий хвалу Спасителю, познаваемому через духовное постижение Его образа в Священном Писании. Каждая строфа этой вдохновенной оды содержит множество мест, параллельных Библии. Можно сказать, что ни одна мысль, ни один образ не рождён собственным поэтическим произволением автора, но всё имеет источником своим благую весть (комментаторы насчитали 82 таких источника).</a:t>
            </a:r>
          </a:p>
          <a:p>
            <a:pPr eaLnBrk="1" hangingPunct="1">
              <a:lnSpc>
                <a:spcPct val="90000"/>
              </a:lnSpc>
              <a:buFontTx/>
              <a:buNone/>
            </a:pPr>
            <a:r>
              <a:rPr lang="ru-RU" altLang="ru-RU" sz="1800" smtClean="0"/>
              <a:t>                          </a:t>
            </a:r>
          </a:p>
        </p:txBody>
      </p:sp>
      <p:pic>
        <p:nvPicPr>
          <p:cNvPr id="16389" name="Picture 5" descr="Картинка 11 из 159297">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438400"/>
            <a:ext cx="2387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Rectangle 6"/>
          <p:cNvSpPr>
            <a:spLocks noChangeArrowheads="1"/>
          </p:cNvSpPr>
          <p:nvPr/>
        </p:nvSpPr>
        <p:spPr bwMode="auto">
          <a:xfrm>
            <a:off x="2819400" y="2895600"/>
            <a:ext cx="4724400"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a:t>                         Христос нас Искупитель всех</a:t>
            </a:r>
          </a:p>
          <a:p>
            <a:pPr eaLnBrk="1" hangingPunct="1"/>
            <a:r>
              <a:rPr lang="ru-RU" altLang="ru-RU"/>
              <a:t>                        От первородного паденья.</a:t>
            </a:r>
          </a:p>
          <a:p>
            <a:pPr eaLnBrk="1" hangingPunct="1"/>
            <a:r>
              <a:rPr lang="ru-RU" altLang="ru-RU"/>
              <a:t>                    Он свет, - тьмой необъемлем ввек,</a:t>
            </a:r>
          </a:p>
          <a:p>
            <a:pPr eaLnBrk="1" hangingPunct="1"/>
            <a:r>
              <a:rPr lang="ru-RU" altLang="ru-RU"/>
              <a:t>                      Но тмится внутрь сердец неверья,</a:t>
            </a:r>
          </a:p>
          <a:p>
            <a:pPr eaLnBrk="1" hangingPunct="1"/>
            <a:r>
              <a:rPr lang="ru-RU" altLang="ru-RU"/>
              <a:t>                   Светясь на лоне у Отца.</a:t>
            </a:r>
          </a:p>
          <a:p>
            <a:pPr eaLnBrk="1" hangingPunct="1"/>
            <a:r>
              <a:rPr lang="ru-RU" altLang="ru-RU"/>
              <a:t>                        Христа нашедши, все находим,</a:t>
            </a:r>
          </a:p>
          <a:p>
            <a:pPr eaLnBrk="1" hangingPunct="1"/>
            <a:r>
              <a:rPr lang="ru-RU" altLang="ru-RU"/>
              <a:t>                        Эдем свой за собою водим,</a:t>
            </a:r>
          </a:p>
          <a:p>
            <a:pPr eaLnBrk="1" hangingPunct="1"/>
            <a:r>
              <a:rPr lang="ru-RU" altLang="ru-RU"/>
              <a:t>                         И храм Его – святы сердца.</a:t>
            </a:r>
          </a:p>
        </p:txBody>
      </p:sp>
      <p:sp>
        <p:nvSpPr>
          <p:cNvPr id="16391" name="Rectangle 7"/>
          <p:cNvSpPr>
            <a:spLocks noChangeArrowheads="1"/>
          </p:cNvSpPr>
          <p:nvPr/>
        </p:nvSpPr>
        <p:spPr bwMode="auto">
          <a:xfrm>
            <a:off x="2667000" y="5257800"/>
            <a:ext cx="6172200"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pPr>
            <a:r>
              <a:rPr lang="ru-RU" altLang="ru-RU"/>
              <a:t>Поэзия Державина есть в значительной своей части следование призыву Апостола: «…Исполняйтесь Духом, назидая самих себя псалмами и славословиями и песнопениями духовными, поя и воспевая в сердцах ваших Господу, благодаря всегда за все Бога и Отца, во имя Господа нашего Иисуса Христа» (Еф. 5, 18-20).</a:t>
            </a:r>
          </a:p>
        </p:txBody>
      </p:sp>
    </p:spTree>
  </p:cSld>
  <p:clrMapOvr>
    <a:masterClrMapping/>
  </p:clrMapOvr>
  <p:transition spd="med">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8" descr="Картинка 3 из 138647">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l="4503" t="5127" r="6992" b="5128"/>
          <a:stretch>
            <a:fillRect/>
          </a:stretch>
        </p:blipFill>
        <p:spPr bwMode="auto">
          <a:xfrm>
            <a:off x="152400" y="914400"/>
            <a:ext cx="8839200" cy="580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AutoShape 12"/>
          <p:cNvSpPr>
            <a:spLocks noChangeArrowheads="1"/>
          </p:cNvSpPr>
          <p:nvPr/>
        </p:nvSpPr>
        <p:spPr bwMode="auto">
          <a:xfrm>
            <a:off x="762000" y="5562600"/>
            <a:ext cx="3505200" cy="10668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7412" name="Rectangle 2"/>
          <p:cNvSpPr>
            <a:spLocks noGrp="1" noChangeArrowheads="1"/>
          </p:cNvSpPr>
          <p:nvPr>
            <p:ph type="title"/>
          </p:nvPr>
        </p:nvSpPr>
        <p:spPr>
          <a:xfrm>
            <a:off x="457200" y="0"/>
            <a:ext cx="8229600" cy="1143000"/>
          </a:xfrm>
        </p:spPr>
        <p:txBody>
          <a:bodyPr/>
          <a:lstStyle/>
          <a:p>
            <a:pPr eaLnBrk="1" hangingPunct="1"/>
            <a:r>
              <a:rPr lang="ru-RU" altLang="ru-RU" sz="3600" smtClean="0">
                <a:solidFill>
                  <a:srgbClr val="604000"/>
                </a:solidFill>
              </a:rPr>
              <a:t>Оды И.А.Крылова</a:t>
            </a:r>
          </a:p>
        </p:txBody>
      </p:sp>
      <p:sp>
        <p:nvSpPr>
          <p:cNvPr id="17413" name="Rectangle 3"/>
          <p:cNvSpPr>
            <a:spLocks noGrp="1" noChangeArrowheads="1"/>
          </p:cNvSpPr>
          <p:nvPr>
            <p:ph type="body" idx="1"/>
          </p:nvPr>
        </p:nvSpPr>
        <p:spPr>
          <a:xfrm>
            <a:off x="228600" y="1066800"/>
            <a:ext cx="4343400" cy="4525963"/>
          </a:xfrm>
        </p:spPr>
        <p:txBody>
          <a:bodyPr/>
          <a:lstStyle/>
          <a:p>
            <a:pPr algn="ctr" eaLnBrk="1" hangingPunct="1">
              <a:lnSpc>
                <a:spcPct val="80000"/>
              </a:lnSpc>
            </a:pPr>
            <a:r>
              <a:rPr lang="ru-RU" altLang="ru-RU" sz="1800" smtClean="0"/>
              <a:t>Иван Андреевич Крылов, знакомый каждому как баснописец, менее всего известен читателю как автор од, большая часть которых представляет собою переложения псалмов, лирические размышления по мотивам «Песни песней» царя Соломона и Книги Екклезиаста. </a:t>
            </a:r>
          </a:p>
          <a:p>
            <a:pPr algn="ctr" eaLnBrk="1" hangingPunct="1">
              <a:lnSpc>
                <a:spcPct val="80000"/>
              </a:lnSpc>
            </a:pPr>
            <a:r>
              <a:rPr lang="ru-RU" altLang="ru-RU" sz="1800" smtClean="0"/>
              <a:t>В значительной части од, «выбранных из псалмов», он сталкивает представления о царях земных и «царях небесных» для отрицания первых. Далеко не все псалмы интересовали Крылова,  он выбирал те из них, которые отвечали его мыслям и чувствам.</a:t>
            </a:r>
          </a:p>
          <a:p>
            <a:pPr algn="ctr" eaLnBrk="1" hangingPunct="1">
              <a:lnSpc>
                <a:spcPct val="80000"/>
              </a:lnSpc>
            </a:pPr>
            <a:r>
              <a:rPr lang="ru-RU" altLang="ru-RU" sz="1800" smtClean="0"/>
              <a:t>С мстительным чувством поэт показывает в переводе псалма 51-го, как будет наказан богом царь:</a:t>
            </a:r>
          </a:p>
          <a:p>
            <a:pPr algn="ctr" eaLnBrk="1" hangingPunct="1">
              <a:lnSpc>
                <a:spcPct val="80000"/>
              </a:lnSpc>
              <a:buFontTx/>
              <a:buNone/>
            </a:pPr>
            <a:r>
              <a:rPr lang="ru-RU" altLang="ru-RU" sz="1800" smtClean="0"/>
              <a:t>			</a:t>
            </a:r>
          </a:p>
        </p:txBody>
      </p:sp>
      <p:pic>
        <p:nvPicPr>
          <p:cNvPr id="17414" name="Picture 10" descr="Картинка 9 из 143934">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800" y="1524000"/>
            <a:ext cx="3451225"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Rectangle 11"/>
          <p:cNvSpPr>
            <a:spLocks noChangeArrowheads="1"/>
          </p:cNvSpPr>
          <p:nvPr/>
        </p:nvSpPr>
        <p:spPr bwMode="auto">
          <a:xfrm>
            <a:off x="304800" y="5791200"/>
            <a:ext cx="45720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a:t>Но се господь судом, как громом,</a:t>
            </a:r>
          </a:p>
          <a:p>
            <a:pPr eaLnBrk="1" hangingPunct="1"/>
            <a:r>
              <a:rPr lang="ru-RU" altLang="ru-RU"/>
              <a:t>Твое величие сотрет.</a:t>
            </a:r>
          </a:p>
        </p:txBody>
      </p:sp>
    </p:spTree>
  </p:cSld>
  <p:clrMapOvr>
    <a:masterClrMapping/>
  </p:clrMapOvr>
  <p:transition spd="med">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8"/>
          <p:cNvSpPr>
            <a:spLocks noChangeArrowheads="1"/>
          </p:cNvSpPr>
          <p:nvPr/>
        </p:nvSpPr>
        <p:spPr bwMode="auto">
          <a:xfrm>
            <a:off x="1447800" y="1981200"/>
            <a:ext cx="3733800" cy="24384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8435" name="Rectangle 2"/>
          <p:cNvSpPr>
            <a:spLocks noGrp="1" noChangeArrowheads="1"/>
          </p:cNvSpPr>
          <p:nvPr>
            <p:ph type="title"/>
          </p:nvPr>
        </p:nvSpPr>
        <p:spPr>
          <a:xfrm>
            <a:off x="685800" y="0"/>
            <a:ext cx="8229600" cy="1143000"/>
          </a:xfrm>
        </p:spPr>
        <p:txBody>
          <a:bodyPr/>
          <a:lstStyle/>
          <a:p>
            <a:pPr eaLnBrk="1" hangingPunct="1"/>
            <a:r>
              <a:rPr lang="ru-RU" altLang="ru-RU" sz="3600" smtClean="0">
                <a:solidFill>
                  <a:srgbClr val="604000"/>
                </a:solidFill>
              </a:rPr>
              <a:t>Оды И.А.Крылова</a:t>
            </a:r>
          </a:p>
        </p:txBody>
      </p:sp>
      <p:sp>
        <p:nvSpPr>
          <p:cNvPr id="18436" name="Rectangle 3"/>
          <p:cNvSpPr>
            <a:spLocks noGrp="1" noChangeArrowheads="1"/>
          </p:cNvSpPr>
          <p:nvPr>
            <p:ph type="body" idx="1"/>
          </p:nvPr>
        </p:nvSpPr>
        <p:spPr>
          <a:xfrm>
            <a:off x="304800" y="990600"/>
            <a:ext cx="8534400" cy="1371600"/>
          </a:xfrm>
        </p:spPr>
        <p:txBody>
          <a:bodyPr/>
          <a:lstStyle/>
          <a:p>
            <a:pPr algn="ctr" eaLnBrk="1" hangingPunct="1"/>
            <a:r>
              <a:rPr lang="ru-RU" altLang="ru-RU" sz="1600" b="1" smtClean="0"/>
              <a:t>«Ода, выбранная из псалма 71-го»</a:t>
            </a:r>
            <a:r>
              <a:rPr lang="ru-RU" altLang="ru-RU" sz="1600" smtClean="0"/>
              <a:t>, близка «Властителям и судиям» Державина. Крылов так же обращается к Богу как к высшему судье, который один может наказать неправедного царя и вразумить его сына, готовящегося на царствование, и тогда последний</a:t>
            </a:r>
          </a:p>
          <a:p>
            <a:pPr algn="ctr" eaLnBrk="1" hangingPunct="1">
              <a:buFontTx/>
              <a:buNone/>
            </a:pPr>
            <a:r>
              <a:rPr lang="ru-RU" altLang="ru-RU" sz="1600" smtClean="0"/>
              <a:t>			</a:t>
            </a:r>
          </a:p>
        </p:txBody>
      </p:sp>
      <p:pic>
        <p:nvPicPr>
          <p:cNvPr id="18437" name="Picture 5" descr="posterlux-portreti-portret_basnopisca_i_a_krilova_18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2438400"/>
            <a:ext cx="231457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Rectangle 6"/>
          <p:cNvSpPr>
            <a:spLocks noChangeArrowheads="1"/>
          </p:cNvSpPr>
          <p:nvPr/>
        </p:nvSpPr>
        <p:spPr bwMode="auto">
          <a:xfrm>
            <a:off x="1143000" y="2362200"/>
            <a:ext cx="4572000"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a:t>…не предаст сирот и вдов;</a:t>
            </a:r>
          </a:p>
          <a:p>
            <a:pPr eaLnBrk="1" hangingPunct="1"/>
            <a:r>
              <a:rPr lang="ru-RU" altLang="ru-RU"/>
              <a:t>На трон в лице восседши бога,</a:t>
            </a:r>
          </a:p>
          <a:p>
            <a:pPr eaLnBrk="1" hangingPunct="1"/>
            <a:r>
              <a:rPr lang="ru-RU" altLang="ru-RU"/>
              <a:t>Сомкнет уста клеветников,</a:t>
            </a:r>
          </a:p>
          <a:p>
            <a:pPr eaLnBrk="1" hangingPunct="1"/>
            <a:r>
              <a:rPr lang="ru-RU" altLang="ru-RU"/>
              <a:t>Спасет и нища и убога.</a:t>
            </a:r>
          </a:p>
          <a:p>
            <a:pPr eaLnBrk="1" hangingPunct="1"/>
            <a:r>
              <a:rPr lang="ru-RU" altLang="ru-RU"/>
              <a:t>Как солнце вешнее с высот,</a:t>
            </a:r>
          </a:p>
          <a:p>
            <a:pPr eaLnBrk="1" hangingPunct="1"/>
            <a:r>
              <a:rPr lang="ru-RU" altLang="ru-RU"/>
              <a:t>Прольет на всех он луч щедрот.</a:t>
            </a:r>
          </a:p>
        </p:txBody>
      </p:sp>
      <p:sp>
        <p:nvSpPr>
          <p:cNvPr id="18439" name="Rectangle 7"/>
          <p:cNvSpPr>
            <a:spLocks noChangeArrowheads="1"/>
          </p:cNvSpPr>
          <p:nvPr/>
        </p:nvSpPr>
        <p:spPr bwMode="auto">
          <a:xfrm>
            <a:off x="228600" y="4343400"/>
            <a:ext cx="6324600"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a:t>На первом месте в этих переводах – тема Бога. По ним, а затем и по оригинальным одам Крылова, продолжающим тематику переведённых им псалмов, можно особенно отчётливо судить об отношении Крылова к религии и церкви.</a:t>
            </a:r>
          </a:p>
          <a:p>
            <a:pPr eaLnBrk="1" hangingPunct="1"/>
            <a:r>
              <a:rPr lang="ru-RU" altLang="ru-RU"/>
              <a:t>В переводе псалма 37-го, а затем 96-го Крылов пишет о Боге как о «творце миров» и утверждает, что современная ему церковь извращает истинное религиозное чувство, являясь средоточением лишь внешней роскоши, убивающей высокие нравственные идеалы.</a:t>
            </a:r>
          </a:p>
        </p:txBody>
      </p:sp>
    </p:spTree>
  </p:cSld>
  <p:clrMapOvr>
    <a:masterClrMapping/>
  </p:clrMapOvr>
  <p:transition spd="med">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ru-RU" altLang="ru-RU" sz="3600" smtClean="0">
                <a:solidFill>
                  <a:srgbClr val="604000"/>
                </a:solidFill>
              </a:rPr>
              <a:t>«Ода шестая, выбранная </a:t>
            </a:r>
            <a:br>
              <a:rPr lang="ru-RU" altLang="ru-RU" sz="3600" smtClean="0">
                <a:solidFill>
                  <a:srgbClr val="604000"/>
                </a:solidFill>
              </a:rPr>
            </a:br>
            <a:r>
              <a:rPr lang="ru-RU" altLang="ru-RU" sz="3600" smtClean="0">
                <a:solidFill>
                  <a:srgbClr val="604000"/>
                </a:solidFill>
              </a:rPr>
              <a:t>из псалма 93-го»</a:t>
            </a:r>
            <a:r>
              <a:rPr lang="ru-RU" altLang="ru-RU" sz="4000" smtClean="0"/>
              <a:t> </a:t>
            </a:r>
          </a:p>
        </p:txBody>
      </p:sp>
      <p:sp>
        <p:nvSpPr>
          <p:cNvPr id="19459" name="Rectangle 4"/>
          <p:cNvSpPr>
            <a:spLocks noGrp="1" noChangeArrowheads="1"/>
          </p:cNvSpPr>
          <p:nvPr>
            <p:ph type="body" sz="half" idx="1"/>
          </p:nvPr>
        </p:nvSpPr>
        <p:spPr>
          <a:xfrm>
            <a:off x="457200" y="1524000"/>
            <a:ext cx="7696200" cy="685800"/>
          </a:xfrm>
        </p:spPr>
        <p:txBody>
          <a:bodyPr/>
          <a:lstStyle/>
          <a:p>
            <a:pPr algn="ctr" eaLnBrk="1" hangingPunct="1">
              <a:lnSpc>
                <a:spcPct val="80000"/>
              </a:lnSpc>
            </a:pPr>
            <a:r>
              <a:rPr lang="ru-RU" altLang="ru-RU" sz="1800" smtClean="0"/>
              <a:t>Сопоставим 16, 17 и 22, 23 стихи псалма в русском переводе и соответствующие им два последних пятистишия оды Крылова.</a:t>
            </a:r>
          </a:p>
          <a:p>
            <a:pPr algn="ctr" eaLnBrk="1" hangingPunct="1">
              <a:lnSpc>
                <a:spcPct val="80000"/>
              </a:lnSpc>
              <a:buFontTx/>
              <a:buNone/>
            </a:pPr>
            <a:r>
              <a:rPr lang="ru-RU" altLang="ru-RU" sz="1800" smtClean="0"/>
              <a:t>			</a:t>
            </a:r>
          </a:p>
        </p:txBody>
      </p:sp>
      <p:sp>
        <p:nvSpPr>
          <p:cNvPr id="19460" name="Rectangle 5"/>
          <p:cNvSpPr>
            <a:spLocks noGrp="1" noChangeArrowheads="1"/>
          </p:cNvSpPr>
          <p:nvPr>
            <p:ph type="body" sz="half" idx="2"/>
          </p:nvPr>
        </p:nvSpPr>
        <p:spPr>
          <a:xfrm>
            <a:off x="457200" y="5562600"/>
            <a:ext cx="8534400" cy="1066800"/>
          </a:xfrm>
        </p:spPr>
        <p:txBody>
          <a:bodyPr/>
          <a:lstStyle/>
          <a:p>
            <a:pPr eaLnBrk="1" hangingPunct="1">
              <a:lnSpc>
                <a:spcPct val="80000"/>
              </a:lnSpc>
              <a:buFontTx/>
              <a:buNone/>
            </a:pPr>
            <a:r>
              <a:rPr lang="ru-RU" altLang="ru-RU" sz="1800" smtClean="0"/>
              <a:t>	</a:t>
            </a:r>
          </a:p>
          <a:p>
            <a:pPr algn="ctr" eaLnBrk="1" hangingPunct="1">
              <a:lnSpc>
                <a:spcPct val="80000"/>
              </a:lnSpc>
            </a:pPr>
            <a:r>
              <a:rPr lang="ru-RU" altLang="ru-RU" sz="1800" smtClean="0"/>
              <a:t>Обращает на себя внимание перемена в позиции героя того и другого произведения: из гонимого и ждущего защиты он становится воителем, одиноким, но отважным и верящим в помощь Бога.</a:t>
            </a:r>
          </a:p>
        </p:txBody>
      </p:sp>
      <p:sp>
        <p:nvSpPr>
          <p:cNvPr id="19461" name="AutoShape 7"/>
          <p:cNvSpPr>
            <a:spLocks noChangeArrowheads="1"/>
          </p:cNvSpPr>
          <p:nvPr/>
        </p:nvSpPr>
        <p:spPr bwMode="auto">
          <a:xfrm>
            <a:off x="4419600" y="2133600"/>
            <a:ext cx="4495800" cy="3581400"/>
          </a:xfrm>
          <a:prstGeom prst="verticalScroll">
            <a:avLst>
              <a:gd name="adj" fmla="val 12500"/>
            </a:avLst>
          </a:prstGeom>
          <a:solidFill>
            <a:srgbClr val="D7B4A1"/>
          </a:solidFill>
          <a:ln w="9525">
            <a:solidFill>
              <a:srgbClr val="935D3F"/>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9462" name="AutoShape 8"/>
          <p:cNvSpPr>
            <a:spLocks noChangeArrowheads="1"/>
          </p:cNvSpPr>
          <p:nvPr/>
        </p:nvSpPr>
        <p:spPr bwMode="auto">
          <a:xfrm>
            <a:off x="152400" y="2133600"/>
            <a:ext cx="4572000" cy="3581400"/>
          </a:xfrm>
          <a:prstGeom prst="verticalScroll">
            <a:avLst>
              <a:gd name="adj" fmla="val 12500"/>
            </a:avLst>
          </a:prstGeom>
          <a:solidFill>
            <a:srgbClr val="D7B4A1"/>
          </a:solidFill>
          <a:ln w="9525">
            <a:solidFill>
              <a:srgbClr val="935D3F"/>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9463" name="Rectangle 9"/>
          <p:cNvSpPr>
            <a:spLocks noChangeArrowheads="1"/>
          </p:cNvSpPr>
          <p:nvPr/>
        </p:nvSpPr>
        <p:spPr bwMode="auto">
          <a:xfrm>
            <a:off x="609600" y="2743200"/>
            <a:ext cx="36576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a:t>«Кто восстанет за меня против злодеев? кто станет за меня против делающих беззаконие? </a:t>
            </a:r>
          </a:p>
          <a:p>
            <a:pPr eaLnBrk="1" hangingPunct="1"/>
            <a:r>
              <a:rPr lang="ru-RU" altLang="ru-RU"/>
              <a:t>Если бы не Господь был мне помощником, вскоре вселилась бы душа моя в страну молчания».</a:t>
            </a:r>
          </a:p>
          <a:p>
            <a:pPr eaLnBrk="1" hangingPunct="1"/>
            <a:r>
              <a:rPr lang="ru-RU" altLang="ru-RU"/>
              <a:t>«Но Господь – защита моя, и Бог мой – твердыня убежища моего. </a:t>
            </a:r>
          </a:p>
          <a:p>
            <a:pPr eaLnBrk="1" hangingPunct="1"/>
            <a:r>
              <a:rPr lang="ru-RU" altLang="ru-RU"/>
              <a:t>И обратит на них беззаконие их, и злодейством их истребит, истребит их Господь Бог наш». </a:t>
            </a:r>
          </a:p>
        </p:txBody>
      </p:sp>
      <p:sp>
        <p:nvSpPr>
          <p:cNvPr id="19464" name="Rectangle 10"/>
          <p:cNvSpPr>
            <a:spLocks noChangeArrowheads="1"/>
          </p:cNvSpPr>
          <p:nvPr/>
        </p:nvSpPr>
        <p:spPr bwMode="auto">
          <a:xfrm>
            <a:off x="1905000" y="2133600"/>
            <a:ext cx="1238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sz="2000"/>
              <a:t>Псалом: </a:t>
            </a:r>
          </a:p>
        </p:txBody>
      </p:sp>
      <p:sp>
        <p:nvSpPr>
          <p:cNvPr id="19465" name="Rectangle 11"/>
          <p:cNvSpPr>
            <a:spLocks noChangeArrowheads="1"/>
          </p:cNvSpPr>
          <p:nvPr/>
        </p:nvSpPr>
        <p:spPr bwMode="auto">
          <a:xfrm>
            <a:off x="4419600" y="2514600"/>
            <a:ext cx="44958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a:t>			</a:t>
            </a:r>
          </a:p>
          <a:p>
            <a:pPr eaLnBrk="1" hangingPunct="1"/>
            <a:r>
              <a:rPr lang="ru-RU" altLang="ru-RU"/>
              <a:t>Кто? Кто с мечом? Со мною рядом</a:t>
            </a:r>
          </a:p>
          <a:p>
            <a:pPr eaLnBrk="1" hangingPunct="1"/>
            <a:r>
              <a:rPr lang="ru-RU" altLang="ru-RU"/>
              <a:t>Кто мне поборник на убийц?</a:t>
            </a:r>
          </a:p>
          <a:p>
            <a:pPr eaLnBrk="1" hangingPunct="1"/>
            <a:r>
              <a:rPr lang="ru-RU" altLang="ru-RU"/>
              <a:t>Кто на гонителей вдовиц?</a:t>
            </a:r>
          </a:p>
          <a:p>
            <a:pPr eaLnBrk="1" hangingPunct="1"/>
            <a:r>
              <a:rPr lang="ru-RU" altLang="ru-RU"/>
              <a:t>Никто – всех взоры пали ниц,</a:t>
            </a:r>
          </a:p>
          <a:p>
            <a:pPr eaLnBrk="1" hangingPunct="1"/>
            <a:r>
              <a:rPr lang="ru-RU" altLang="ru-RU"/>
              <a:t>И всех сердца страх облил хладом.</a:t>
            </a:r>
          </a:p>
          <a:p>
            <a:pPr eaLnBrk="1" hangingPunct="1"/>
            <a:r>
              <a:rPr lang="ru-RU" altLang="ru-RU"/>
              <a:t>Никто – но Бог, сам Бог со мной;</a:t>
            </a:r>
          </a:p>
          <a:p>
            <a:pPr eaLnBrk="1" hangingPunct="1"/>
            <a:r>
              <a:rPr lang="ru-RU" altLang="ru-RU"/>
              <a:t>Сам Бог приемлет грозны стрелы,</a:t>
            </a:r>
          </a:p>
          <a:p>
            <a:pPr eaLnBrk="1" hangingPunct="1"/>
            <a:r>
              <a:rPr lang="ru-RU" altLang="ru-RU"/>
              <a:t>Вселенной двигнет он пределы,</a:t>
            </a:r>
          </a:p>
          <a:p>
            <a:pPr eaLnBrk="1" hangingPunct="1"/>
            <a:r>
              <a:rPr lang="ru-RU" altLang="ru-RU"/>
              <a:t>Разрушит замысли их смелы </a:t>
            </a:r>
          </a:p>
          <a:p>
            <a:pPr eaLnBrk="1" hangingPunct="1"/>
            <a:r>
              <a:rPr lang="ru-RU" altLang="ru-RU"/>
              <a:t>И с тверди их сопхнёт земной.</a:t>
            </a:r>
          </a:p>
        </p:txBody>
      </p:sp>
      <p:sp>
        <p:nvSpPr>
          <p:cNvPr id="19466" name="Rectangle 12"/>
          <p:cNvSpPr>
            <a:spLocks noChangeArrowheads="1"/>
          </p:cNvSpPr>
          <p:nvPr/>
        </p:nvSpPr>
        <p:spPr bwMode="auto">
          <a:xfrm>
            <a:off x="6324600" y="2133600"/>
            <a:ext cx="739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sz="2000"/>
              <a:t>Ода:</a:t>
            </a:r>
          </a:p>
        </p:txBody>
      </p:sp>
    </p:spTree>
  </p:cSld>
  <p:clrMapOvr>
    <a:masterClrMapping/>
  </p:clrMapOvr>
  <p:transition spd="med">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838200" y="0"/>
            <a:ext cx="8229600" cy="1143000"/>
          </a:xfrm>
        </p:spPr>
        <p:txBody>
          <a:bodyPr/>
          <a:lstStyle/>
          <a:p>
            <a:pPr eaLnBrk="1" hangingPunct="1"/>
            <a:r>
              <a:rPr lang="ru-RU" altLang="ru-RU" sz="3600" smtClean="0">
                <a:solidFill>
                  <a:srgbClr val="604000"/>
                </a:solidFill>
              </a:rPr>
              <a:t>Басни И.А.Крылова</a:t>
            </a:r>
          </a:p>
        </p:txBody>
      </p:sp>
      <p:sp>
        <p:nvSpPr>
          <p:cNvPr id="20483" name="Rectangle 3"/>
          <p:cNvSpPr>
            <a:spLocks noGrp="1" noChangeArrowheads="1"/>
          </p:cNvSpPr>
          <p:nvPr>
            <p:ph type="body" idx="1"/>
          </p:nvPr>
        </p:nvSpPr>
        <p:spPr>
          <a:xfrm>
            <a:off x="0" y="5715000"/>
            <a:ext cx="8991600" cy="1066800"/>
          </a:xfrm>
        </p:spPr>
        <p:txBody>
          <a:bodyPr/>
          <a:lstStyle/>
          <a:p>
            <a:pPr algn="ctr" eaLnBrk="1" hangingPunct="1">
              <a:lnSpc>
                <a:spcPct val="80000"/>
              </a:lnSpc>
            </a:pPr>
            <a:r>
              <a:rPr lang="ru-RU" altLang="ru-RU" sz="1600" smtClean="0"/>
              <a:t>Таким образом мы видим, что из выбранных нами поэтов </a:t>
            </a:r>
            <a:r>
              <a:rPr lang="en-US" altLang="ru-RU" sz="1600" smtClean="0"/>
              <a:t>XVIII</a:t>
            </a:r>
            <a:r>
              <a:rPr lang="ru-RU" altLang="ru-RU" sz="1600" smtClean="0"/>
              <a:t> века самым непримиримым к несовершенствам человека был И.А.Крылов. Он был убеждён в том, что люди в большинстве своём заботятся о себе, о своей выгоде. Отсюда исходит их вражда и ненависть, истребить которые могут лишь бескорыстное добро и милосердие.</a:t>
            </a:r>
          </a:p>
        </p:txBody>
      </p:sp>
      <p:pic>
        <p:nvPicPr>
          <p:cNvPr id="20484" name="Picture 10" descr="Картинка 12 из 159053">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304800"/>
            <a:ext cx="3171825"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11"/>
          <p:cNvSpPr>
            <a:spLocks noChangeArrowheads="1"/>
          </p:cNvSpPr>
          <p:nvPr/>
        </p:nvSpPr>
        <p:spPr bwMode="auto">
          <a:xfrm>
            <a:off x="228600" y="990600"/>
            <a:ext cx="5334000"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buFontTx/>
              <a:buChar char="•"/>
            </a:pPr>
            <a:r>
              <a:rPr lang="en-AU" altLang="ru-RU"/>
              <a:t>   </a:t>
            </a:r>
            <a:r>
              <a:rPr lang="ru-RU" altLang="ru-RU"/>
              <a:t>Нравственная направленность басни «Лань и Дервиш» близка Нагорной проповеди Спасителя, её идеям бескорыстного и безграничного добра и милосердия, которые преодолевают вражду и ненависть:</a:t>
            </a:r>
            <a:r>
              <a:rPr lang="en-AU" altLang="ru-RU"/>
              <a:t> </a:t>
            </a:r>
            <a:r>
              <a:rPr lang="ru-RU" altLang="ru-RU"/>
              <a:t>«А я говорю вам: любите врагов ваших, благословляйте проклинающих вас, благотворите ненавидящим вас и молитесь за обижающих вас и гонящих вас…» (Евангелие от Матфея,</a:t>
            </a:r>
            <a:r>
              <a:rPr lang="en-US" altLang="ru-RU"/>
              <a:t> V</a:t>
            </a:r>
            <a:r>
              <a:rPr lang="ru-RU" altLang="ru-RU"/>
              <a:t>, 44). </a:t>
            </a:r>
          </a:p>
        </p:txBody>
      </p:sp>
      <p:sp>
        <p:nvSpPr>
          <p:cNvPr id="20486" name="Rectangle 12"/>
          <p:cNvSpPr>
            <a:spLocks noChangeArrowheads="1"/>
          </p:cNvSpPr>
          <p:nvPr/>
        </p:nvSpPr>
        <p:spPr bwMode="auto">
          <a:xfrm>
            <a:off x="3505200" y="2971800"/>
            <a:ext cx="5486400"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a:t>Произведение «Добрая Лисица» изображает фальшивое милосердие, прикрывающее безжалостную жестокость. По мыслям и настроениям  эта басня  связана с басней «Лань и Дервиш». В финале «Доброй Лисицы» можно видеть напоминание об одном из наставлений Нагорной проповеди: «Смотрите, не творите милостыни вашей пред людьми с тем, чтобы они видели вас…» (</a:t>
            </a:r>
            <a:r>
              <a:rPr lang="en-US" altLang="ru-RU"/>
              <a:t>VI</a:t>
            </a:r>
            <a:r>
              <a:rPr lang="ru-RU" altLang="ru-RU"/>
              <a:t>, 1, также 2, 3, 4):</a:t>
            </a:r>
          </a:p>
          <a:p>
            <a:pPr eaLnBrk="1" hangingPunct="1"/>
            <a:r>
              <a:rPr lang="ru-RU" altLang="ru-RU" i="1"/>
              <a:t>Кто добр поистине, не распложая слова,</a:t>
            </a:r>
          </a:p>
          <a:p>
            <a:pPr eaLnBrk="1" hangingPunct="1"/>
            <a:r>
              <a:rPr lang="ru-RU" altLang="ru-RU" i="1"/>
              <a:t>В молчанье тот добро творит…</a:t>
            </a:r>
          </a:p>
        </p:txBody>
      </p:sp>
      <p:pic>
        <p:nvPicPr>
          <p:cNvPr id="20487" name="Picture 14" descr="Картинка 81 из 180411">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r="23999"/>
          <a:stretch>
            <a:fillRect/>
          </a:stretch>
        </p:blipFill>
        <p:spPr bwMode="auto">
          <a:xfrm>
            <a:off x="381000" y="2895600"/>
            <a:ext cx="2971800"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76200"/>
            <a:ext cx="8229600" cy="1143000"/>
          </a:xfrm>
        </p:spPr>
        <p:txBody>
          <a:bodyPr/>
          <a:lstStyle/>
          <a:p>
            <a:pPr eaLnBrk="1" hangingPunct="1"/>
            <a:r>
              <a:rPr lang="ru-RU" altLang="ru-RU" sz="4000" smtClean="0">
                <a:solidFill>
                  <a:srgbClr val="704B00"/>
                </a:solidFill>
                <a:latin typeface="Monotype Corsiva" panose="03010101010201010101" pitchFamily="66" charset="0"/>
              </a:rPr>
              <a:t>Введение</a:t>
            </a:r>
          </a:p>
        </p:txBody>
      </p:sp>
      <p:sp>
        <p:nvSpPr>
          <p:cNvPr id="3075" name="AutoShape 6"/>
          <p:cNvSpPr>
            <a:spLocks noChangeArrowheads="1"/>
          </p:cNvSpPr>
          <p:nvPr/>
        </p:nvSpPr>
        <p:spPr bwMode="auto">
          <a:xfrm>
            <a:off x="228600" y="152400"/>
            <a:ext cx="8686800" cy="5181600"/>
          </a:xfrm>
          <a:prstGeom prst="horizontalScroll">
            <a:avLst>
              <a:gd name="adj" fmla="val 12500"/>
            </a:avLst>
          </a:prstGeom>
          <a:solidFill>
            <a:srgbClr val="D7B4A1"/>
          </a:solidFill>
          <a:ln w="9525">
            <a:solidFill>
              <a:srgbClr val="935D3F"/>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a:p>
            <a:pPr eaLnBrk="1" hangingPunct="1"/>
            <a:r>
              <a:rPr lang="ru-RU" altLang="ru-RU">
                <a:solidFill>
                  <a:srgbClr val="462F00"/>
                </a:solidFill>
              </a:rPr>
              <a:t>Как самостоятельный род с богатейшим будущим русская лирическая</a:t>
            </a:r>
          </a:p>
          <a:p>
            <a:pPr eaLnBrk="1" hangingPunct="1"/>
            <a:r>
              <a:rPr lang="ru-RU" altLang="ru-RU">
                <a:solidFill>
                  <a:srgbClr val="462F00"/>
                </a:solidFill>
              </a:rPr>
              <a:t> поэзия родилась именно в </a:t>
            </a:r>
            <a:r>
              <a:rPr lang="en-US" altLang="ru-RU">
                <a:solidFill>
                  <a:srgbClr val="462F00"/>
                </a:solidFill>
              </a:rPr>
              <a:t>XVIII</a:t>
            </a:r>
            <a:r>
              <a:rPr lang="ru-RU" altLang="ru-RU">
                <a:solidFill>
                  <a:srgbClr val="462F00"/>
                </a:solidFill>
              </a:rPr>
              <a:t> веке, и определяющую роль в этом </a:t>
            </a:r>
          </a:p>
          <a:p>
            <a:pPr eaLnBrk="1" hangingPunct="1"/>
            <a:r>
              <a:rPr lang="ru-RU" altLang="ru-RU">
                <a:solidFill>
                  <a:srgbClr val="462F00"/>
                </a:solidFill>
              </a:rPr>
              <a:t>сыграли стихотворные переложения библейских песнопений, </a:t>
            </a:r>
          </a:p>
          <a:p>
            <a:pPr eaLnBrk="1" hangingPunct="1"/>
            <a:r>
              <a:rPr lang="ru-RU" altLang="ru-RU">
                <a:solidFill>
                  <a:srgbClr val="462F00"/>
                </a:solidFill>
              </a:rPr>
              <a:t>прежде всего – из Псалтири (или Псалтыри). </a:t>
            </a:r>
          </a:p>
          <a:p>
            <a:pPr eaLnBrk="1" hangingPunct="1"/>
            <a:r>
              <a:rPr lang="ru-RU" altLang="ru-RU" b="1">
                <a:solidFill>
                  <a:srgbClr val="462F00"/>
                </a:solidFill>
              </a:rPr>
              <a:t>Цель</a:t>
            </a:r>
            <a:r>
              <a:rPr lang="ru-RU" altLang="ru-RU">
                <a:solidFill>
                  <a:srgbClr val="462F00"/>
                </a:solidFill>
              </a:rPr>
              <a:t> </a:t>
            </a:r>
            <a:r>
              <a:rPr lang="ru-RU" altLang="ru-RU" b="1">
                <a:solidFill>
                  <a:srgbClr val="462F00"/>
                </a:solidFill>
              </a:rPr>
              <a:t>исследования</a:t>
            </a:r>
            <a:r>
              <a:rPr lang="ru-RU" altLang="ru-RU">
                <a:solidFill>
                  <a:srgbClr val="462F00"/>
                </a:solidFill>
              </a:rPr>
              <a:t> – сравнить библейские первоисточники со стихами, </a:t>
            </a:r>
          </a:p>
          <a:p>
            <a:pPr eaLnBrk="1" hangingPunct="1"/>
            <a:r>
              <a:rPr lang="ru-RU" altLang="ru-RU">
                <a:solidFill>
                  <a:srgbClr val="462F00"/>
                </a:solidFill>
              </a:rPr>
              <a:t>написанными по ним наиболее известными русскими поэтами </a:t>
            </a:r>
            <a:r>
              <a:rPr lang="en-US" altLang="ru-RU">
                <a:solidFill>
                  <a:srgbClr val="462F00"/>
                </a:solidFill>
              </a:rPr>
              <a:t>XVIII</a:t>
            </a:r>
            <a:r>
              <a:rPr lang="ru-RU" altLang="ru-RU">
                <a:solidFill>
                  <a:srgbClr val="462F00"/>
                </a:solidFill>
              </a:rPr>
              <a:t> века</a:t>
            </a:r>
          </a:p>
          <a:p>
            <a:pPr eaLnBrk="1" hangingPunct="1"/>
            <a:r>
              <a:rPr lang="ru-RU" altLang="ru-RU">
                <a:solidFill>
                  <a:srgbClr val="462F00"/>
                </a:solidFill>
              </a:rPr>
              <a:t> – М.В.Ломоносовым, Г.Р.Державиным и И.А.Крыловым, – </a:t>
            </a:r>
          </a:p>
          <a:p>
            <a:pPr eaLnBrk="1" hangingPunct="1"/>
            <a:r>
              <a:rPr lang="ru-RU" altLang="ru-RU">
                <a:solidFill>
                  <a:srgbClr val="462F00"/>
                </a:solidFill>
              </a:rPr>
              <a:t>и выявить христианские воззрения каждого автора. </a:t>
            </a:r>
          </a:p>
          <a:p>
            <a:pPr eaLnBrk="1" hangingPunct="1"/>
            <a:r>
              <a:rPr lang="ru-RU" altLang="ru-RU">
                <a:solidFill>
                  <a:srgbClr val="462F00"/>
                </a:solidFill>
              </a:rPr>
              <a:t>Для достижения поставленной цели решались следующие </a:t>
            </a:r>
            <a:r>
              <a:rPr lang="ru-RU" altLang="ru-RU" b="1">
                <a:solidFill>
                  <a:srgbClr val="462F00"/>
                </a:solidFill>
              </a:rPr>
              <a:t>задачи</a:t>
            </a:r>
            <a:r>
              <a:rPr lang="ru-RU" altLang="ru-RU">
                <a:solidFill>
                  <a:srgbClr val="462F00"/>
                </a:solidFill>
              </a:rPr>
              <a:t>:</a:t>
            </a:r>
          </a:p>
          <a:p>
            <a:pPr eaLnBrk="1" hangingPunct="1"/>
            <a:r>
              <a:rPr lang="ru-RU" altLang="ru-RU">
                <a:solidFill>
                  <a:srgbClr val="462F00"/>
                </a:solidFill>
              </a:rPr>
              <a:t>- определение значения Псалтыри для становления русской литературы;</a:t>
            </a:r>
          </a:p>
          <a:p>
            <a:pPr eaLnBrk="1" hangingPunct="1"/>
            <a:r>
              <a:rPr lang="ru-RU" altLang="ru-RU">
                <a:solidFill>
                  <a:srgbClr val="462F00"/>
                </a:solidFill>
              </a:rPr>
              <a:t>     - ознакомление со стихами Ломоносова, Державина и Крылова </a:t>
            </a:r>
          </a:p>
          <a:p>
            <a:pPr eaLnBrk="1" hangingPunct="1"/>
            <a:r>
              <a:rPr lang="ru-RU" altLang="ru-RU">
                <a:solidFill>
                  <a:srgbClr val="462F00"/>
                </a:solidFill>
              </a:rPr>
              <a:t>на религиозную тематику;</a:t>
            </a:r>
          </a:p>
          <a:p>
            <a:pPr eaLnBrk="1" hangingPunct="1"/>
            <a:r>
              <a:rPr lang="ru-RU" altLang="ru-RU">
                <a:solidFill>
                  <a:srgbClr val="462F00"/>
                </a:solidFill>
              </a:rPr>
              <a:t>- сопоставление стихов указанных поэтов с первоисточниками;</a:t>
            </a:r>
          </a:p>
          <a:p>
            <a:pPr eaLnBrk="1" hangingPunct="1">
              <a:buFontTx/>
              <a:buChar char="-"/>
            </a:pPr>
            <a:r>
              <a:rPr lang="ru-RU" altLang="ru-RU">
                <a:solidFill>
                  <a:srgbClr val="462F00"/>
                </a:solidFill>
              </a:rPr>
              <a:t>выявление нравственной позиции каждого автора </a:t>
            </a:r>
          </a:p>
          <a:p>
            <a:pPr eaLnBrk="1" hangingPunct="1"/>
            <a:r>
              <a:rPr lang="ru-RU" altLang="ru-RU">
                <a:solidFill>
                  <a:srgbClr val="462F00"/>
                </a:solidFill>
              </a:rPr>
              <a:t>и сравнение её с позициями других поэтов.</a:t>
            </a:r>
          </a:p>
          <a:p>
            <a:pPr eaLnBrk="1" hangingPunct="1"/>
            <a:endParaRPr lang="ru-RU" altLang="ru-RU">
              <a:solidFill>
                <a:srgbClr val="462F00"/>
              </a:solidFill>
            </a:endParaRPr>
          </a:p>
        </p:txBody>
      </p:sp>
      <p:pic>
        <p:nvPicPr>
          <p:cNvPr id="3076" name="Picture 5" descr="Картинка 8 из 355">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4627563"/>
            <a:ext cx="4038600" cy="223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10" descr="Картинка 30 из 50168">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0600" y="4589463"/>
            <a:ext cx="3124200" cy="226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5"/>
          <p:cNvSpPr>
            <a:spLocks noChangeArrowheads="1"/>
          </p:cNvSpPr>
          <p:nvPr/>
        </p:nvSpPr>
        <p:spPr bwMode="auto">
          <a:xfrm>
            <a:off x="533400" y="304800"/>
            <a:ext cx="8153400" cy="43434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21507" name="Rectangle 2"/>
          <p:cNvSpPr>
            <a:spLocks noGrp="1" noChangeArrowheads="1"/>
          </p:cNvSpPr>
          <p:nvPr>
            <p:ph type="title"/>
          </p:nvPr>
        </p:nvSpPr>
        <p:spPr>
          <a:xfrm>
            <a:off x="457200" y="-76200"/>
            <a:ext cx="8229600" cy="1143000"/>
          </a:xfrm>
        </p:spPr>
        <p:txBody>
          <a:bodyPr/>
          <a:lstStyle/>
          <a:p>
            <a:pPr eaLnBrk="1" hangingPunct="1"/>
            <a:r>
              <a:rPr lang="ru-RU" altLang="ru-RU" sz="3600" smtClean="0">
                <a:solidFill>
                  <a:srgbClr val="604000"/>
                </a:solidFill>
              </a:rPr>
              <a:t>Заключение</a:t>
            </a:r>
          </a:p>
        </p:txBody>
      </p:sp>
      <p:sp>
        <p:nvSpPr>
          <p:cNvPr id="21508" name="Rectangle 3"/>
          <p:cNvSpPr>
            <a:spLocks noGrp="1" noChangeArrowheads="1"/>
          </p:cNvSpPr>
          <p:nvPr>
            <p:ph type="body" idx="1"/>
          </p:nvPr>
        </p:nvSpPr>
        <p:spPr>
          <a:xfrm>
            <a:off x="838200" y="1066800"/>
            <a:ext cx="7848600" cy="4114800"/>
          </a:xfrm>
        </p:spPr>
        <p:txBody>
          <a:bodyPr/>
          <a:lstStyle/>
          <a:p>
            <a:pPr algn="ctr" eaLnBrk="1" hangingPunct="1">
              <a:lnSpc>
                <a:spcPct val="80000"/>
              </a:lnSpc>
            </a:pPr>
            <a:r>
              <a:rPr lang="ru-RU" altLang="ru-RU" sz="1800" smtClean="0"/>
              <a:t>Обращение поэтов </a:t>
            </a:r>
            <a:r>
              <a:rPr lang="en-US" altLang="ru-RU" sz="1800" smtClean="0"/>
              <a:t>XVIII</a:t>
            </a:r>
            <a:r>
              <a:rPr lang="ru-RU" altLang="ru-RU" sz="1800" smtClean="0"/>
              <a:t> века – М.В.Ломоносова, Г.Р.Державина, И.А.Крылова – к Библии доказывает её особую значимость и актуальность для русского общества. </a:t>
            </a:r>
            <a:r>
              <a:rPr lang="ru-RU" altLang="ru-RU" sz="1800" b="1" smtClean="0"/>
              <a:t>Переложения псалмов основали мощную лиро-эпическую традицию</a:t>
            </a:r>
            <a:r>
              <a:rPr lang="ru-RU" altLang="ru-RU" sz="1800" smtClean="0"/>
              <a:t>, соединявшую библейские обличения беззакония, корысти и насилия с идеями и настроениями русского Просвещения. </a:t>
            </a:r>
            <a:r>
              <a:rPr lang="ru-RU" altLang="ru-RU" sz="1800" b="1" smtClean="0"/>
              <a:t>Библия исполнена сочувствия угнетённым, гонимым, страждущим, гнева против неправедных властителей</a:t>
            </a:r>
            <a:r>
              <a:rPr lang="ru-RU" altLang="ru-RU" sz="1800" smtClean="0"/>
              <a:t>. Она не зовёт к социальным переворотам и право наказания «сильных мира сего» за их злодеяния признаёт только за Высшим Судиёй. Но на протяжении многих веков во всём христианском мире и в России </a:t>
            </a:r>
            <a:r>
              <a:rPr lang="ru-RU" altLang="ru-RU" sz="1800" b="1" smtClean="0"/>
              <a:t>Библия питала вольнолюбивые, гуманистические, демократические стремления</a:t>
            </a:r>
            <a:r>
              <a:rPr lang="ru-RU" altLang="ru-RU" sz="1800" smtClean="0"/>
              <a:t>.</a:t>
            </a:r>
          </a:p>
        </p:txBody>
      </p:sp>
      <p:pic>
        <p:nvPicPr>
          <p:cNvPr id="21509" name="Picture 4" descr="Картинка 174 из 476470">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4017963"/>
            <a:ext cx="3962400" cy="284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6" descr="Картинка 5 из 355">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l="6201" t="2325" r="10077" b="2325"/>
          <a:stretch>
            <a:fillRect/>
          </a:stretch>
        </p:blipFill>
        <p:spPr bwMode="auto">
          <a:xfrm>
            <a:off x="1219200" y="4038600"/>
            <a:ext cx="1855788"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5"/>
          <p:cNvSpPr>
            <a:spLocks noChangeArrowheads="1"/>
          </p:cNvSpPr>
          <p:nvPr/>
        </p:nvSpPr>
        <p:spPr bwMode="auto">
          <a:xfrm>
            <a:off x="381000" y="381000"/>
            <a:ext cx="8458200" cy="45720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22531" name="Rectangle 2"/>
          <p:cNvSpPr>
            <a:spLocks noGrp="1" noChangeArrowheads="1"/>
          </p:cNvSpPr>
          <p:nvPr>
            <p:ph type="title"/>
          </p:nvPr>
        </p:nvSpPr>
        <p:spPr>
          <a:xfrm>
            <a:off x="533400" y="0"/>
            <a:ext cx="8229600" cy="1143000"/>
          </a:xfrm>
        </p:spPr>
        <p:txBody>
          <a:bodyPr/>
          <a:lstStyle/>
          <a:p>
            <a:pPr eaLnBrk="1" hangingPunct="1"/>
            <a:r>
              <a:rPr lang="ru-RU" altLang="ru-RU" sz="3600" smtClean="0">
                <a:solidFill>
                  <a:srgbClr val="604000"/>
                </a:solidFill>
              </a:rPr>
              <a:t>Заключение</a:t>
            </a:r>
          </a:p>
        </p:txBody>
      </p:sp>
      <p:sp>
        <p:nvSpPr>
          <p:cNvPr id="22532" name="Rectangle 3"/>
          <p:cNvSpPr>
            <a:spLocks noGrp="1" noChangeArrowheads="1"/>
          </p:cNvSpPr>
          <p:nvPr>
            <p:ph type="body" idx="1"/>
          </p:nvPr>
        </p:nvSpPr>
        <p:spPr>
          <a:xfrm>
            <a:off x="533400" y="1219200"/>
            <a:ext cx="8229600" cy="2514600"/>
          </a:xfrm>
        </p:spPr>
        <p:txBody>
          <a:bodyPr/>
          <a:lstStyle/>
          <a:p>
            <a:pPr algn="ctr" eaLnBrk="1" hangingPunct="1">
              <a:lnSpc>
                <a:spcPct val="80000"/>
              </a:lnSpc>
            </a:pPr>
            <a:r>
              <a:rPr lang="ru-RU" altLang="ru-RU" sz="1800" smtClean="0"/>
              <a:t>Библейские псалмы проложили дорогу и столь свойственной русской поэзии планетарности, космизму. Придя в этот мир, Ломоносов и Державин чувствовали его неохватность, беспредельность. Всё вокруг было крупно, мощно, ярко и всё побуждало обратиться к Богу, чтобы выразить хвалу Создателю. Но если Ломоносов восторгается окружающим миром, а именно – природой, преклоняется перед величием Бога и пытается постичь законы Вселенной, то Державина волнуют не законы природы, а законы, созданные людьми и определяющие жизнь человеческого общества. По мысли Державина, человек отражает в себе Бога и потому должен предъявлять к себе очень высокие требования. Ещё строже судит о человеке  Крылов и, как и Христос, учит людей любить врагов, делать окружающим добро, не ожидая ничего взамен, и жить по совести. </a:t>
            </a:r>
          </a:p>
        </p:txBody>
      </p:sp>
      <p:pic>
        <p:nvPicPr>
          <p:cNvPr id="22533" name="Picture 4" descr="Картинка 6 из 55375">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4343400"/>
            <a:ext cx="5076825"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2" descr="Closeup of pages of old book. Shallow DOF Фото со стока - 8334049"/>
          <p:cNvPicPr>
            <a:picLocks noChangeAspect="1" noChangeArrowheads="1"/>
          </p:cNvPicPr>
          <p:nvPr/>
        </p:nvPicPr>
        <p:blipFill>
          <a:blip r:embed="rId3">
            <a:extLst>
              <a:ext uri="{28A0092B-C50C-407E-A947-70E740481C1C}">
                <a14:useLocalDpi xmlns:a14="http://schemas.microsoft.com/office/drawing/2010/main" val="0"/>
              </a:ext>
            </a:extLst>
          </a:blip>
          <a:srcRect l="6807" t="316" r="2438" b="8888"/>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2"/>
          <p:cNvSpPr>
            <a:spLocks noGrp="1" noChangeArrowheads="1"/>
          </p:cNvSpPr>
          <p:nvPr>
            <p:ph type="title"/>
          </p:nvPr>
        </p:nvSpPr>
        <p:spPr>
          <a:xfrm>
            <a:off x="457200" y="0"/>
            <a:ext cx="8229600" cy="1143000"/>
          </a:xfrm>
        </p:spPr>
        <p:txBody>
          <a:bodyPr/>
          <a:lstStyle/>
          <a:p>
            <a:pPr eaLnBrk="1" hangingPunct="1"/>
            <a:r>
              <a:rPr lang="ru-RU" altLang="ru-RU" sz="3600" smtClean="0"/>
              <a:t>Заключение</a:t>
            </a:r>
          </a:p>
        </p:txBody>
      </p:sp>
      <p:sp>
        <p:nvSpPr>
          <p:cNvPr id="18435" name="Rectangle 3"/>
          <p:cNvSpPr>
            <a:spLocks noGrp="1" noChangeArrowheads="1"/>
          </p:cNvSpPr>
          <p:nvPr>
            <p:ph type="body" idx="1"/>
          </p:nvPr>
        </p:nvSpPr>
        <p:spPr>
          <a:xfrm>
            <a:off x="304800" y="1066800"/>
            <a:ext cx="8382000" cy="3657600"/>
          </a:xfrm>
        </p:spPr>
        <p:txBody>
          <a:bodyPr/>
          <a:lstStyle/>
          <a:p>
            <a:pPr algn="ctr" eaLnBrk="1" hangingPunct="1">
              <a:lnSpc>
                <a:spcPct val="90000"/>
              </a:lnSpc>
            </a:pPr>
            <a:r>
              <a:rPr lang="ru-RU" altLang="ru-RU" sz="1800" dirty="0" smtClean="0"/>
              <a:t>Литература </a:t>
            </a:r>
            <a:r>
              <a:rPr lang="en-US" altLang="ru-RU" sz="1800" dirty="0" smtClean="0"/>
              <a:t>XVIII</a:t>
            </a:r>
            <a:r>
              <a:rPr lang="ru-RU" altLang="ru-RU" sz="1800" dirty="0" smtClean="0"/>
              <a:t> века была по своей основной тенденции поучительной, но не потому, что отличалась назидательностью, а потому, что всегда чувствовала свою ответственность за состояние страны и мира, всегда была чутка и отзывчива к нуждам и бедствиям своего народа и человечества. </a:t>
            </a:r>
            <a:r>
              <a:rPr lang="ru-RU" altLang="ru-RU" sz="1800" b="1" dirty="0" smtClean="0"/>
              <a:t>Литература</a:t>
            </a:r>
            <a:r>
              <a:rPr lang="ru-RU" altLang="ru-RU" sz="1800" dirty="0" smtClean="0"/>
              <a:t> не поучала, но учила в самом высоком смысле этого слова: </a:t>
            </a:r>
            <a:r>
              <a:rPr lang="ru-RU" altLang="ru-RU" sz="1800" b="1" dirty="0" smtClean="0"/>
              <a:t>пробуждала в людях достоинство и честь, одухотворённость и творческие стремления</a:t>
            </a:r>
            <a:r>
              <a:rPr lang="ru-RU" altLang="ru-RU" sz="1800" dirty="0" smtClean="0"/>
              <a:t>. </a:t>
            </a:r>
          </a:p>
          <a:p>
            <a:pPr algn="ctr" eaLnBrk="1" hangingPunct="1">
              <a:lnSpc>
                <a:spcPct val="90000"/>
              </a:lnSpc>
              <a:buFontTx/>
              <a:buNone/>
            </a:pPr>
            <a:endParaRPr lang="ru-RU" altLang="ru-RU" sz="1800" dirty="0" smtClean="0"/>
          </a:p>
          <a:p>
            <a:pPr algn="ctr" eaLnBrk="1" hangingPunct="1">
              <a:lnSpc>
                <a:spcPct val="90000"/>
              </a:lnSpc>
              <a:buFontTx/>
              <a:buNone/>
            </a:pPr>
            <a:endParaRPr lang="ru-RU" altLang="ru-RU" sz="1800" dirty="0" smtClean="0"/>
          </a:p>
          <a:p>
            <a:pPr algn="ctr" eaLnBrk="1" hangingPunct="1">
              <a:lnSpc>
                <a:spcPct val="90000"/>
              </a:lnSpc>
              <a:buFontTx/>
              <a:buNone/>
            </a:pPr>
            <a:endParaRPr lang="ru-RU" altLang="ru-RU" sz="1800" dirty="0" smtClean="0"/>
          </a:p>
          <a:p>
            <a:pPr algn="ctr" eaLnBrk="1" hangingPunct="1">
              <a:lnSpc>
                <a:spcPct val="90000"/>
              </a:lnSpc>
              <a:buFontTx/>
              <a:buNone/>
            </a:pPr>
            <a:endParaRPr lang="ru-RU" altLang="ru-RU" sz="1800" dirty="0"/>
          </a:p>
          <a:p>
            <a:pPr algn="ctr" eaLnBrk="1" hangingPunct="1">
              <a:lnSpc>
                <a:spcPct val="90000"/>
              </a:lnSpc>
              <a:buFontTx/>
              <a:buNone/>
            </a:pPr>
            <a:endParaRPr lang="ru-RU" altLang="ru-RU" sz="1800" dirty="0" smtClean="0"/>
          </a:p>
          <a:p>
            <a:pPr algn="ctr" eaLnBrk="1" hangingPunct="1">
              <a:lnSpc>
                <a:spcPct val="90000"/>
              </a:lnSpc>
              <a:buFontTx/>
              <a:buNone/>
            </a:pPr>
            <a:endParaRPr lang="ru-RU" altLang="ru-RU" sz="1800" dirty="0"/>
          </a:p>
          <a:p>
            <a:pPr algn="ctr" eaLnBrk="1" hangingPunct="1">
              <a:lnSpc>
                <a:spcPct val="90000"/>
              </a:lnSpc>
              <a:buFontTx/>
              <a:buNone/>
            </a:pPr>
            <a:endParaRPr lang="ru-RU" altLang="ru-RU" sz="1800" dirty="0" smtClean="0"/>
          </a:p>
          <a:p>
            <a:pPr algn="ctr" eaLnBrk="1" hangingPunct="1">
              <a:lnSpc>
                <a:spcPct val="90000"/>
              </a:lnSpc>
              <a:buFontTx/>
              <a:buNone/>
            </a:pPr>
            <a:endParaRPr lang="ru-RU" altLang="ru-RU" sz="1800" dirty="0"/>
          </a:p>
          <a:p>
            <a:pPr algn="ctr" eaLnBrk="1" hangingPunct="1">
              <a:lnSpc>
                <a:spcPct val="90000"/>
              </a:lnSpc>
              <a:buFontTx/>
              <a:buNone/>
            </a:pPr>
            <a:endParaRPr lang="ru-RU" altLang="ru-RU" sz="1800" smtClean="0"/>
          </a:p>
          <a:p>
            <a:pPr algn="ctr" eaLnBrk="1" hangingPunct="1">
              <a:lnSpc>
                <a:spcPct val="90000"/>
              </a:lnSpc>
              <a:buFontTx/>
              <a:buNone/>
            </a:pPr>
            <a:endParaRPr lang="ru-RU" altLang="ru-RU" sz="1800" dirty="0" smtClean="0"/>
          </a:p>
          <a:p>
            <a:pPr algn="ctr" eaLnBrk="1" hangingPunct="1">
              <a:lnSpc>
                <a:spcPct val="90000"/>
              </a:lnSpc>
            </a:pPr>
            <a:r>
              <a:rPr lang="ru-RU" altLang="ru-RU" sz="1800" b="1" dirty="0" smtClean="0"/>
              <a:t>Библия определяла основы миропонимания и нравственности, формировала отношение к слову и к писательскому долгу.</a:t>
            </a:r>
            <a:r>
              <a:rPr lang="ru-RU" altLang="ru-RU" sz="1800" dirty="0" smtClean="0"/>
              <a:t> </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18435">
                                            <p:txEl>
                                              <p:pRg st="11" end="11"/>
                                            </p:txEl>
                                          </p:spTgt>
                                        </p:tgtEl>
                                        <p:attrNameLst>
                                          <p:attrName>style.visibility</p:attrName>
                                        </p:attrNameLst>
                                      </p:cBhvr>
                                      <p:to>
                                        <p:strVal val="visible"/>
                                      </p:to>
                                    </p:set>
                                    <p:animScale>
                                      <p:cBhvr>
                                        <p:cTn id="7" dur="1000" decel="50000" fill="hold">
                                          <p:stCondLst>
                                            <p:cond delay="0"/>
                                          </p:stCondLst>
                                        </p:cTn>
                                        <p:tgtEl>
                                          <p:spTgt spid="18435">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435">
                                            <p:txEl>
                                              <p:pRg st="11" end="11"/>
                                            </p:txEl>
                                          </p:spTgt>
                                        </p:tgtEl>
                                        <p:attrNameLst>
                                          <p:attrName>ppt_x</p:attrName>
                                          <p:attrName>ppt_y</p:attrName>
                                        </p:attrNameLst>
                                      </p:cBhvr>
                                    </p:animMotion>
                                    <p:animEffect transition="in" filter="fade">
                                      <p:cBhvr>
                                        <p:cTn id="9" dur="1000"/>
                                        <p:tgtEl>
                                          <p:spTgt spid="1843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9"/>
          <p:cNvSpPr>
            <a:spLocks noChangeArrowheads="1"/>
          </p:cNvSpPr>
          <p:nvPr/>
        </p:nvSpPr>
        <p:spPr bwMode="auto">
          <a:xfrm>
            <a:off x="76200" y="304800"/>
            <a:ext cx="5410200" cy="6324600"/>
          </a:xfrm>
          <a:prstGeom prst="vertic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a:p>
            <a:pPr eaLnBrk="1" hangingPunct="1"/>
            <a:r>
              <a:rPr lang="ru-RU" altLang="ru-RU">
                <a:solidFill>
                  <a:srgbClr val="462F00"/>
                </a:solidFill>
              </a:rPr>
              <a:t>Название этой Ветхозаветной книги </a:t>
            </a:r>
          </a:p>
          <a:p>
            <a:pPr eaLnBrk="1" hangingPunct="1"/>
            <a:r>
              <a:rPr lang="ru-RU" altLang="ru-RU">
                <a:solidFill>
                  <a:srgbClr val="462F00"/>
                </a:solidFill>
              </a:rPr>
              <a:t>произошло от слова psalterion, </a:t>
            </a:r>
          </a:p>
          <a:p>
            <a:pPr eaLnBrk="1" hangingPunct="1"/>
            <a:r>
              <a:rPr lang="ru-RU" altLang="ru-RU">
                <a:solidFill>
                  <a:srgbClr val="462F00"/>
                </a:solidFill>
              </a:rPr>
              <a:t>обозначавшего струнный музыкальный</a:t>
            </a:r>
          </a:p>
          <a:p>
            <a:pPr eaLnBrk="1" hangingPunct="1"/>
            <a:r>
              <a:rPr lang="ru-RU" altLang="ru-RU">
                <a:solidFill>
                  <a:srgbClr val="462F00"/>
                </a:solidFill>
              </a:rPr>
              <a:t> инструмент, под аккомпанемент</a:t>
            </a:r>
          </a:p>
          <a:p>
            <a:pPr eaLnBrk="1" hangingPunct="1"/>
            <a:r>
              <a:rPr lang="ru-RU" altLang="ru-RU">
                <a:solidFill>
                  <a:srgbClr val="462F00"/>
                </a:solidFill>
              </a:rPr>
              <a:t> которого обычно исполнялись</a:t>
            </a:r>
          </a:p>
          <a:p>
            <a:pPr eaLnBrk="1" hangingPunct="1"/>
            <a:r>
              <a:rPr lang="ru-RU" altLang="ru-RU">
                <a:solidFill>
                  <a:srgbClr val="462F00"/>
                </a:solidFill>
              </a:rPr>
              <a:t> псалмы – молитвенные песнопения</a:t>
            </a:r>
          </a:p>
          <a:p>
            <a:pPr eaLnBrk="1" hangingPunct="1"/>
            <a:r>
              <a:rPr lang="ru-RU" altLang="ru-RU">
                <a:solidFill>
                  <a:srgbClr val="462F00"/>
                </a:solidFill>
              </a:rPr>
              <a:t> (для аккомпанемента применялись </a:t>
            </a:r>
          </a:p>
          <a:p>
            <a:pPr eaLnBrk="1" hangingPunct="1"/>
            <a:r>
              <a:rPr lang="ru-RU" altLang="ru-RU">
                <a:solidFill>
                  <a:srgbClr val="462F00"/>
                </a:solidFill>
              </a:rPr>
              <a:t>и другие струнные инструменты).</a:t>
            </a:r>
          </a:p>
          <a:p>
            <a:pPr eaLnBrk="1" hangingPunct="1"/>
            <a:r>
              <a:rPr lang="ru-RU" altLang="ru-RU">
                <a:solidFill>
                  <a:srgbClr val="462F00"/>
                </a:solidFill>
              </a:rPr>
              <a:t>  По библейскому преданию, большинство </a:t>
            </a:r>
          </a:p>
          <a:p>
            <a:pPr eaLnBrk="1" hangingPunct="1"/>
            <a:r>
              <a:rPr lang="ru-RU" altLang="ru-RU">
                <a:solidFill>
                  <a:srgbClr val="462F00"/>
                </a:solidFill>
              </a:rPr>
              <a:t>псалмов было сложено Давидом, </a:t>
            </a:r>
          </a:p>
          <a:p>
            <a:pPr eaLnBrk="1" hangingPunct="1"/>
            <a:r>
              <a:rPr lang="ru-RU" altLang="ru-RU">
                <a:solidFill>
                  <a:srgbClr val="462F00"/>
                </a:solidFill>
              </a:rPr>
              <a:t>царём древнего Израиля. </a:t>
            </a:r>
          </a:p>
          <a:p>
            <a:pPr eaLnBrk="1" hangingPunct="1"/>
            <a:r>
              <a:rPr lang="ru-RU" altLang="ru-RU">
                <a:solidFill>
                  <a:srgbClr val="462F00"/>
                </a:solidFill>
              </a:rPr>
              <a:t>Псалмы сочиняли и  сын Давида</a:t>
            </a:r>
          </a:p>
          <a:p>
            <a:pPr eaLnBrk="1" hangingPunct="1"/>
            <a:r>
              <a:rPr lang="ru-RU" altLang="ru-RU">
                <a:solidFill>
                  <a:srgbClr val="462F00"/>
                </a:solidFill>
              </a:rPr>
              <a:t> Соломон, и певцы при дворе Давида </a:t>
            </a:r>
          </a:p>
          <a:p>
            <a:pPr eaLnBrk="1" hangingPunct="1"/>
            <a:r>
              <a:rPr lang="ru-RU" altLang="ru-RU">
                <a:solidFill>
                  <a:srgbClr val="462F00"/>
                </a:solidFill>
              </a:rPr>
              <a:t>– сыны Кореевы Асаф и Эман. </a:t>
            </a:r>
          </a:p>
          <a:p>
            <a:pPr eaLnBrk="1" hangingPunct="1"/>
            <a:r>
              <a:rPr lang="ru-RU" altLang="ru-RU">
                <a:solidFill>
                  <a:srgbClr val="462F00"/>
                </a:solidFill>
              </a:rPr>
              <a:t>Это происходило примерно </a:t>
            </a:r>
          </a:p>
          <a:p>
            <a:pPr eaLnBrk="1" hangingPunct="1"/>
            <a:r>
              <a:rPr lang="ru-RU" altLang="ru-RU">
                <a:solidFill>
                  <a:srgbClr val="462F00"/>
                </a:solidFill>
              </a:rPr>
              <a:t>в конце </a:t>
            </a:r>
            <a:r>
              <a:rPr lang="en-US" altLang="ru-RU">
                <a:solidFill>
                  <a:srgbClr val="462F00"/>
                </a:solidFill>
              </a:rPr>
              <a:t>XI</a:t>
            </a:r>
            <a:r>
              <a:rPr lang="ru-RU" altLang="ru-RU">
                <a:solidFill>
                  <a:srgbClr val="462F00"/>
                </a:solidFill>
              </a:rPr>
              <a:t> – начале Х века</a:t>
            </a:r>
          </a:p>
          <a:p>
            <a:pPr eaLnBrk="1" hangingPunct="1"/>
            <a:r>
              <a:rPr lang="ru-RU" altLang="ru-RU">
                <a:solidFill>
                  <a:srgbClr val="462F00"/>
                </a:solidFill>
              </a:rPr>
              <a:t> до нашей эры. Псалмы </a:t>
            </a:r>
          </a:p>
          <a:p>
            <a:pPr eaLnBrk="1" hangingPunct="1"/>
            <a:r>
              <a:rPr lang="ru-RU" altLang="ru-RU">
                <a:solidFill>
                  <a:srgbClr val="462F00"/>
                </a:solidFill>
              </a:rPr>
              <a:t>звучали в Иерусалимском храме  </a:t>
            </a:r>
          </a:p>
          <a:p>
            <a:pPr eaLnBrk="1" hangingPunct="1"/>
            <a:r>
              <a:rPr lang="ru-RU" altLang="ru-RU">
                <a:solidFill>
                  <a:srgbClr val="462F00"/>
                </a:solidFill>
              </a:rPr>
              <a:t>и через тысячу лет вошли </a:t>
            </a:r>
          </a:p>
          <a:p>
            <a:pPr eaLnBrk="1" hangingPunct="1"/>
            <a:r>
              <a:rPr lang="ru-RU" altLang="ru-RU">
                <a:solidFill>
                  <a:srgbClr val="462F00"/>
                </a:solidFill>
              </a:rPr>
              <a:t>в христианское богослужение. </a:t>
            </a:r>
          </a:p>
          <a:p>
            <a:pPr eaLnBrk="1" hangingPunct="1"/>
            <a:endParaRPr lang="ru-RU" altLang="ru-RU">
              <a:solidFill>
                <a:srgbClr val="462F00"/>
              </a:solidFill>
            </a:endParaRPr>
          </a:p>
        </p:txBody>
      </p:sp>
      <p:sp>
        <p:nvSpPr>
          <p:cNvPr id="4099" name="Rectangle 2"/>
          <p:cNvSpPr>
            <a:spLocks noGrp="1" noChangeArrowheads="1"/>
          </p:cNvSpPr>
          <p:nvPr>
            <p:ph type="title"/>
          </p:nvPr>
        </p:nvSpPr>
        <p:spPr>
          <a:xfrm>
            <a:off x="304800" y="152400"/>
            <a:ext cx="5562600" cy="1143000"/>
          </a:xfrm>
        </p:spPr>
        <p:txBody>
          <a:bodyPr/>
          <a:lstStyle/>
          <a:p>
            <a:pPr eaLnBrk="1" hangingPunct="1"/>
            <a:r>
              <a:rPr lang="ru-RU" altLang="ru-RU" sz="3600" smtClean="0">
                <a:solidFill>
                  <a:srgbClr val="704B00"/>
                </a:solidFill>
                <a:latin typeface="Monotype Corsiva" panose="03010101010201010101" pitchFamily="66" charset="0"/>
              </a:rPr>
              <a:t>Псалтирь</a:t>
            </a:r>
          </a:p>
        </p:txBody>
      </p:sp>
      <p:pic>
        <p:nvPicPr>
          <p:cNvPr id="4100" name="Picture 6" descr="Картинка 2 из 355">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3657600"/>
            <a:ext cx="3886200" cy="300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8" descr="Картинка 1 из 1619">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3000" y="990600"/>
            <a:ext cx="403860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9" descr="Картинка 132 из 55378">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l="6618" r="5147"/>
          <a:stretch>
            <a:fillRect/>
          </a:stretch>
        </p:blipFill>
        <p:spPr bwMode="auto">
          <a:xfrm>
            <a:off x="-533400" y="0"/>
            <a:ext cx="9677400" cy="728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2"/>
          <p:cNvSpPr>
            <a:spLocks noGrp="1" noChangeArrowheads="1"/>
          </p:cNvSpPr>
          <p:nvPr>
            <p:ph type="title"/>
          </p:nvPr>
        </p:nvSpPr>
        <p:spPr>
          <a:xfrm>
            <a:off x="2133600" y="0"/>
            <a:ext cx="4876800" cy="1143000"/>
          </a:xfrm>
        </p:spPr>
        <p:txBody>
          <a:bodyPr/>
          <a:lstStyle/>
          <a:p>
            <a:pPr eaLnBrk="1" hangingPunct="1"/>
            <a:r>
              <a:rPr lang="ru-RU" altLang="ru-RU" sz="4000" smtClean="0">
                <a:solidFill>
                  <a:srgbClr val="CFCEBF"/>
                </a:solidFill>
              </a:rPr>
              <a:t>Значение псалмов</a:t>
            </a:r>
          </a:p>
        </p:txBody>
      </p:sp>
      <p:sp>
        <p:nvSpPr>
          <p:cNvPr id="5124" name="Rectangle 4"/>
          <p:cNvSpPr>
            <a:spLocks noGrp="1" noChangeArrowheads="1"/>
          </p:cNvSpPr>
          <p:nvPr>
            <p:ph type="body" idx="1"/>
          </p:nvPr>
        </p:nvSpPr>
        <p:spPr>
          <a:xfrm>
            <a:off x="914400" y="1219200"/>
            <a:ext cx="7010400" cy="3276600"/>
          </a:xfrm>
          <a:noFill/>
        </p:spPr>
        <p:txBody>
          <a:bodyPr/>
          <a:lstStyle/>
          <a:p>
            <a:pPr algn="ctr" eaLnBrk="1" hangingPunct="1">
              <a:lnSpc>
                <a:spcPct val="80000"/>
              </a:lnSpc>
              <a:buFontTx/>
              <a:buNone/>
            </a:pPr>
            <a:r>
              <a:rPr lang="ru-RU" altLang="ru-RU" sz="2000" smtClean="0">
                <a:solidFill>
                  <a:srgbClr val="CFCEBF"/>
                </a:solidFill>
              </a:rPr>
              <a:t>Псалтирь на протяжении веков была и остаётся доныне у христиан одной из любимых библейских книг.</a:t>
            </a:r>
            <a:r>
              <a:rPr lang="ru-RU" altLang="ru-RU" sz="1800" smtClean="0">
                <a:solidFill>
                  <a:srgbClr val="CFCEBF"/>
                </a:solidFill>
              </a:rPr>
              <a:t> </a:t>
            </a:r>
          </a:p>
          <a:p>
            <a:pPr algn="ctr" eaLnBrk="1" hangingPunct="1">
              <a:lnSpc>
                <a:spcPct val="80000"/>
              </a:lnSpc>
              <a:buFontTx/>
              <a:buNone/>
            </a:pPr>
            <a:r>
              <a:rPr lang="ru-RU" altLang="ru-RU" sz="2000" smtClean="0">
                <a:solidFill>
                  <a:srgbClr val="CFCEBF"/>
                </a:solidFill>
              </a:rPr>
              <a:t>Псалмы – лирические песнопения, обращённые</a:t>
            </a:r>
            <a:r>
              <a:rPr lang="en-AU" altLang="ru-RU" sz="2000" smtClean="0">
                <a:solidFill>
                  <a:srgbClr val="CFCEBF"/>
                </a:solidFill>
              </a:rPr>
              <a:t> </a:t>
            </a:r>
            <a:r>
              <a:rPr lang="ru-RU" altLang="ru-RU" sz="2000" smtClean="0">
                <a:solidFill>
                  <a:srgbClr val="CFCEBF"/>
                </a:solidFill>
              </a:rPr>
              <a:t>к Богу, выражавшие раздумья, душевные движения и потрясения, вызывали</a:t>
            </a:r>
            <a:r>
              <a:rPr lang="en-AU" altLang="ru-RU" sz="2000" smtClean="0">
                <a:solidFill>
                  <a:srgbClr val="CFCEBF"/>
                </a:solidFill>
              </a:rPr>
              <a:t> </a:t>
            </a:r>
            <a:r>
              <a:rPr lang="ru-RU" altLang="ru-RU" sz="2000" smtClean="0">
                <a:solidFill>
                  <a:srgbClr val="CFCEBF"/>
                </a:solidFill>
              </a:rPr>
              <a:t>желание перечитать их на языке торжественном,</a:t>
            </a:r>
            <a:r>
              <a:rPr lang="en-AU" altLang="ru-RU" sz="2000" smtClean="0">
                <a:solidFill>
                  <a:srgbClr val="CFCEBF"/>
                </a:solidFill>
              </a:rPr>
              <a:t> </a:t>
            </a:r>
            <a:r>
              <a:rPr lang="ru-RU" altLang="ru-RU" sz="2000" smtClean="0">
                <a:solidFill>
                  <a:srgbClr val="CFCEBF"/>
                </a:solidFill>
              </a:rPr>
              <a:t>но</a:t>
            </a:r>
            <a:r>
              <a:rPr lang="en-AU" altLang="ru-RU" sz="2000" smtClean="0">
                <a:solidFill>
                  <a:srgbClr val="CFCEBF"/>
                </a:solidFill>
              </a:rPr>
              <a:t> </a:t>
            </a:r>
            <a:r>
              <a:rPr lang="ru-RU" altLang="ru-RU" sz="2000" smtClean="0">
                <a:solidFill>
                  <a:srgbClr val="CFCEBF"/>
                </a:solidFill>
              </a:rPr>
              <a:t>«сердечном», чему избыточная архаичность препятствовала.</a:t>
            </a:r>
            <a:r>
              <a:rPr lang="en-AU" altLang="ru-RU" sz="2000" smtClean="0">
                <a:solidFill>
                  <a:srgbClr val="CFCEBF"/>
                </a:solidFill>
              </a:rPr>
              <a:t> </a:t>
            </a:r>
            <a:r>
              <a:rPr lang="ru-RU" altLang="ru-RU" sz="2000" smtClean="0">
                <a:solidFill>
                  <a:srgbClr val="CFCEBF"/>
                </a:solidFill>
              </a:rPr>
              <a:t>И тут как нельзя более уместным оказался высокий стиль. </a:t>
            </a:r>
          </a:p>
          <a:p>
            <a:pPr algn="ctr" eaLnBrk="1" hangingPunct="1">
              <a:lnSpc>
                <a:spcPct val="80000"/>
              </a:lnSpc>
              <a:buFontTx/>
              <a:buNone/>
            </a:pPr>
            <a:r>
              <a:rPr lang="ru-RU" altLang="ru-RU" sz="2000" smtClean="0">
                <a:solidFill>
                  <a:srgbClr val="CFCEBF"/>
                </a:solidFill>
              </a:rPr>
              <a:t>Переложения, выполненные Ломоносовым и его последователями,</a:t>
            </a:r>
            <a:r>
              <a:rPr lang="en-AU" altLang="ru-RU" sz="2000" smtClean="0">
                <a:solidFill>
                  <a:srgbClr val="CFCEBF"/>
                </a:solidFill>
              </a:rPr>
              <a:t> </a:t>
            </a:r>
            <a:r>
              <a:rPr lang="ru-RU" altLang="ru-RU" sz="2000" smtClean="0">
                <a:solidFill>
                  <a:srgbClr val="CFCEBF"/>
                </a:solidFill>
              </a:rPr>
              <a:t>сохраняя верность библейским текстам, вобрали в себя настроения</a:t>
            </a:r>
            <a:r>
              <a:rPr lang="en-AU" altLang="ru-RU" sz="2000" smtClean="0">
                <a:solidFill>
                  <a:srgbClr val="CFCEBF"/>
                </a:solidFill>
              </a:rPr>
              <a:t> </a:t>
            </a:r>
            <a:r>
              <a:rPr lang="ru-RU" altLang="ru-RU" sz="2000" smtClean="0">
                <a:solidFill>
                  <a:srgbClr val="CFCEBF"/>
                </a:solidFill>
              </a:rPr>
              <a:t>и переживания русских поэтов.</a:t>
            </a:r>
            <a:r>
              <a:rPr lang="ru-RU" altLang="ru-RU" sz="2000" smtClean="0"/>
              <a:t> </a:t>
            </a:r>
          </a:p>
        </p:txBody>
      </p:sp>
    </p:spTree>
  </p:cSld>
  <p:clrMapOvr>
    <a:masterClrMapping/>
  </p:clrMapOvr>
  <p:transition spd="med">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8" descr="Картинка 3 из 138647">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l="4503" t="5127" r="6992" b="5128"/>
          <a:stretch>
            <a:fillRect/>
          </a:stretch>
        </p:blipFill>
        <p:spPr bwMode="auto">
          <a:xfrm>
            <a:off x="152400" y="914400"/>
            <a:ext cx="8839200" cy="580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
          <p:cNvSpPr>
            <a:spLocks noGrp="1" noChangeArrowheads="1"/>
          </p:cNvSpPr>
          <p:nvPr>
            <p:ph type="title"/>
          </p:nvPr>
        </p:nvSpPr>
        <p:spPr>
          <a:xfrm>
            <a:off x="1752600" y="0"/>
            <a:ext cx="5943600" cy="1143000"/>
          </a:xfrm>
        </p:spPr>
        <p:txBody>
          <a:bodyPr/>
          <a:lstStyle/>
          <a:p>
            <a:pPr eaLnBrk="1" hangingPunct="1"/>
            <a:r>
              <a:rPr lang="ru-RU" altLang="ru-RU" sz="3600" smtClean="0">
                <a:solidFill>
                  <a:srgbClr val="604000"/>
                </a:solidFill>
              </a:rPr>
              <a:t>Стихи М.В.Ломоносова</a:t>
            </a:r>
          </a:p>
        </p:txBody>
      </p:sp>
      <p:pic>
        <p:nvPicPr>
          <p:cNvPr id="6148" name="Picture 6" descr="Картинка 5 из 3790">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800" y="1371600"/>
            <a:ext cx="357505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Rectangle 9"/>
          <p:cNvSpPr>
            <a:spLocks noChangeArrowheads="1"/>
          </p:cNvSpPr>
          <p:nvPr/>
        </p:nvSpPr>
        <p:spPr bwMode="auto">
          <a:xfrm>
            <a:off x="228600" y="1447800"/>
            <a:ext cx="4343400" cy="480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buFontTx/>
              <a:buChar char="•"/>
            </a:pPr>
            <a:r>
              <a:rPr lang="ru-RU" altLang="ru-RU"/>
              <a:t>   </a:t>
            </a:r>
            <a:r>
              <a:rPr lang="ru-RU" altLang="ru-RU" sz="1800"/>
              <a:t>Духовные оды Ломоносов создавал как философские произведения. В них поэт перелагал Псалтирь, но только те псалмы, которые близки его чувствам. При этом Ломоносова привлекало не религиозное содержание духовных песнопений,     а возможность использовать сюжеты псалмов для выражения мыслей и чувств философского и отчасти личного характера.</a:t>
            </a:r>
          </a:p>
          <a:p>
            <a:pPr eaLnBrk="1" hangingPunct="1">
              <a:lnSpc>
                <a:spcPct val="80000"/>
              </a:lnSpc>
              <a:spcBef>
                <a:spcPct val="20000"/>
              </a:spcBef>
            </a:pPr>
            <a:endParaRPr lang="ru-RU" altLang="ru-RU" sz="1800"/>
          </a:p>
          <a:p>
            <a:pPr eaLnBrk="1" hangingPunct="1">
              <a:lnSpc>
                <a:spcPct val="80000"/>
              </a:lnSpc>
              <a:spcBef>
                <a:spcPct val="20000"/>
              </a:spcBef>
              <a:buFontTx/>
              <a:buChar char="•"/>
            </a:pPr>
            <a:r>
              <a:rPr lang="ru-RU" altLang="ru-RU" sz="1800"/>
              <a:t> Известно, что Ломоносову приходилось отстаивать свои взгляды в жестокой борьбе с псевдоучёными,  с религиозными фанатиками. Поэтому в духовных одах развиваются две основные темы – несовершенство человеческого общества, с одной стороны, и величие природы –             с другой. </a:t>
            </a:r>
          </a:p>
        </p:txBody>
      </p:sp>
    </p:spTree>
  </p:cSld>
  <p:clrMapOvr>
    <a:masterClrMapping/>
  </p:clrMapOvr>
  <p:transition spd="med">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9"/>
          <p:cNvSpPr>
            <a:spLocks noChangeArrowheads="1"/>
          </p:cNvSpPr>
          <p:nvPr/>
        </p:nvSpPr>
        <p:spPr bwMode="auto">
          <a:xfrm>
            <a:off x="152400" y="1066800"/>
            <a:ext cx="4343400" cy="4114800"/>
          </a:xfrm>
          <a:prstGeom prst="vertic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7171" name="AutoShape 10"/>
          <p:cNvSpPr>
            <a:spLocks noChangeArrowheads="1"/>
          </p:cNvSpPr>
          <p:nvPr/>
        </p:nvSpPr>
        <p:spPr bwMode="auto">
          <a:xfrm rot="10800000">
            <a:off x="4114800" y="990600"/>
            <a:ext cx="4648200" cy="4343400"/>
          </a:xfrm>
          <a:prstGeom prst="vertic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7172" name="Rectangle 2"/>
          <p:cNvSpPr>
            <a:spLocks noGrp="1" noChangeArrowheads="1"/>
          </p:cNvSpPr>
          <p:nvPr>
            <p:ph type="title"/>
          </p:nvPr>
        </p:nvSpPr>
        <p:spPr>
          <a:xfrm>
            <a:off x="381000" y="0"/>
            <a:ext cx="8229600" cy="1143000"/>
          </a:xfrm>
        </p:spPr>
        <p:txBody>
          <a:bodyPr/>
          <a:lstStyle/>
          <a:p>
            <a:pPr eaLnBrk="1" hangingPunct="1"/>
            <a:r>
              <a:rPr lang="ru-RU" altLang="ru-RU" sz="4000" smtClean="0">
                <a:solidFill>
                  <a:srgbClr val="604000"/>
                </a:solidFill>
              </a:rPr>
              <a:t>Переложение псалма 103</a:t>
            </a:r>
          </a:p>
        </p:txBody>
      </p:sp>
      <p:sp>
        <p:nvSpPr>
          <p:cNvPr id="7173" name="Rectangle 4"/>
          <p:cNvSpPr>
            <a:spLocks noGrp="1" noChangeArrowheads="1"/>
          </p:cNvSpPr>
          <p:nvPr>
            <p:ph type="body" sz="half" idx="1"/>
          </p:nvPr>
        </p:nvSpPr>
        <p:spPr>
          <a:xfrm>
            <a:off x="609600" y="1905000"/>
            <a:ext cx="3352800" cy="4114800"/>
          </a:xfrm>
        </p:spPr>
        <p:txBody>
          <a:bodyPr/>
          <a:lstStyle/>
          <a:p>
            <a:pPr algn="ctr" eaLnBrk="1" hangingPunct="1">
              <a:lnSpc>
                <a:spcPct val="80000"/>
              </a:lnSpc>
              <a:buFontTx/>
              <a:buNone/>
            </a:pPr>
            <a:r>
              <a:rPr lang="ru-RU" altLang="ru-RU" sz="1800" smtClean="0"/>
              <a:t>    Вот два стиха из Библии:</a:t>
            </a:r>
          </a:p>
          <a:p>
            <a:pPr eaLnBrk="1" hangingPunct="1">
              <a:lnSpc>
                <a:spcPct val="80000"/>
              </a:lnSpc>
              <a:buFontTx/>
              <a:buNone/>
            </a:pPr>
            <a:endParaRPr lang="ru-RU" altLang="ru-RU" sz="1800" smtClean="0"/>
          </a:p>
          <a:p>
            <a:pPr eaLnBrk="1" hangingPunct="1">
              <a:lnSpc>
                <a:spcPct val="80000"/>
              </a:lnSpc>
            </a:pPr>
            <a:r>
              <a:rPr lang="ru-RU" altLang="ru-RU" sz="1800" smtClean="0"/>
              <a:t>«Ты поставил землю на твёрдых основах: не поколеблется она во веки и веки;</a:t>
            </a:r>
          </a:p>
          <a:p>
            <a:pPr eaLnBrk="1" hangingPunct="1">
              <a:lnSpc>
                <a:spcPct val="80000"/>
              </a:lnSpc>
            </a:pPr>
            <a:r>
              <a:rPr lang="ru-RU" altLang="ru-RU" sz="1800" smtClean="0"/>
              <a:t>Бездною, как одеянием, покрыл Ты её; на горах стоят воды».</a:t>
            </a:r>
          </a:p>
        </p:txBody>
      </p:sp>
      <p:sp>
        <p:nvSpPr>
          <p:cNvPr id="7174" name="Rectangle 5"/>
          <p:cNvSpPr>
            <a:spLocks noGrp="1" noChangeArrowheads="1"/>
          </p:cNvSpPr>
          <p:nvPr>
            <p:ph type="body" sz="half" idx="2"/>
          </p:nvPr>
        </p:nvSpPr>
        <p:spPr>
          <a:xfrm>
            <a:off x="4648200" y="1143000"/>
            <a:ext cx="3429000" cy="3352800"/>
          </a:xfrm>
        </p:spPr>
        <p:txBody>
          <a:bodyPr/>
          <a:lstStyle/>
          <a:p>
            <a:pPr algn="ctr" eaLnBrk="1" hangingPunct="1">
              <a:lnSpc>
                <a:spcPct val="80000"/>
              </a:lnSpc>
              <a:buFontTx/>
              <a:buNone/>
            </a:pPr>
            <a:r>
              <a:rPr lang="ru-RU" altLang="ru-RU" sz="1800" smtClean="0"/>
              <a:t>Соответствующие два </a:t>
            </a:r>
          </a:p>
          <a:p>
            <a:pPr algn="ctr" eaLnBrk="1" hangingPunct="1">
              <a:lnSpc>
                <a:spcPct val="80000"/>
              </a:lnSpc>
              <a:buFontTx/>
              <a:buNone/>
            </a:pPr>
            <a:r>
              <a:rPr lang="ru-RU" altLang="ru-RU" sz="1800" smtClean="0"/>
              <a:t>четверостишия Ломоносова:</a:t>
            </a:r>
          </a:p>
          <a:p>
            <a:pPr eaLnBrk="1" hangingPunct="1">
              <a:lnSpc>
                <a:spcPct val="80000"/>
              </a:lnSpc>
              <a:buFontTx/>
              <a:buNone/>
            </a:pPr>
            <a:endParaRPr lang="ru-RU" altLang="ru-RU" sz="1800" smtClean="0"/>
          </a:p>
          <a:p>
            <a:pPr eaLnBrk="1" hangingPunct="1">
              <a:lnSpc>
                <a:spcPct val="80000"/>
              </a:lnSpc>
              <a:buFontTx/>
              <a:buNone/>
            </a:pPr>
            <a:r>
              <a:rPr lang="ru-RU" altLang="ru-RU" sz="1800" smtClean="0"/>
              <a:t>Ты землю твердо основал,</a:t>
            </a:r>
          </a:p>
          <a:p>
            <a:pPr eaLnBrk="1" hangingPunct="1">
              <a:lnSpc>
                <a:spcPct val="80000"/>
              </a:lnSpc>
              <a:buFontTx/>
              <a:buNone/>
            </a:pPr>
            <a:r>
              <a:rPr lang="ru-RU" altLang="ru-RU" sz="1800" smtClean="0"/>
              <a:t>И для надежныя окрепы</a:t>
            </a:r>
          </a:p>
          <a:p>
            <a:pPr eaLnBrk="1" hangingPunct="1">
              <a:lnSpc>
                <a:spcPct val="80000"/>
              </a:lnSpc>
              <a:buFontTx/>
              <a:buNone/>
            </a:pPr>
            <a:r>
              <a:rPr lang="ru-RU" altLang="ru-RU" sz="1800" smtClean="0"/>
              <a:t>Недвижны положил заклемы</a:t>
            </a:r>
          </a:p>
          <a:p>
            <a:pPr eaLnBrk="1" hangingPunct="1">
              <a:lnSpc>
                <a:spcPct val="80000"/>
              </a:lnSpc>
              <a:buFontTx/>
              <a:buNone/>
            </a:pPr>
            <a:r>
              <a:rPr lang="ru-RU" altLang="ru-RU" sz="1800" smtClean="0"/>
              <a:t>И вечну непреклонность дал.</a:t>
            </a:r>
          </a:p>
          <a:p>
            <a:pPr eaLnBrk="1" hangingPunct="1">
              <a:lnSpc>
                <a:spcPct val="80000"/>
              </a:lnSpc>
              <a:buFontTx/>
              <a:buNone/>
            </a:pPr>
            <a:endParaRPr lang="ru-RU" altLang="ru-RU" sz="1800" smtClean="0"/>
          </a:p>
          <a:p>
            <a:pPr eaLnBrk="1" hangingPunct="1">
              <a:lnSpc>
                <a:spcPct val="80000"/>
              </a:lnSpc>
              <a:buFontTx/>
              <a:buNone/>
            </a:pPr>
            <a:r>
              <a:rPr lang="ru-RU" altLang="ru-RU" sz="1800" smtClean="0"/>
              <a:t>Ты бездною ее облек,</a:t>
            </a:r>
          </a:p>
          <a:p>
            <a:pPr eaLnBrk="1" hangingPunct="1">
              <a:lnSpc>
                <a:spcPct val="80000"/>
              </a:lnSpc>
              <a:buFontTx/>
              <a:buNone/>
            </a:pPr>
            <a:r>
              <a:rPr lang="ru-RU" altLang="ru-RU" sz="1800" smtClean="0"/>
              <a:t>Ты повелел волам парами,</a:t>
            </a:r>
          </a:p>
          <a:p>
            <a:pPr eaLnBrk="1" hangingPunct="1">
              <a:lnSpc>
                <a:spcPct val="80000"/>
              </a:lnSpc>
              <a:buFontTx/>
              <a:buNone/>
            </a:pPr>
            <a:r>
              <a:rPr lang="ru-RU" altLang="ru-RU" sz="1800" smtClean="0"/>
              <a:t>Всходить, сгущаяся над нами,</a:t>
            </a:r>
          </a:p>
          <a:p>
            <a:pPr eaLnBrk="1" hangingPunct="1">
              <a:lnSpc>
                <a:spcPct val="80000"/>
              </a:lnSpc>
              <a:buFontTx/>
              <a:buNone/>
            </a:pPr>
            <a:r>
              <a:rPr lang="ru-RU" altLang="ru-RU" sz="1800" smtClean="0"/>
              <a:t>Где дождь рождается и снег.</a:t>
            </a:r>
          </a:p>
        </p:txBody>
      </p:sp>
      <p:sp>
        <p:nvSpPr>
          <p:cNvPr id="7175" name="Rectangle 6"/>
          <p:cNvSpPr>
            <a:spLocks noChangeArrowheads="1"/>
          </p:cNvSpPr>
          <p:nvPr/>
        </p:nvSpPr>
        <p:spPr bwMode="auto">
          <a:xfrm>
            <a:off x="457200" y="5410200"/>
            <a:ext cx="83058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tabLst>
                <a:tab pos="962025" algn="l"/>
              </a:tabLst>
              <a:defRPr sz="1600">
                <a:solidFill>
                  <a:schemeClr val="tx1"/>
                </a:solidFill>
                <a:latin typeface="Arial" panose="020B0604020202020204" pitchFamily="34" charset="0"/>
                <a:cs typeface="Arial" panose="020B0604020202020204" pitchFamily="34" charset="0"/>
              </a:defRPr>
            </a:lvl1pPr>
            <a:lvl2pPr marL="742950" indent="-285750" eaLnBrk="0" hangingPunct="0">
              <a:tabLst>
                <a:tab pos="962025" algn="l"/>
              </a:tabLst>
              <a:defRPr sz="1600">
                <a:solidFill>
                  <a:schemeClr val="tx1"/>
                </a:solidFill>
                <a:latin typeface="Arial" panose="020B0604020202020204" pitchFamily="34" charset="0"/>
                <a:cs typeface="Arial" panose="020B0604020202020204" pitchFamily="34" charset="0"/>
              </a:defRPr>
            </a:lvl2pPr>
            <a:lvl3pPr marL="1143000" indent="-228600" eaLnBrk="0" hangingPunct="0">
              <a:tabLst>
                <a:tab pos="962025" algn="l"/>
              </a:tabLst>
              <a:defRPr sz="1600">
                <a:solidFill>
                  <a:schemeClr val="tx1"/>
                </a:solidFill>
                <a:latin typeface="Arial" panose="020B0604020202020204" pitchFamily="34" charset="0"/>
                <a:cs typeface="Arial" panose="020B0604020202020204" pitchFamily="34" charset="0"/>
              </a:defRPr>
            </a:lvl3pPr>
            <a:lvl4pPr marL="1600200" indent="-228600" eaLnBrk="0" hangingPunct="0">
              <a:tabLst>
                <a:tab pos="962025" algn="l"/>
              </a:tabLst>
              <a:defRPr sz="1600">
                <a:solidFill>
                  <a:schemeClr val="tx1"/>
                </a:solidFill>
                <a:latin typeface="Arial" panose="020B0604020202020204" pitchFamily="34" charset="0"/>
                <a:cs typeface="Arial" panose="020B0604020202020204" pitchFamily="34" charset="0"/>
              </a:defRPr>
            </a:lvl4pPr>
            <a:lvl5pPr marL="2057400" indent="-228600" eaLnBrk="0" hangingPunct="0">
              <a:tabLst>
                <a:tab pos="962025" algn="l"/>
              </a:tabLst>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tabLst>
                <a:tab pos="962025" algn="l"/>
              </a:tabLs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tabLst>
                <a:tab pos="962025" algn="l"/>
              </a:tabLs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tabLst>
                <a:tab pos="962025" algn="l"/>
              </a:tabLs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tabLst>
                <a:tab pos="962025" algn="l"/>
              </a:tabLs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sz="1800">
                <a:latin typeface="Monotype Corsiva" panose="03010101010201010101" pitchFamily="66" charset="0"/>
              </a:rPr>
              <a:t>Ломоносовское переложение псалма 103-го (1743), где возносится хвала Богу – Творцу Земли, звезд, всех чудес «натуры», выглядит подготовкой к написанию «Утреннего размышления  о Божием величестве» (1751) – великолепному изображению Солнца – лампады, которая возжена Творцом. </a:t>
            </a:r>
          </a:p>
          <a:p>
            <a:pPr eaLnBrk="1" hangingPunct="1"/>
            <a:r>
              <a:rPr lang="ru-RU" altLang="ru-RU" sz="1800">
                <a:solidFill>
                  <a:srgbClr val="462F00"/>
                </a:solidFill>
                <a:latin typeface="Monotype Corsiva" panose="03010101010201010101" pitchFamily="66" charset="0"/>
              </a:rPr>
              <a:t>		</a:t>
            </a:r>
          </a:p>
          <a:p>
            <a:pPr eaLnBrk="1" hangingPunct="1"/>
            <a:r>
              <a:rPr lang="ru-RU" altLang="ru-RU" sz="1800">
                <a:solidFill>
                  <a:srgbClr val="462F00"/>
                </a:solidFill>
                <a:latin typeface="Monotype Corsiva" panose="03010101010201010101" pitchFamily="66" charset="0"/>
              </a:rPr>
              <a:t>		</a:t>
            </a:r>
          </a:p>
        </p:txBody>
      </p:sp>
    </p:spTree>
  </p:cSld>
  <p:clrMapOvr>
    <a:masterClrMapping/>
  </p:clrMapOvr>
  <p:transition spd="med">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body" idx="1"/>
          </p:nvPr>
        </p:nvSpPr>
        <p:spPr>
          <a:xfrm>
            <a:off x="3429000" y="1524000"/>
            <a:ext cx="5562600" cy="2971800"/>
          </a:xfrm>
        </p:spPr>
        <p:txBody>
          <a:bodyPr/>
          <a:lstStyle/>
          <a:p>
            <a:pPr algn="ctr" eaLnBrk="1" hangingPunct="1">
              <a:lnSpc>
                <a:spcPct val="80000"/>
              </a:lnSpc>
            </a:pPr>
            <a:r>
              <a:rPr lang="ru-RU" altLang="ru-RU" sz="1800" smtClean="0"/>
              <a:t>Это лирика, созданная убеждённым христианином, поэтом-учёным; поразительный сплав научной проницательности и поэтической образности. </a:t>
            </a:r>
          </a:p>
          <a:p>
            <a:pPr algn="ctr" eaLnBrk="1" hangingPunct="1">
              <a:lnSpc>
                <a:spcPct val="80000"/>
              </a:lnSpc>
            </a:pPr>
            <a:r>
              <a:rPr lang="ru-RU" altLang="ru-RU" sz="1800" smtClean="0"/>
              <a:t>Человеку даны разум, мысль, и он хочет проникнуть в тайны природы. Когда Ломоносов написал «Теряюсь, мысльми утомлен!», то он имел в виду не растерянность человека, опустившего руки, а недостаточность знаний для объяснения всемогущества природы. Он «мысльми утомлен», потому что твердо верит в познаваемость мира, но ещё не может светлым умом постичь законы Вселенной. Поэта постоянно влечет пафос знания:</a:t>
            </a:r>
            <a:br>
              <a:rPr lang="ru-RU" altLang="ru-RU" sz="1800" smtClean="0"/>
            </a:br>
            <a:r>
              <a:rPr lang="ru-RU" altLang="ru-RU" sz="1800" smtClean="0"/>
              <a:t>                    	</a:t>
            </a:r>
          </a:p>
        </p:txBody>
      </p:sp>
      <p:sp>
        <p:nvSpPr>
          <p:cNvPr id="8195" name="Rectangle 2"/>
          <p:cNvSpPr>
            <a:spLocks noGrp="1" noChangeArrowheads="1"/>
          </p:cNvSpPr>
          <p:nvPr>
            <p:ph type="title"/>
          </p:nvPr>
        </p:nvSpPr>
        <p:spPr>
          <a:xfrm>
            <a:off x="0" y="228600"/>
            <a:ext cx="9144000" cy="1143000"/>
          </a:xfrm>
        </p:spPr>
        <p:txBody>
          <a:bodyPr/>
          <a:lstStyle/>
          <a:p>
            <a:pPr eaLnBrk="1" hangingPunct="1"/>
            <a:r>
              <a:rPr lang="ru-RU" altLang="ru-RU" sz="3600" smtClean="0">
                <a:solidFill>
                  <a:srgbClr val="604000"/>
                </a:solidFill>
              </a:rPr>
              <a:t>«Утреннее» и «Вечернее» размышления </a:t>
            </a:r>
            <a:br>
              <a:rPr lang="ru-RU" altLang="ru-RU" sz="3600" smtClean="0">
                <a:solidFill>
                  <a:srgbClr val="604000"/>
                </a:solidFill>
              </a:rPr>
            </a:br>
            <a:r>
              <a:rPr lang="ru-RU" altLang="ru-RU" sz="3600" smtClean="0">
                <a:solidFill>
                  <a:srgbClr val="604000"/>
                </a:solidFill>
              </a:rPr>
              <a:t>«о Божием величестве»</a:t>
            </a:r>
          </a:p>
        </p:txBody>
      </p:sp>
      <p:pic>
        <p:nvPicPr>
          <p:cNvPr id="8196" name="i-main-pic" descr="Картинка 1 из 3"/>
          <p:cNvPicPr>
            <a:picLocks noChangeAspect="1" noChangeArrowheads="1"/>
          </p:cNvPicPr>
          <p:nvPr/>
        </p:nvPicPr>
        <p:blipFill>
          <a:blip r:embed="rId3">
            <a:extLst>
              <a:ext uri="{28A0092B-C50C-407E-A947-70E740481C1C}">
                <a14:useLocalDpi xmlns:a14="http://schemas.microsoft.com/office/drawing/2010/main" val="0"/>
              </a:ext>
            </a:extLst>
          </a:blip>
          <a:srcRect b="2777"/>
          <a:stretch>
            <a:fillRect/>
          </a:stretch>
        </p:blipFill>
        <p:spPr bwMode="auto">
          <a:xfrm>
            <a:off x="228600" y="1905000"/>
            <a:ext cx="3535363"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AutoShape 10"/>
          <p:cNvSpPr>
            <a:spLocks noChangeArrowheads="1"/>
          </p:cNvSpPr>
          <p:nvPr/>
        </p:nvSpPr>
        <p:spPr bwMode="auto">
          <a:xfrm>
            <a:off x="4495800" y="4953000"/>
            <a:ext cx="3810000" cy="18288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buFontTx/>
              <a:buChar char="•"/>
            </a:pPr>
            <a:endParaRPr lang="ru-RU" altLang="ru-RU"/>
          </a:p>
          <a:p>
            <a:pPr eaLnBrk="1" hangingPunct="1">
              <a:lnSpc>
                <a:spcPct val="80000"/>
              </a:lnSpc>
              <a:spcBef>
                <a:spcPct val="20000"/>
              </a:spcBef>
              <a:buFontTx/>
              <a:buChar char="•"/>
            </a:pPr>
            <a:r>
              <a:rPr lang="ru-RU" altLang="ru-RU" sz="1800"/>
              <a:t> Творец, покрытому мне тьмою</a:t>
            </a:r>
            <a:br>
              <a:rPr lang="ru-RU" altLang="ru-RU" sz="1800"/>
            </a:br>
            <a:r>
              <a:rPr lang="ru-RU" altLang="ru-RU" sz="1800"/>
              <a:t> Прости премудрости лучи</a:t>
            </a:r>
            <a:br>
              <a:rPr lang="ru-RU" altLang="ru-RU" sz="1800"/>
            </a:br>
            <a:r>
              <a:rPr lang="ru-RU" altLang="ru-RU" sz="1800"/>
              <a:t>   И что угодно пред тобою</a:t>
            </a:r>
            <a:br>
              <a:rPr lang="ru-RU" altLang="ru-RU" sz="1800"/>
            </a:br>
            <a:r>
              <a:rPr lang="ru-RU" altLang="ru-RU" sz="1800"/>
              <a:t>     Всегда творити научи...</a:t>
            </a:r>
          </a:p>
          <a:p>
            <a:pPr eaLnBrk="1" hangingPunct="1"/>
            <a:endParaRPr lang="ru-RU" altLang="ru-RU" sz="1800"/>
          </a:p>
        </p:txBody>
      </p:sp>
    </p:spTree>
  </p:cSld>
  <p:clrMapOvr>
    <a:masterClrMapping/>
  </p:clrMapOvr>
  <p:transition spd="med">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6" descr="Картинка 3 из 138647">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l="4503" t="5127" r="6992" b="5128"/>
          <a:stretch>
            <a:fillRect/>
          </a:stretch>
        </p:blipFill>
        <p:spPr bwMode="auto">
          <a:xfrm>
            <a:off x="228600" y="914400"/>
            <a:ext cx="8839200" cy="580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title"/>
          </p:nvPr>
        </p:nvSpPr>
        <p:spPr>
          <a:xfrm>
            <a:off x="457200" y="0"/>
            <a:ext cx="8229600" cy="1143000"/>
          </a:xfrm>
        </p:spPr>
        <p:txBody>
          <a:bodyPr/>
          <a:lstStyle/>
          <a:p>
            <a:pPr eaLnBrk="1" hangingPunct="1"/>
            <a:r>
              <a:rPr lang="ru-RU" altLang="ru-RU" sz="3600" smtClean="0">
                <a:solidFill>
                  <a:srgbClr val="604000"/>
                </a:solidFill>
                <a:latin typeface="Monotype Corsiva" panose="03010101010201010101" pitchFamily="66" charset="0"/>
              </a:rPr>
              <a:t>Оды Г.Р.Державина</a:t>
            </a:r>
          </a:p>
        </p:txBody>
      </p:sp>
      <p:sp>
        <p:nvSpPr>
          <p:cNvPr id="9220" name="Rectangle 3"/>
          <p:cNvSpPr>
            <a:spLocks noGrp="1" noChangeArrowheads="1"/>
          </p:cNvSpPr>
          <p:nvPr>
            <p:ph type="body" idx="1"/>
          </p:nvPr>
        </p:nvSpPr>
        <p:spPr>
          <a:xfrm>
            <a:off x="228600" y="1295400"/>
            <a:ext cx="4267200" cy="5410200"/>
          </a:xfrm>
        </p:spPr>
        <p:txBody>
          <a:bodyPr/>
          <a:lstStyle/>
          <a:p>
            <a:pPr algn="ctr" eaLnBrk="1" hangingPunct="1">
              <a:lnSpc>
                <a:spcPct val="90000"/>
              </a:lnSpc>
            </a:pPr>
            <a:r>
              <a:rPr lang="ru-RU" altLang="ru-RU" sz="1800" smtClean="0"/>
              <a:t>Стихотворения наследуют и развивают ломоносовскую поэтическую традицию, прежде всего – идущий от Библии пафос справедливости и милосердия, неутолимую жажду познания, раздумья о сущности бытия, о месте человека в мире, о его отношении к Творцу.</a:t>
            </a:r>
          </a:p>
          <a:p>
            <a:pPr algn="ctr" eaLnBrk="1" hangingPunct="1">
              <a:lnSpc>
                <a:spcPct val="90000"/>
              </a:lnSpc>
            </a:pPr>
            <a:endParaRPr lang="ru-RU" altLang="ru-RU" sz="1800" smtClean="0"/>
          </a:p>
          <a:p>
            <a:pPr algn="ctr" eaLnBrk="1" hangingPunct="1">
              <a:lnSpc>
                <a:spcPct val="90000"/>
              </a:lnSpc>
            </a:pPr>
            <a:r>
              <a:rPr lang="ru-RU" altLang="ru-RU" sz="1800" smtClean="0"/>
              <a:t>Написанные для всех времён священные песнопения созвучны любому веку. Как оказалось, были они созвучны и эпохе царствования Екатерины: столь обличительно точны были державинские строфы, всего лишь по-новому выразившие вечные истины. </a:t>
            </a:r>
          </a:p>
        </p:txBody>
      </p:sp>
      <p:pic>
        <p:nvPicPr>
          <p:cNvPr id="9221" name="Picture 7" descr="Картинка 11 из 547">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800" y="1295400"/>
            <a:ext cx="3554413"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14"/>
          <p:cNvSpPr>
            <a:spLocks noChangeArrowheads="1"/>
          </p:cNvSpPr>
          <p:nvPr/>
        </p:nvSpPr>
        <p:spPr bwMode="auto">
          <a:xfrm>
            <a:off x="990600" y="4800600"/>
            <a:ext cx="3886200" cy="15240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0243" name="AutoShape 11"/>
          <p:cNvSpPr>
            <a:spLocks noChangeArrowheads="1"/>
          </p:cNvSpPr>
          <p:nvPr/>
        </p:nvSpPr>
        <p:spPr bwMode="auto">
          <a:xfrm>
            <a:off x="914400" y="2743200"/>
            <a:ext cx="4038600" cy="1524000"/>
          </a:xfrm>
          <a:prstGeom prst="horizontalScroll">
            <a:avLst>
              <a:gd name="adj" fmla="val 12500"/>
            </a:avLst>
          </a:prstGeom>
          <a:solidFill>
            <a:srgbClr val="D7B4A1"/>
          </a:solidFill>
          <a:ln w="9525">
            <a:solidFill>
              <a:srgbClr val="9C6242"/>
            </a:solidFill>
            <a:round/>
            <a:headEnd/>
            <a:tailEnd/>
          </a:ln>
        </p:spPr>
        <p:txBody>
          <a:bodyPr wrap="none" anchor="ct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pPr>
            <a:endParaRPr lang="ru-RU" altLang="ru-RU"/>
          </a:p>
          <a:p>
            <a:pPr eaLnBrk="1" hangingPunct="1">
              <a:lnSpc>
                <a:spcPct val="80000"/>
              </a:lnSpc>
              <a:spcBef>
                <a:spcPct val="20000"/>
              </a:spcBef>
            </a:pPr>
            <a:r>
              <a:rPr lang="ru-RU" altLang="ru-RU"/>
              <a:t>...Ваш долг – спасать от бед невинных,</a:t>
            </a:r>
          </a:p>
          <a:p>
            <a:pPr eaLnBrk="1" hangingPunct="1">
              <a:lnSpc>
                <a:spcPct val="80000"/>
              </a:lnSpc>
              <a:spcBef>
                <a:spcPct val="20000"/>
              </a:spcBef>
            </a:pPr>
            <a:r>
              <a:rPr lang="ru-RU" altLang="ru-RU"/>
              <a:t>         Несчастливым подать покров;          </a:t>
            </a:r>
          </a:p>
          <a:p>
            <a:pPr eaLnBrk="1" hangingPunct="1">
              <a:lnSpc>
                <a:spcPct val="80000"/>
              </a:lnSpc>
              <a:spcBef>
                <a:spcPct val="20000"/>
              </a:spcBef>
            </a:pPr>
            <a:r>
              <a:rPr lang="ru-RU" altLang="ru-RU"/>
              <a:t>От сильных защищать бессильных,</a:t>
            </a:r>
          </a:p>
          <a:p>
            <a:pPr eaLnBrk="1" hangingPunct="1">
              <a:lnSpc>
                <a:spcPct val="80000"/>
              </a:lnSpc>
              <a:spcBef>
                <a:spcPct val="20000"/>
              </a:spcBef>
            </a:pPr>
            <a:r>
              <a:rPr lang="ru-RU" altLang="ru-RU"/>
              <a:t>Исторгнуть бедных из оков.</a:t>
            </a:r>
          </a:p>
          <a:p>
            <a:pPr eaLnBrk="1" hangingPunct="1"/>
            <a:endParaRPr lang="ru-RU" altLang="ru-RU"/>
          </a:p>
        </p:txBody>
      </p:sp>
      <p:sp>
        <p:nvSpPr>
          <p:cNvPr id="10244" name="Rectangle 2"/>
          <p:cNvSpPr>
            <a:spLocks noGrp="1" noChangeArrowheads="1"/>
          </p:cNvSpPr>
          <p:nvPr>
            <p:ph type="title"/>
          </p:nvPr>
        </p:nvSpPr>
        <p:spPr>
          <a:xfrm>
            <a:off x="457200" y="0"/>
            <a:ext cx="8229600" cy="1143000"/>
          </a:xfrm>
        </p:spPr>
        <p:txBody>
          <a:bodyPr/>
          <a:lstStyle/>
          <a:p>
            <a:pPr eaLnBrk="1" hangingPunct="1"/>
            <a:r>
              <a:rPr lang="ru-RU" altLang="ru-RU" sz="3600" smtClean="0">
                <a:solidFill>
                  <a:srgbClr val="604000"/>
                </a:solidFill>
              </a:rPr>
              <a:t>«Властителям и судиям»</a:t>
            </a:r>
          </a:p>
        </p:txBody>
      </p:sp>
      <p:sp>
        <p:nvSpPr>
          <p:cNvPr id="10245" name="Rectangle 3"/>
          <p:cNvSpPr>
            <a:spLocks noGrp="1" noChangeArrowheads="1"/>
          </p:cNvSpPr>
          <p:nvPr>
            <p:ph type="body" sz="half" idx="1"/>
          </p:nvPr>
        </p:nvSpPr>
        <p:spPr>
          <a:xfrm>
            <a:off x="152400" y="914400"/>
            <a:ext cx="8610600" cy="1981200"/>
          </a:xfrm>
        </p:spPr>
        <p:txBody>
          <a:bodyPr/>
          <a:lstStyle/>
          <a:p>
            <a:pPr algn="ctr" eaLnBrk="1" hangingPunct="1">
              <a:buFontTx/>
              <a:buNone/>
            </a:pPr>
            <a:r>
              <a:rPr lang="ru-RU" altLang="ru-RU" sz="1600" smtClean="0"/>
              <a:t>Переложение священного текста 81-го псалма показывает обличительный пафос общества, в котором жил Державин. Поэт, как и многие образованные люди того времени, наивно полагал, что строгое соблюдение законов, установленных в самодержавно-крепостническом государстве, может принести мир и покой стране, охваченной народными волнениями. В оде «Властителям и судиям» Державин гневно порицает властителей именно за то, что они нарушают законы, забыв о своём священном гражданском долге перед государством и обществом:</a:t>
            </a:r>
          </a:p>
          <a:p>
            <a:pPr algn="ctr" eaLnBrk="1" hangingPunct="1">
              <a:buFontTx/>
              <a:buNone/>
            </a:pPr>
            <a:endParaRPr lang="ru-RU" altLang="ru-RU" sz="1600" smtClean="0"/>
          </a:p>
        </p:txBody>
      </p:sp>
      <p:pic>
        <p:nvPicPr>
          <p:cNvPr id="10246" name="Picture 10" descr="Картинка 7 из 411">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8800" y="2819400"/>
            <a:ext cx="290512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Rectangle 13"/>
          <p:cNvSpPr>
            <a:spLocks noChangeArrowheads="1"/>
          </p:cNvSpPr>
          <p:nvPr/>
        </p:nvSpPr>
        <p:spPr bwMode="auto">
          <a:xfrm>
            <a:off x="685800" y="5029200"/>
            <a:ext cx="4572000" cy="143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r>
              <a:rPr lang="ru-RU" altLang="ru-RU"/>
              <a:t>Не внемлют! – видят и не знают!</a:t>
            </a:r>
            <a:br>
              <a:rPr lang="ru-RU" altLang="ru-RU"/>
            </a:br>
            <a:r>
              <a:rPr lang="ru-RU" altLang="ru-RU"/>
              <a:t> Покрыты мздою очеса:</a:t>
            </a:r>
            <a:br>
              <a:rPr lang="ru-RU" altLang="ru-RU"/>
            </a:br>
            <a:r>
              <a:rPr lang="ru-RU" altLang="ru-RU"/>
              <a:t>     Злодействы землю потрясают,</a:t>
            </a:r>
          </a:p>
          <a:p>
            <a:pPr eaLnBrk="1" hangingPunct="1"/>
            <a:r>
              <a:rPr lang="ru-RU" altLang="ru-RU"/>
              <a:t>   Неправда зыблет небеса. </a:t>
            </a:r>
          </a:p>
          <a:p>
            <a:pPr eaLnBrk="1" hangingPunct="1">
              <a:spcBef>
                <a:spcPct val="50000"/>
              </a:spcBef>
            </a:pPr>
            <a:endParaRPr lang="ru-RU" altLang="ru-RU"/>
          </a:p>
        </p:txBody>
      </p:sp>
      <p:sp>
        <p:nvSpPr>
          <p:cNvPr id="10248" name="Rectangle 15"/>
          <p:cNvSpPr>
            <a:spLocks noChangeArrowheads="1"/>
          </p:cNvSpPr>
          <p:nvPr/>
        </p:nvSpPr>
        <p:spPr bwMode="auto">
          <a:xfrm>
            <a:off x="838200" y="4343400"/>
            <a:ext cx="43275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a:solidFill>
                  <a:schemeClr val="tx1"/>
                </a:solidFill>
                <a:latin typeface="Arial" panose="020B0604020202020204" pitchFamily="34" charset="0"/>
                <a:cs typeface="Arial" panose="020B0604020202020204" pitchFamily="34" charset="0"/>
              </a:defRPr>
            </a:lvl1pPr>
            <a:lvl2pPr marL="742950" indent="-285750" eaLnBrk="0" hangingPunct="0">
              <a:defRPr sz="1600">
                <a:solidFill>
                  <a:schemeClr val="tx1"/>
                </a:solidFill>
                <a:latin typeface="Arial" panose="020B0604020202020204" pitchFamily="34" charset="0"/>
                <a:cs typeface="Arial" panose="020B0604020202020204" pitchFamily="34" charset="0"/>
              </a:defRPr>
            </a:lvl2pPr>
            <a:lvl3pPr marL="1143000" indent="-228600" eaLnBrk="0" hangingPunct="0">
              <a:defRPr sz="1600">
                <a:solidFill>
                  <a:schemeClr val="tx1"/>
                </a:solidFill>
                <a:latin typeface="Arial" panose="020B0604020202020204" pitchFamily="34" charset="0"/>
                <a:cs typeface="Arial" panose="020B0604020202020204" pitchFamily="34" charset="0"/>
              </a:defRPr>
            </a:lvl3pPr>
            <a:lvl4pPr marL="1600200" indent="-228600" eaLnBrk="0" hangingPunct="0">
              <a:defRPr sz="1600">
                <a:solidFill>
                  <a:schemeClr val="tx1"/>
                </a:solidFill>
                <a:latin typeface="Arial" panose="020B0604020202020204" pitchFamily="34" charset="0"/>
                <a:cs typeface="Arial" panose="020B0604020202020204" pitchFamily="34" charset="0"/>
              </a:defRPr>
            </a:lvl4pPr>
            <a:lvl5pPr marL="2057400" indent="-228600" eaLnBrk="0" hangingPunct="0">
              <a:defRPr sz="16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eaLnBrk="1" hangingPunct="1">
              <a:spcBef>
                <a:spcPct val="20000"/>
              </a:spcBef>
            </a:pPr>
            <a:r>
              <a:rPr lang="ru-RU" altLang="ru-RU"/>
              <a:t>Но, по словам поэта, «властители и судии»</a:t>
            </a:r>
            <a:br>
              <a:rPr lang="ru-RU" altLang="ru-RU"/>
            </a:br>
            <a:endParaRPr lang="ru-RU" altLang="ru-RU"/>
          </a:p>
        </p:txBody>
      </p:sp>
    </p:spTree>
  </p:cSld>
  <p:clrMapOvr>
    <a:masterClrMapping/>
  </p:clrMapOvr>
  <p:transition spd="med">
    <p:random/>
  </p:transition>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6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6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651</TotalTime>
  <Words>2465</Words>
  <Application>Microsoft Office PowerPoint</Application>
  <PresentationFormat>Экран (4:3)</PresentationFormat>
  <Paragraphs>237</Paragraphs>
  <Slides>22</Slides>
  <Notes>22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22</vt:i4>
      </vt:variant>
    </vt:vector>
  </HeadingPairs>
  <TitlesOfParts>
    <vt:vector size="26" baseType="lpstr">
      <vt:lpstr>Arial</vt:lpstr>
      <vt:lpstr>Monotype Corsiva</vt:lpstr>
      <vt:lpstr>Times New Roman</vt:lpstr>
      <vt:lpstr>Оформление по умолчанию</vt:lpstr>
      <vt:lpstr>Презентация PowerPoint</vt:lpstr>
      <vt:lpstr>Введение</vt:lpstr>
      <vt:lpstr>Псалтирь</vt:lpstr>
      <vt:lpstr>Значение псалмов</vt:lpstr>
      <vt:lpstr>Стихи М.В.Ломоносова</vt:lpstr>
      <vt:lpstr>Переложение псалма 103</vt:lpstr>
      <vt:lpstr>«Утреннее» и «Вечернее» размышления  «о Божием величестве»</vt:lpstr>
      <vt:lpstr>Оды Г.Р.Державина</vt:lpstr>
      <vt:lpstr>«Властителям и судиям»</vt:lpstr>
      <vt:lpstr>«Властителям и судиям»</vt:lpstr>
      <vt:lpstr>«Властителям и судиям»</vt:lpstr>
      <vt:lpstr>Ода Державина «Бог»</vt:lpstr>
      <vt:lpstr>Ода Державина «Бог»</vt:lpstr>
      <vt:lpstr>Ода Державина «Бог»</vt:lpstr>
      <vt:lpstr>Ода «Христос»</vt:lpstr>
      <vt:lpstr>Оды И.А.Крылова</vt:lpstr>
      <vt:lpstr>Оды И.А.Крылова</vt:lpstr>
      <vt:lpstr>«Ода шестая, выбранная  из псалма 93-го» </vt:lpstr>
      <vt:lpstr>Басни И.А.Крылова</vt:lpstr>
      <vt:lpstr>Заключение</vt:lpstr>
      <vt:lpstr>Заключение</vt:lpstr>
      <vt:lpstr>Заключение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polina</dc:creator>
  <cp:lastModifiedBy>Пользователь</cp:lastModifiedBy>
  <cp:revision>17</cp:revision>
  <cp:lastPrinted>1601-01-01T00:00:00Z</cp:lastPrinted>
  <dcterms:created xsi:type="dcterms:W3CDTF">2012-01-31T17:37:24Z</dcterms:created>
  <dcterms:modified xsi:type="dcterms:W3CDTF">2022-11-01T17:00:14Z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