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5" r:id="rId3"/>
    <p:sldId id="263" r:id="rId4"/>
    <p:sldId id="281" r:id="rId5"/>
    <p:sldId id="274" r:id="rId6"/>
    <p:sldId id="279" r:id="rId7"/>
    <p:sldId id="261" r:id="rId8"/>
    <p:sldId id="284" r:id="rId9"/>
    <p:sldId id="285" r:id="rId10"/>
    <p:sldId id="260" r:id="rId11"/>
    <p:sldId id="276" r:id="rId12"/>
    <p:sldId id="280" r:id="rId13"/>
    <p:sldId id="287" r:id="rId14"/>
    <p:sldId id="294" r:id="rId15"/>
    <p:sldId id="278" r:id="rId16"/>
    <p:sldId id="288" r:id="rId17"/>
    <p:sldId id="283" r:id="rId18"/>
    <p:sldId id="270" r:id="rId19"/>
    <p:sldId id="267" r:id="rId20"/>
    <p:sldId id="289" r:id="rId21"/>
    <p:sldId id="290" r:id="rId22"/>
    <p:sldId id="273" r:id="rId23"/>
    <p:sldId id="259" r:id="rId24"/>
    <p:sldId id="291" r:id="rId25"/>
    <p:sldId id="292" r:id="rId26"/>
    <p:sldId id="295" r:id="rId27"/>
    <p:sldId id="293" r:id="rId2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CAFC"/>
    <a:srgbClr val="9BFFDE"/>
    <a:srgbClr val="66FFCC"/>
    <a:srgbClr val="FFFFCC"/>
    <a:srgbClr val="FF0066"/>
    <a:srgbClr val="006666"/>
    <a:srgbClr val="FE422E"/>
    <a:srgbClr val="F9DB8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6" autoAdjust="0"/>
    <p:restoredTop sz="91333" autoAdjust="0"/>
  </p:normalViewPr>
  <p:slideViewPr>
    <p:cSldViewPr>
      <p:cViewPr varScale="1">
        <p:scale>
          <a:sx n="102" d="100"/>
          <a:sy n="102" d="100"/>
        </p:scale>
        <p:origin x="-18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7AC3CBC8-0156-41E3-92B2-BC6BE8BA897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44E3E0-35C7-43B9-85CF-B07D08FD7973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4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A669ED-65F5-4253-9FFC-8FF3EBED44E1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313169-2DC5-41A0-A1B0-D12468291938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C12A1E-528D-4DC2-83E1-3558A593504E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FF186-A732-43EE-91E6-32B59D98193F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A186B1-0276-408C-A3DC-0D2E69776321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D9B806-D2AB-48AC-B963-457C9523E70C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9FF615-5853-4865-B63D-5192465F1302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34FA51-EBEA-4F25-B221-B6929B8BD058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BA095F-BB92-4724-B611-49A5E18AE2F8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B802BB-DADC-4868-89BD-76E8E1ADA5B1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BEF20F-629A-41FB-A301-96DB4634FEE7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6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623796-D3AC-4AC0-8E76-09332FE1FDCC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7541B6-96CE-4D6D-975B-A24BC9412918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F84668-19DE-4DF0-9FA0-C68795F7222B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AB367D-A1AE-4501-88A5-A46EBD48A56A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0F2DBE-F55B-45B1-9985-9FC349EBC354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D00A27-3E89-47BB-886A-120301C61E13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00CC50-7C00-4C8B-BF84-08BEBA6CC8D7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27EFA5-8DC4-4405-99F4-D638C78E1B7B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141D1-3DE0-464C-BF1A-9A8E97FF0484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284C87-8886-4A93-8C2D-DD45F5567B5B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10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040F76-22AC-4904-BC01-A734A116C450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12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7CF497-76FF-402E-961B-2012390676F3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09E404-69AC-4182-87AE-F630AF6B48D7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D8B973-8078-4624-88CD-4B90DC32DF1E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DFCA1-69E7-4B5F-9FE4-0681FC51AC09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4516B-8CFF-461A-8645-BD0D609B8A3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B1E2EF-070F-44DE-A94B-E237BAE7B29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A912FD-AF48-40A2-A347-E55C11F2B85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0A2D3F-DD6F-4D39-9EE7-342C8E8E912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F56BD-DA40-4FF5-80FB-8E9CD90CD3C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8DAFDF-2FCD-4C9A-938E-3527DFC824A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DAC38-59D2-4CB7-B127-7AE96DD8489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2A79BE-ADB0-4134-B4C5-629339C6CE2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A8A5FB-5A72-4790-8AAD-197E5275FF4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E90F97-5ED8-4C26-A481-A4E53083BC9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FF8C1F-895D-4592-BC7F-948E1F9F024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7FFC2"/>
            </a:gs>
            <a:gs pos="50000">
              <a:srgbClr val="8ECAFC"/>
            </a:gs>
            <a:gs pos="100000">
              <a:srgbClr val="47FFC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</a:defRPr>
            </a:lvl1pPr>
          </a:lstStyle>
          <a:p>
            <a:fld id="{CA30344B-7C73-4F35-9E29-88C96F54A10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pics/2009/08/04/3210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1/54/446/54446815_image00002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ap.photohost.ru/pictures/197060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306/47772500.9/0_626fc_bd59dfbc_X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b/2/51/15/51015390_cms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1/62/475/62475302_07mv6.jp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1/62/475/62475251_041258750081_24voloshin.jpg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://www.stihi.ru/pics/2011/02/14/9281.gi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file.ru/photo/fat_lover/3651322/81359223.jpg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hyperlink" Target="http://watercolor.narod.ru/voloshin/aqua34.jpg" TargetMode="Externa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hyperlink" Target="http://img1.liveinternet.ru/images/attach/c/3/76/63/76063643_0_3b_552f345c_XL.jp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jpeg"/><Relationship Id="rId7" Type="http://schemas.openxmlformats.org/officeDocument/2006/relationships/hyperlink" Target="http://koktebel.net/e107_images/mpage_images/koktebel/koktebel_04.jp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hyperlink" Target="http://ru.wikipedia.org/wiki/%D0%A4%D0%B0%D0%B9%D0%BB:MaximilianVoloshinGrave00.jpe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foto/b/3/16/2375016/f_15654539.jpg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rimeatraveling.ru/wp-content/woo_uploads/91-%D0%94%D0%BE%D0%BC_%D0%92%D0%BE%D0%BB%D0%BE%D1%88%D0%B8%D0%BD%D0%B0_Dom_Voloshina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ru.wikipedia.org/wiki/%D0%A4%D0%B0%D0%B9%D0%BB:Kustodiev_Voloshin.jpg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diary.ru/userdir/1/3/8/5/1385370/58602771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013/1751624.70/0_544a0_73884800_X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://www.veneportaal.ee/mg/08/11081002.jpg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vakov.com/forum/userpix/8749_2_3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atercolor.narod.ru/voloshin/aqua35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hyperlink" Target="http://brutart.files.wordpress.com/2010/09/voloshin_23.jpg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hyperlink" Target="http://koktebel.net/e107_images/mpage_images/voloshin/voloshin_22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18.fastpic.ru/big/2011/0807/1d/d602c2a3d18f4013cf37c5da7e6fde1d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Картинка 98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5" name="WordArt 7"/>
          <p:cNvSpPr>
            <a:spLocks noChangeArrowheads="1" noChangeShapeType="1" noTextEdit="1"/>
          </p:cNvSpPr>
          <p:nvPr/>
        </p:nvSpPr>
        <p:spPr bwMode="auto">
          <a:xfrm>
            <a:off x="1219200" y="381000"/>
            <a:ext cx="67818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Коктебельская муза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Картинка 18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2255" t="3423" r="1505" b="33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457200"/>
            <a:ext cx="8153400" cy="3429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1800" smtClean="0"/>
              <a:t>Октябрьскую революцию Волошин принял как суровую неизбежность, как ниспосланное России испытание. В своём очерке «Коктебель» В.Вересаев писал: «У власти были красные — он умел дружить с красными; при белых — он дружил с белыми. И в то же время он всячески хлопотал перед красными за арестованных белых, перед белыми – за красных».</a:t>
            </a:r>
            <a:endParaRPr lang="ru-RU" altLang="ru-RU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И красный вождь, и белый офицер,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Фанатики непримиримых вер,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Искали здесь, под кровлею поэта,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Убежища, защиты и совета.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Я ж делал всё, чтоб братьям помешать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Себя губить, друг друга истреблять…</a:t>
            </a:r>
            <a:r>
              <a:rPr lang="ru-RU" altLang="ru-RU" sz="1800" smtClean="0"/>
              <a:t> 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altLang="ru-RU" sz="1800" smtClean="0"/>
              <a:t>М.Волошин. «Дом поэта»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Картинка 19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30163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Дом М.А.Волошина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458200" cy="2133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          В разное время в доме Волошина проживали Алексей Толстой, Викентий Вересаев, Марина Цветаева, Николай Гумилёв, София Парнок и многие другие известные деятели культуры. В 1931 году Волошин завещал свой дом Союзу писателей. После смерти Волошина его вдова продолжала принимать этих гостей,  а в 1930-х его дача была преобразована в Дом творчества писателей «Коктебель», существующий и по сей день. Постепенно Коктебель превратился в посёлок научной и              художественной интеллигенции.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4419600" cy="4419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altLang="ru-RU" sz="1800" b="1" smtClean="0"/>
              <a:t>Как в раковине малой – Океана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Великое дыхание гудит, 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Как плоть ее мерцает и горит 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Отливами и серебром тумана, 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А выгибы ее повторены 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В движении и завитке волны, –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Так вся душа моя в твоих заливах, 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О, Киммерии темная страна, </a:t>
            </a:r>
          </a:p>
          <a:p>
            <a:pPr algn="just" eaLnBrk="1" hangingPunct="1">
              <a:buFontTx/>
              <a:buNone/>
            </a:pPr>
            <a:r>
              <a:rPr lang="ru-RU" altLang="ru-RU" sz="1800" b="1" smtClean="0"/>
              <a:t>Заключена и преображена. </a:t>
            </a:r>
          </a:p>
          <a:p>
            <a:pPr algn="just" eaLnBrk="1" hangingPunct="1">
              <a:buFontTx/>
              <a:buNone/>
            </a:pPr>
            <a:r>
              <a:rPr lang="ru-RU" altLang="ru-RU" sz="1800" smtClean="0"/>
              <a:t>		     М.Волошин. «Коктебель»</a:t>
            </a:r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sp>
        <p:nvSpPr>
          <p:cNvPr id="25604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Коктебельское  творчество Волошина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Картинка 65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57200"/>
            <a:ext cx="75438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000" smtClean="0"/>
              <a:t>  Киммерия – это особая тема в наследии М.А.Волошина, отражающая своеобразие его художественной натуры, а Коктебель – своего рода «обитель» творческого духа поэта. Немного в истории мировой культуры найдётся примеров столь тесной связи между человеком и местом, где он жил и творил.</a:t>
            </a:r>
            <a:endParaRPr lang="en-US" altLang="ru-RU" sz="200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2000" smtClean="0"/>
              <a:t> Предшествовавшая пора жизни проходила для Волошина под знаком познания всего нового, стремления охватить реальность во всем её многообразии, теперь мыслитель приходит к внутренней сосредоточенности. Предельно распахнувшийся перед ним мир концентрируется в небольшом пространстве, которое поэт начинает осознавать как предопределённый ему дар судьбы</a:t>
            </a:r>
            <a:r>
              <a:rPr lang="ru-RU" altLang="ru-RU" sz="2000" smtClean="0">
                <a:latin typeface="Arial Unicode MS" pitchFamily="34" charset="-128"/>
              </a:rPr>
              <a:t>.</a:t>
            </a:r>
            <a:endParaRPr lang="en-US" altLang="ru-RU" sz="2000" smtClean="0"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Arial Unicode MS" pitchFamily="34" charset="-128"/>
              </a:rPr>
              <a:t>  </a:t>
            </a:r>
            <a:endParaRPr lang="en-US" altLang="ru-RU" sz="2400" smtClean="0"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ru-RU" sz="28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endParaRPr lang="ru-RU" altLang="ru-RU" sz="2800" u="sng" smtClean="0"/>
          </a:p>
          <a:p>
            <a:pPr eaLnBrk="1" hangingPunct="1">
              <a:lnSpc>
                <a:spcPct val="90000"/>
              </a:lnSpc>
            </a:pPr>
            <a:endParaRPr lang="ru-RU" altLang="ru-RU" sz="280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Картинка 105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34938"/>
            <a:ext cx="9144000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2400"/>
            <a:ext cx="8305800" cy="2133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 smtClean="0"/>
              <a:t>В 1907 году появился цикл «</a:t>
            </a:r>
            <a:r>
              <a:rPr lang="ru-RU" altLang="ru-RU" sz="2000" b="1" smtClean="0"/>
              <a:t>Киммерийские сумерки»</a:t>
            </a:r>
            <a:r>
              <a:rPr lang="ru-RU" altLang="ru-RU" sz="2000" smtClean="0"/>
              <a:t> – 15 стихотворений, – лучшее, что написано о природе восточного Крыма в мировой поэзии.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smtClean="0"/>
              <a:t>                        </a:t>
            </a:r>
            <a:r>
              <a:rPr lang="ru-RU" altLang="ru-RU" sz="2000" b="1" smtClean="0"/>
              <a:t>Я вижу грустные, торжественные сны –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                        Заливы гулкие земли глухой и древней,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                        Где в поздних сумерках грустнее и напевней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                        Звучат пустынные гекзаметры волны.</a:t>
            </a:r>
          </a:p>
        </p:txBody>
      </p:sp>
      <p:sp>
        <p:nvSpPr>
          <p:cNvPr id="2970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152400" y="4114800"/>
            <a:ext cx="8763000" cy="914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 smtClean="0"/>
              <a:t>В стихах этого цикла впервые  перед читателем возникает скорбная и величественная Киммерия — древняя страна, которую Максимилиан Волошин вывел из забвения и стал её певцом</a:t>
            </a:r>
            <a:r>
              <a:rPr lang="ru-RU" altLang="ru-RU" sz="2000" smtClean="0">
                <a:latin typeface="Arial Unicode MS" pitchFamily="34" charset="-128"/>
              </a:rPr>
              <a:t>.</a:t>
            </a:r>
            <a:r>
              <a:rPr lang="ru-RU" altLang="ru-RU" sz="2400" smtClean="0">
                <a:latin typeface="Arial Unicode MS" pitchFamily="34" charset="-128"/>
              </a:rPr>
              <a:t> </a:t>
            </a:r>
            <a:endParaRPr lang="en-US" altLang="ru-RU" sz="2400" u="sng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240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6" descr="C:\Documents and Settings\UserXP\Рабочий стол\Маки_коктебе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11"/>
          <p:cNvSpPr>
            <a:spLocks noChangeArrowheads="1"/>
          </p:cNvSpPr>
          <p:nvPr/>
        </p:nvSpPr>
        <p:spPr bwMode="auto">
          <a:xfrm>
            <a:off x="685800" y="2514600"/>
            <a:ext cx="4038600" cy="2819400"/>
          </a:xfrm>
          <a:prstGeom prst="rect">
            <a:avLst/>
          </a:prstGeom>
          <a:solidFill>
            <a:srgbClr val="F9DB87"/>
          </a:solidFill>
          <a:ln w="9525" algn="ctr">
            <a:solidFill>
              <a:srgbClr val="FE422E"/>
            </a:solidFill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000" smtClean="0">
              <a:solidFill>
                <a:schemeClr val="bg1"/>
              </a:solidFill>
            </a:endParaRPr>
          </a:p>
        </p:txBody>
      </p:sp>
      <p:sp>
        <p:nvSpPr>
          <p:cNvPr id="31750" name="Rectangle 9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1800" smtClean="0"/>
              <a:t>Стихи цикла </a:t>
            </a:r>
            <a:r>
              <a:rPr lang="ru-RU" altLang="ru-RU" sz="1800" b="1" smtClean="0"/>
              <a:t>«Киммерийская весна»</a:t>
            </a:r>
            <a:r>
              <a:rPr lang="ru-RU" altLang="ru-RU" sz="1800" smtClean="0"/>
              <a:t> (1911) заметно отличаются от «Киммерийских сумерек». Здесь меньше исторических образов Киммерии, а больше реальных примет крымской природы: пирамидальные тополя, виноградники, горные речушки и поросшие кустарниками скалы.  Настроение поэта меняется от созерцательно-сосредоточенного                к радостно-восхищённому:</a:t>
            </a:r>
            <a:r>
              <a:rPr lang="ru-RU" altLang="ru-RU" sz="4000" smtClean="0"/>
              <a:t/>
            </a:r>
            <a:br>
              <a:rPr lang="ru-RU" altLang="ru-RU" sz="4000" smtClean="0"/>
            </a:br>
            <a:endParaRPr lang="ru-RU" altLang="ru-RU" sz="4000" smtClean="0"/>
          </a:p>
        </p:txBody>
      </p:sp>
      <p:sp>
        <p:nvSpPr>
          <p:cNvPr id="31751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2670175"/>
            <a:ext cx="4038600" cy="25114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>
                <a:solidFill>
                  <a:schemeClr val="bg1"/>
                </a:solidFill>
              </a:rPr>
              <a:t> </a:t>
            </a:r>
            <a:r>
              <a:rPr lang="ru-RU" altLang="ru-RU" sz="1800" smtClean="0"/>
              <a:t>Солнце! Твой родник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В  недрах бьёт по тёмным жилам…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Воззывающий свой лик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Обрати к земным могилам!..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Солнце! Прикажи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 Виться лозам винограда,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Завязь почек развяжи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 Властью пристального взгляда! </a:t>
            </a:r>
          </a:p>
          <a:p>
            <a:pPr eaLnBrk="1" hangingPunct="1">
              <a:lnSpc>
                <a:spcPct val="80000"/>
              </a:lnSpc>
            </a:pPr>
            <a:endParaRPr lang="ru-RU" altLang="ru-RU" sz="180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6" descr="C:\Documents and Settings\UserXP\Рабочий стол\Новая папка\06110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9600"/>
            <a:ext cx="8915400" cy="2362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1800" smtClean="0"/>
              <a:t>     Пейзажи восточного Крыма – скалы и утесы, полынные нагорья и равнины, выжженные солнцем, море и суровая нагота земли – стали в ту пору глубоко созвучны Волошину. Киммерийские мотивы обогатили его поэзию незаимствованным, сугубо личным содержанием. Коктебель становится для Волошина символическим образом мироздания, в котором соединяются все многообразные «лики земли», следы её истории и культуры.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Картинка 49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Живопись М.Волошина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2438400"/>
            <a:ext cx="8458200" cy="1981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Максимилиан Александрович много рисовал в своих первых заграничных путешествиях, работал темперой и карандашом. Но с 1914  года Волошин переходит на акварель. Именно с этого времени он начинает свою тему в живописи – тему киммерийского пейзажа. Здесь он создал множество акварелей, сложившихся в его </a:t>
            </a:r>
            <a:r>
              <a:rPr lang="ru-RU" altLang="ru-RU" sz="1800" b="1" smtClean="0"/>
              <a:t>«Коктебельскую сюиту»</a:t>
            </a:r>
            <a:r>
              <a:rPr lang="ru-RU" altLang="ru-RU" sz="1800" smtClean="0"/>
              <a:t>.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Коктебель и его окрестности предстают в этих пейзажах пустынной, ещё не заселённой людьми землёй.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7200"/>
            <a:ext cx="8839200" cy="2133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 Море, скалы, деревья, облака… Но все эти природные формы сочетаются бесконечно разнообразными и кажутся одушевлёнными. Деревья то сбегаются в кудрявые рощицы, то чёткими силуэтами замирают на фоне морских заливов. Волны бесшумно ластятся к песчаным берегам, либо вспененными рядами атакуют скалы. А солнце… То победно горит среди бесцветного выжженного неба, то кровавит горизонт закатным огнём, то холодно меркнет в облачных пеленах. И лишь одно остаётся в этих акварелях неизменным: прозрачность красок и безукоризненно чистый рисунок.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81000"/>
            <a:ext cx="8610600" cy="1447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В методе творчества Максимилиан Волошин следовал Богаевскому,- работал не с натуры, а «по воображению», - и создавал, по его словам, музыкально-красочные композиции на тему киммерийского пейзажа.          В своей живописи Волошин оставался поэтом: часто тему художественный композиции давала ему стихотворная строка или строфа, вдруг зазвучавшая в природе.  </a:t>
            </a:r>
          </a:p>
        </p:txBody>
      </p:sp>
      <p:pic>
        <p:nvPicPr>
          <p:cNvPr id="39939" name="Picture 8" descr="Картинка 50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1828800"/>
            <a:ext cx="6629400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9"/>
          <p:cNvSpPr>
            <a:spLocks noChangeArrowheads="1"/>
          </p:cNvSpPr>
          <p:nvPr/>
        </p:nvSpPr>
        <p:spPr bwMode="auto">
          <a:xfrm>
            <a:off x="2590800" y="6400800"/>
            <a:ext cx="3754438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600">
                <a:solidFill>
                  <a:schemeClr val="tx1"/>
                </a:solidFill>
              </a:rPr>
              <a:t>М.Волошин. «Коктебель. Закат» 1928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 descr="C:\Documents and Settings\UserXP\Рабочий стол\dved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514600"/>
            <a:ext cx="52578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Посёлок Коктебель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382000" cy="1295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Коктебель – посёлок с азиатской культурой и удивительной природой. Он  находится в 25 км от Феодосии, расположен на побережье Чёрного моря, на берегу Коктебельского залива, у подножия вулканического массива Карадаг.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 </a:t>
            </a:r>
            <a:endParaRPr lang="ru-RU" altLang="ru-RU" sz="1600" smtClean="0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5694363" y="2743200"/>
            <a:ext cx="3068637" cy="2832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1800">
                <a:solidFill>
                  <a:schemeClr val="tx1"/>
                </a:solidFill>
              </a:rPr>
              <a:t>  Это место является уникальным даже для     Крыма. Море, горы, степи создают удивительный климат, особенно заметный в области. Необычные виды побережья с верхушками гор дополняют покрытые галькой пляжи.</a:t>
            </a:r>
            <a:r>
              <a:rPr lang="ru-RU" altLang="ru-RU" sz="1800">
                <a:solidFill>
                  <a:srgbClr val="663300"/>
                </a:solidFill>
              </a:rPr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80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-14288"/>
            <a:ext cx="6477000" cy="3352801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endParaRPr lang="ru-RU" altLang="ru-RU" sz="200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smtClean="0"/>
              <a:t>    </a:t>
            </a:r>
            <a:r>
              <a:rPr lang="ru-RU" altLang="ru-RU" sz="1800" smtClean="0"/>
              <a:t>В декабре 1926 года возникло стихотворение «Дом поэта», в котором раздумья Волошина о собственном творческом пути слились воедино с многолетними размышлениями о судьбах Крыма. В чеканных, торжественных строках развертывается перед слушателем вся летопись древней Тавриды.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     Строки, завершающие стихотворение, звучат итогом всех жизненных раздумий поэта, дарованных ему Киммерией, его завещание грядущим поколениям: 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smtClean="0"/>
          </a:p>
        </p:txBody>
      </p:sp>
      <p:sp>
        <p:nvSpPr>
          <p:cNvPr id="41988" name="Text Box 8"/>
          <p:cNvSpPr txBox="1">
            <a:spLocks noChangeArrowheads="1"/>
          </p:cNvSpPr>
          <p:nvPr/>
        </p:nvSpPr>
        <p:spPr bwMode="auto">
          <a:xfrm>
            <a:off x="76200" y="4495800"/>
            <a:ext cx="5867400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b="1">
                <a:solidFill>
                  <a:schemeClr val="tx1"/>
                </a:solidFill>
              </a:rPr>
              <a:t>Будь прост, как ветр, неистощим, как море,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b="1">
                <a:solidFill>
                  <a:schemeClr val="tx1"/>
                </a:solidFill>
              </a:rPr>
              <a:t>И памятью насыщен, как земля,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b="1">
                <a:solidFill>
                  <a:schemeClr val="tx1"/>
                </a:solidFill>
              </a:rPr>
              <a:t>Люби далёкий парус корабля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b="1">
                <a:solidFill>
                  <a:schemeClr val="tx1"/>
                </a:solidFill>
              </a:rPr>
              <a:t>И песню волн, шумящих на просторе.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b="1"/>
          </a:p>
        </p:txBody>
      </p:sp>
      <p:pic>
        <p:nvPicPr>
          <p:cNvPr id="41989" name="Picture 9" descr="Картинка 64 из 258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1238" y="3200400"/>
            <a:ext cx="305276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81000"/>
            <a:ext cx="8534400" cy="2057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1800" smtClean="0"/>
              <a:t>       </a:t>
            </a:r>
            <a:r>
              <a:rPr lang="ru-RU" altLang="ru-RU" sz="2000" smtClean="0"/>
              <a:t>Коктебель, запечатлённый в стихах, в акварелях, в воспоминаниях современников, до нашего времени остаётся местом, которое проникнуто творческим духом Волошина </a:t>
            </a:r>
            <a:r>
              <a:rPr lang="ru-RU" altLang="ru-RU" sz="1800" smtClean="0"/>
              <a:t>и где в </a:t>
            </a:r>
            <a:r>
              <a:rPr lang="ru-RU" altLang="ru-RU" sz="2000" smtClean="0"/>
              <a:t>очертаниях скалы мы можем даже различить созданный природой профиль Максимилиана Александровича. </a:t>
            </a:r>
          </a:p>
          <a:p>
            <a:pPr algn="ctr" eaLnBrk="1" hangingPunct="1">
              <a:buFontTx/>
              <a:buNone/>
            </a:pPr>
            <a:endParaRPr lang="ru-RU" altLang="ru-RU" sz="2000" smtClean="0"/>
          </a:p>
        </p:txBody>
      </p:sp>
      <p:pic>
        <p:nvPicPr>
          <p:cNvPr id="44035" name="Picture 6" descr="Картинка 54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9175" y="2286000"/>
            <a:ext cx="294163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9" descr="Картинка 100 из 258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2286000"/>
            <a:ext cx="5791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Скала – профиль Волошина </a:t>
            </a:r>
            <a:br>
              <a:rPr lang="ru-RU" altLang="ru-RU" sz="3600" smtClean="0"/>
            </a:br>
            <a:r>
              <a:rPr lang="ru-RU" altLang="ru-RU" sz="3600" smtClean="0"/>
              <a:t>в Коктебеле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153400" cy="1905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2000" smtClean="0"/>
              <a:t>Летом 1917 года родилось стихотворение «Коктебель», в котором Волошин особенно проникновенно сказал о своей кровной связи с этим уголком земли: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Мой стих поёт в волнах его прилива,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И на скале, замкнувшей зыбь залива,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Судьбой и ветрами изваян профиль мой…</a:t>
            </a:r>
          </a:p>
        </p:txBody>
      </p:sp>
      <p:pic>
        <p:nvPicPr>
          <p:cNvPr id="46084" name="Рисунок 14" descr="C:\Documents and Settings\UserXP\Рабочий стол\Новая папка\06040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200400"/>
            <a:ext cx="4191000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7" descr="Картинка 80 из 258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320040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5" descr="C:\Documents and Settings\UserXP\Рабочий стол\800px-Karadag_volcan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Могила Волошина на горе Кучук-Енишар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990600"/>
            <a:ext cx="4114800" cy="1981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Перед смертью он указал это место и просил не сажать вокруг его могилы цветов и деревьев, так как любил Коктебель именно за первозданную и дикую красоту, которой не успела коснуться рука человека. </a:t>
            </a:r>
          </a:p>
        </p:txBody>
      </p:sp>
      <p:pic>
        <p:nvPicPr>
          <p:cNvPr id="48133" name="Picture 6" descr="magnify-clip">
            <a:hlinkClick r:id="rId4" tooltip="Увеличить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9163" y="3321050"/>
            <a:ext cx="142875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Рисунок 4" descr="C:\Documents and Settings\UserXP\Рабочий стол\800px-MaximilianVoloshinGrave0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990600"/>
            <a:ext cx="3124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9" descr="Картинка 52 из 2587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990600"/>
            <a:ext cx="22780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31863"/>
            <a:ext cx="9144000" cy="592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Заключение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458200" cy="4525963"/>
          </a:xfrm>
        </p:spPr>
        <p:txBody>
          <a:bodyPr/>
          <a:lstStyle/>
          <a:p>
            <a:pPr algn="ctr" eaLnBrk="1" hangingPunct="1"/>
            <a:r>
              <a:rPr lang="ru-RU" altLang="ru-RU" sz="1800" smtClean="0"/>
              <a:t>Волошин очень большое значение придавал своему “Дому поэта” как культурному очагу и видел в нём своё призвание, смысл и заслугу своей жизни. «Сводить людей, творить встречи и судьбы» - это было, как сказала Марина Цветаева, призвание Макса.</a:t>
            </a:r>
          </a:p>
          <a:p>
            <a:pPr algn="ctr" eaLnBrk="1" hangingPunct="1"/>
            <a:r>
              <a:rPr lang="ru-RU" altLang="ru-RU" sz="1800" smtClean="0"/>
              <a:t>Привлекательность Волошина-творца состоит в его высокой духовности, в широте культуры, в разнообразии его интересов.</a:t>
            </a:r>
            <a:endParaRPr lang="ru-RU" altLang="ru-RU" smtClean="0"/>
          </a:p>
          <a:p>
            <a:pPr algn="ctr" eaLnBrk="1" hangingPunct="1"/>
            <a:endParaRPr lang="ru-RU" altLang="ru-RU" smtClean="0"/>
          </a:p>
        </p:txBody>
      </p:sp>
      <p:pic>
        <p:nvPicPr>
          <p:cNvPr id="50181" name="Picture 7" descr="voloshin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2800"/>
            <a:ext cx="2336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13" descr="C:\Documents and Settings\UserXP\Рабочий стол\Новая папка\06020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457200"/>
            <a:ext cx="8610600" cy="3124200"/>
          </a:xfrm>
          <a:noFill/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       За сто с небольшим лет, которые существует цивилизованный посёлок Коктебель, в нём побывали уже не сотни, а десятки тысяч людей, связанных с творчеством, и каждому из них это замечательное место придало новые силы. Обстановка полного слияния с первозданной природой позволила людям отрешиться от мирской суеты и сосредоточиться на своём призвании. Вот почему этот живописный уголок явился стимулом для творчества, неисчерпаемым источником вдохновения.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304800"/>
            <a:ext cx="5181600" cy="304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И как не верить в Бога после Крыма!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Ведь Крым – не остров даже, а мечта.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И как же нам порою всем необходимо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Построить новый замок из песка.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16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Да, он разрушен будет, но неважно;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Ведь важны лишь надежды и мечты,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Что твой кораблик, пусть он и бумажный,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Достигнет всё же берегов чужой страны.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                             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smtClean="0"/>
              <a:t>                                                  В.Тетерин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Картинка 91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4832" t="7428" r="5441" b="88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28600"/>
            <a:ext cx="4724400" cy="5943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Жажда мечты, пробуждающаяся           в Коктебеле, дала артистическим натурам возможность выйти за пределы обыденности и погрузиться   в мир творчества.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В таких условиях человек оказывается совершенно свободным от всего временного, преходящего и обращается к вечным ценностям, ведь именно они  являются в жизни главными: бегать по гальке вдоль берега и взбираться на горы, любоваться морем и звёздами, радоваться, видя и понимая прекрасное. </a:t>
            </a:r>
          </a:p>
        </p:txBody>
      </p:sp>
      <p:pic>
        <p:nvPicPr>
          <p:cNvPr id="56324" name="Рисунок 17" descr="C:\Documents and Settings\UserXP\Рабочий стол\Новая папка\060106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51438" y="609600"/>
            <a:ext cx="3992562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Дом М.А.Волошина</a:t>
            </a:r>
          </a:p>
        </p:txBody>
      </p:sp>
      <p:pic>
        <p:nvPicPr>
          <p:cNvPr id="7171" name="Picture 7" descr="Картинка 73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733800"/>
            <a:ext cx="5105400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11" descr="250px-Kustodiev_Voloshin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1600200"/>
            <a:ext cx="2590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5791200" cy="1981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Особую роль в развитии Коктебеля сыграл философ, поэт, переводчик, художник и путешественник Максимилиан Волошин (1877-1932). Он был значимой личностью для этих мест.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Дом, который Волошин построил на набережной Коктебеля, стал бесплатным местом отдыха для творческой интеллигенции: писателей, художников, учёных. </a:t>
            </a:r>
          </a:p>
        </p:txBody>
      </p: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6019800" y="5105400"/>
            <a:ext cx="2895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Б.М.Кустодиев.</a:t>
            </a:r>
          </a:p>
          <a:p>
            <a:pPr algn="ctr" eaLnBrk="1" hangingPunct="1"/>
            <a:r>
              <a:rPr lang="ru-RU" altLang="ru-RU" sz="1800">
                <a:solidFill>
                  <a:schemeClr val="tx1"/>
                </a:solidFill>
              </a:rPr>
              <a:t>Портрет Волошина. 1924</a:t>
            </a:r>
          </a:p>
        </p:txBody>
      </p:sp>
      <p:sp>
        <p:nvSpPr>
          <p:cNvPr id="7175" name="Rectangle 14"/>
          <p:cNvSpPr>
            <a:spLocks noChangeArrowheads="1"/>
          </p:cNvSpPr>
          <p:nvPr/>
        </p:nvSpPr>
        <p:spPr bwMode="auto">
          <a:xfrm>
            <a:off x="6096000" y="1524000"/>
            <a:ext cx="2743200" cy="35052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/>
          </a:p>
        </p:txBody>
      </p:sp>
      <p:sp>
        <p:nvSpPr>
          <p:cNvPr id="7176" name="Rectangle 15"/>
          <p:cNvSpPr>
            <a:spLocks noChangeArrowheads="1"/>
          </p:cNvSpPr>
          <p:nvPr/>
        </p:nvSpPr>
        <p:spPr bwMode="auto">
          <a:xfrm>
            <a:off x="533400" y="3657600"/>
            <a:ext cx="5257800" cy="29718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Картинка 66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Цель и задачи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8800" y="2438400"/>
            <a:ext cx="5562600" cy="3733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000" dirty="0" smtClean="0"/>
              <a:t>Для достижения поставленной цели решались следующие задачи: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000" dirty="0" smtClean="0"/>
              <a:t>собирание сведений о личности Максимилиана Волошина и его жизни      в Коктебеле,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000" dirty="0" smtClean="0"/>
              <a:t>изучение роли Коктебеля в развитии культурной жизни России,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000" dirty="0" smtClean="0"/>
              <a:t>анализ произведений </a:t>
            </a:r>
            <a:r>
              <a:rPr lang="ru-RU" altLang="ru-RU" sz="2000" dirty="0" err="1" smtClean="0"/>
              <a:t>М.Волошина</a:t>
            </a:r>
            <a:r>
              <a:rPr lang="ru-RU" altLang="ru-RU" sz="2000" dirty="0" smtClean="0"/>
              <a:t>, созданных в Коктебеле,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000" dirty="0" smtClean="0"/>
              <a:t>знакомство со стихами современных поэтов, связанных с Коктебелем,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000" dirty="0" smtClean="0"/>
              <a:t>выявление отличительных черт коктебельской музы.</a:t>
            </a:r>
            <a:endParaRPr lang="ru-RU" altLang="ru-RU" sz="2000" dirty="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000" dirty="0" smtClean="0">
              <a:latin typeface="Arial Unicode MS" pitchFamily="34" charset="-128"/>
            </a:endParaRPr>
          </a:p>
        </p:txBody>
      </p:sp>
      <p:sp>
        <p:nvSpPr>
          <p:cNvPr id="9221" name="Rectangle 9"/>
          <p:cNvSpPr>
            <a:spLocks noChangeArrowheads="1"/>
          </p:cNvSpPr>
          <p:nvPr/>
        </p:nvSpPr>
        <p:spPr bwMode="auto">
          <a:xfrm>
            <a:off x="533400" y="1371600"/>
            <a:ext cx="8153400" cy="757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800">
                <a:solidFill>
                  <a:schemeClr val="tx1"/>
                </a:solidFill>
              </a:rPr>
              <a:t>  Цель исследования – собрать сведения о пребывании в доме Волошина самого хозяина и представителей творческой интеллигенции и выяснить, какую роль сыграл Коктебель в судьбах этих людей.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Картинка 40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4167" t="4512" r="5833" b="74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Личность М.А.Волошина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514600"/>
            <a:ext cx="5791200" cy="4953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1800" b="1" smtClean="0"/>
              <a:t>       Максимилиан Александрович Кириенко-Волошин (1877-1932) – поэт, критик, переводчик, художник. </a:t>
            </a:r>
          </a:p>
          <a:p>
            <a:pPr algn="ctr" eaLnBrk="1" hangingPunct="1">
              <a:lnSpc>
                <a:spcPct val="90000"/>
              </a:lnSpc>
            </a:pPr>
            <a:endParaRPr lang="ru-RU" altLang="ru-RU" sz="1800" b="1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1800" b="1" smtClean="0"/>
              <a:t>       Одним из первых Волошин поддерживает творчество молодых авторов: Сергея Городецкого, Софии Парнок, Сергея Клычкова, Михаила Кузмина, Алексея Ремизова, Марины Цветаевой. </a:t>
            </a:r>
          </a:p>
          <a:p>
            <a:pPr algn="ctr" eaLnBrk="1" hangingPunct="1">
              <a:lnSpc>
                <a:spcPct val="90000"/>
              </a:lnSpc>
            </a:pPr>
            <a:endParaRPr lang="ru-RU" altLang="ru-RU" sz="1800" b="1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1800" b="1" smtClean="0"/>
              <a:t>      Своеобразие Волошина-критика заключалось в стремлении представить каждого творца как неповторимую личность     в синтезе его творческих и человеческих качеств.</a:t>
            </a:r>
          </a:p>
          <a:p>
            <a:pPr eaLnBrk="1" hangingPunct="1">
              <a:lnSpc>
                <a:spcPct val="90000"/>
              </a:lnSpc>
            </a:pPr>
            <a:endParaRPr lang="ru-RU" altLang="ru-RU" sz="1800" smtClean="0"/>
          </a:p>
        </p:txBody>
      </p:sp>
      <p:pic>
        <p:nvPicPr>
          <p:cNvPr id="11269" name="Picture 7" descr="Картинка 86 из 258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24600" y="1600200"/>
            <a:ext cx="19986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Картинка 56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143000"/>
            <a:ext cx="7772400" cy="1447800"/>
          </a:xfrm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905000" y="457200"/>
            <a:ext cx="72390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eaLnBrk="1" hangingPunct="1"/>
            <a:r>
              <a:rPr lang="ru-RU" altLang="ru-RU" sz="1800">
                <a:solidFill>
                  <a:schemeClr val="tx1"/>
                </a:solidFill>
              </a:rPr>
              <a:t>Летом 1903 года Волошин покупает землю в посёлке Коктебель близ Феодосии и строит собственный дом. Отныне поездки в Париж, Москву, Петербург неизменно заканчивались возвращением в Коктебель, где полученные впечатления отстаивались и претворялись в творчество.</a:t>
            </a:r>
          </a:p>
          <a:p>
            <a:pPr indent="449263" algn="r" eaLnBrk="1" hangingPunct="1"/>
            <a:r>
              <a:rPr lang="ru-RU" altLang="ru-RU" sz="1800" b="1">
                <a:solidFill>
                  <a:schemeClr val="tx1"/>
                </a:solidFill>
              </a:rPr>
              <a:t>…И сих холмов однообразный строй,</a:t>
            </a:r>
          </a:p>
          <a:p>
            <a:pPr indent="449263" algn="r" eaLnBrk="1" hangingPunct="1"/>
            <a:r>
              <a:rPr lang="ru-RU" altLang="ru-RU" sz="1800" b="1">
                <a:solidFill>
                  <a:schemeClr val="tx1"/>
                </a:solidFill>
              </a:rPr>
              <a:t>    	И напряжённый пафос Карадага,</a:t>
            </a:r>
          </a:p>
          <a:p>
            <a:pPr indent="449263" algn="r" eaLnBrk="1" hangingPunct="1"/>
            <a:r>
              <a:rPr lang="ru-RU" altLang="ru-RU" sz="1800" b="1">
                <a:solidFill>
                  <a:schemeClr val="tx1"/>
                </a:solidFill>
              </a:rPr>
              <a:t>	Сосредоточенность и теснота</a:t>
            </a:r>
          </a:p>
          <a:p>
            <a:pPr indent="449263" algn="r" eaLnBrk="1" hangingPunct="1"/>
            <a:r>
              <a:rPr lang="ru-RU" altLang="ru-RU" sz="1800" b="1">
                <a:solidFill>
                  <a:schemeClr val="tx1"/>
                </a:solidFill>
              </a:rPr>
              <a:t>	Зубчатых скал, а рядом широта</a:t>
            </a:r>
          </a:p>
          <a:p>
            <a:pPr indent="449263" algn="r" eaLnBrk="1" hangingPunct="1"/>
            <a:r>
              <a:rPr lang="ru-RU" altLang="ru-RU" sz="1800" b="1">
                <a:solidFill>
                  <a:schemeClr val="tx1"/>
                </a:solidFill>
              </a:rPr>
              <a:t>	Степных равнин и мреющие дали</a:t>
            </a:r>
          </a:p>
          <a:p>
            <a:pPr indent="449263" algn="r" eaLnBrk="1" hangingPunct="1"/>
            <a:r>
              <a:rPr lang="ru-RU" altLang="ru-RU" sz="1800" b="1">
                <a:solidFill>
                  <a:schemeClr val="tx1"/>
                </a:solidFill>
              </a:rPr>
              <a:t>	Стиху – разбег, а мысли – меру дали.</a:t>
            </a:r>
            <a:endParaRPr lang="ru-RU" altLang="ru-RU" sz="1800">
              <a:solidFill>
                <a:schemeClr val="tx1"/>
              </a:solidFill>
            </a:endParaRPr>
          </a:p>
          <a:p>
            <a:pPr indent="449263" algn="r" eaLnBrk="1" hangingPunct="1"/>
            <a:r>
              <a:rPr lang="ru-RU" altLang="ru-RU" sz="1800">
                <a:solidFill>
                  <a:schemeClr val="tx1"/>
                </a:solidFill>
              </a:rPr>
              <a:t>«Дом поэта» (1927).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Картинка 59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09800"/>
            <a:ext cx="7239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 descr="voloshin_2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35725" y="2209800"/>
            <a:ext cx="27082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1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«Обормоты» в Коктебеле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66800"/>
            <a:ext cx="8153400" cy="1447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1800" smtClean="0"/>
              <a:t>Волошин поселился в Коктебеле, и на его даче гостили многочисленные поэты, писатели и другие люди искусства. Хозяин превратил свои пенаты в бесплатный приют для подобных себе «обормотов». Этот человек создал свою небольшую Вселенную.</a:t>
            </a:r>
            <a:r>
              <a:rPr lang="ru-RU" altLang="ru-RU" sz="1800" smtClean="0">
                <a:latin typeface="Arial Unicode MS" pitchFamily="34" charset="-128"/>
              </a:rPr>
              <a:t>..</a:t>
            </a:r>
          </a:p>
          <a:p>
            <a:pPr eaLnBrk="1" hangingPunct="1">
              <a:lnSpc>
                <a:spcPct val="90000"/>
              </a:lnSpc>
            </a:pPr>
            <a:endParaRPr lang="ru-RU" altLang="ru-RU" sz="1800" smtClean="0">
              <a:latin typeface="Arial Unicode MS" pitchFamily="34" charset="-128"/>
            </a:endParaRPr>
          </a:p>
        </p:txBody>
      </p:sp>
      <p:sp>
        <p:nvSpPr>
          <p:cNvPr id="15366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114800"/>
            <a:ext cx="5943600" cy="2362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altLang="ru-RU" sz="2400" smtClean="0"/>
          </a:p>
          <a:p>
            <a:pPr eaLnBrk="1" hangingPunct="1">
              <a:lnSpc>
                <a:spcPct val="90000"/>
              </a:lnSpc>
            </a:pPr>
            <a:endParaRPr lang="ru-RU" altLang="ru-RU" sz="2400" smtClean="0"/>
          </a:p>
        </p:txBody>
      </p:sp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414338" y="2500313"/>
            <a:ext cx="5638800" cy="2887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1800">
                <a:solidFill>
                  <a:schemeClr val="tx1"/>
                </a:solidFill>
              </a:rPr>
              <a:t>  Слово «обормотство» (определение Волошина)      появилось в обиходе его дома в Коктебеле летом 1911 года и шутливо определяло стиль жизни его обитателей. </a:t>
            </a:r>
            <a:endParaRPr lang="en-US" altLang="ru-RU" sz="180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n-US" altLang="ru-RU" sz="180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1800">
                <a:solidFill>
                  <a:schemeClr val="tx1"/>
                </a:solidFill>
              </a:rPr>
              <a:t>  Непременным условием в правилах «обормотов»была ориентация на свободу и естественность поведения. В частности, одежду следовало надевать предельно простую и удобную, в отличие от костюмов «буржуазного типа». 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altLang="ru-RU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3"/>
          <p:cNvSpPr>
            <a:spLocks noChangeArrowheads="1"/>
          </p:cNvSpPr>
          <p:nvPr/>
        </p:nvSpPr>
        <p:spPr bwMode="auto">
          <a:xfrm>
            <a:off x="152400" y="5715000"/>
            <a:ext cx="2743200" cy="762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/>
          </a:p>
        </p:txBody>
      </p:sp>
      <p:pic>
        <p:nvPicPr>
          <p:cNvPr id="17411" name="Рисунок 15" descr="C:\Documents and Settings\UserXP\Рабочий стол\Новая папка\06070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981200"/>
            <a:ext cx="5943600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585788"/>
            <a:ext cx="8229600" cy="1371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1800" smtClean="0"/>
              <a:t>Корни «обормотства» – в прирождённой самобытности Волошина как в его мышлении, так и во внешнем виде. Живя в знойном Коктебеле, Волошин  носил длинную холщовую рубаху с подпояской и сандалии, часто ходил босиком, густые волосы подвязывал жгутом полыни или ремешком.</a:t>
            </a:r>
          </a:p>
        </p:txBody>
      </p:sp>
      <p:sp>
        <p:nvSpPr>
          <p:cNvPr id="1741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124200" y="2209800"/>
            <a:ext cx="5715000" cy="2057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Постоянные мистификации, маскарады, несоблюдение общепринятых приличий в одежде и поведении не раз навлекали на «обормотов» нападки «нормальных дачников».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 Кредо Волошина –  в каждом человеке скрыт ангел, на которого наросла дьявольская маска, и надо помочь её преодолеть, вспомнить самого себя</a:t>
            </a:r>
            <a:r>
              <a:rPr lang="ru-RU" altLang="ru-RU" sz="1800" smtClean="0">
                <a:latin typeface="Arial Unicode MS" pitchFamily="34" charset="-128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2400" smtClean="0"/>
          </a:p>
        </p:txBody>
      </p:sp>
      <p:pic>
        <p:nvPicPr>
          <p:cNvPr id="17414" name="Picture 7" descr="Картинка 28 из 258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7475" y="1981200"/>
            <a:ext cx="27765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76200" y="5791200"/>
            <a:ext cx="2895600" cy="800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800">
                <a:solidFill>
                  <a:schemeClr val="tx1"/>
                </a:solidFill>
              </a:rPr>
              <a:t>     </a:t>
            </a:r>
            <a:r>
              <a:rPr lang="ru-RU" altLang="ru-RU" sz="1600">
                <a:solidFill>
                  <a:schemeClr val="tx1"/>
                </a:solidFill>
              </a:rPr>
              <a:t>Волошин с матерью 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600">
                <a:solidFill>
                  <a:schemeClr val="tx1"/>
                </a:solidFill>
              </a:rPr>
              <a:t>   Еленой Оттобальдовной</a:t>
            </a:r>
            <a:endParaRPr lang="ru-RU" altLang="ru-RU" sz="1600" b="1">
              <a:solidFill>
                <a:schemeClr val="tx1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533400"/>
            <a:ext cx="8458200" cy="1676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1800" smtClean="0"/>
              <a:t>  Гости поэта останавливались в доме бесплатно. В своих письмах-приглашениях Волошин писал, что у него нет слуг, воду себе каждый приносит сам и это совсем не курорт. Скорее дружеское совместное проживание, в котором каждый желающий может стать полноправным членом. Требуется только жизнерадостность, человеколюбие и желание участвовать в интеллектуальной жизни дома.</a:t>
            </a:r>
          </a:p>
        </p:txBody>
      </p:sp>
      <p:pic>
        <p:nvPicPr>
          <p:cNvPr id="19459" name="Picture 7" descr="Картинка 27 из 258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2362200"/>
            <a:ext cx="29670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voloshin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234315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</TotalTime>
  <Words>1763</Words>
  <Application>Microsoft Office PowerPoint</Application>
  <PresentationFormat>Экран (4:3)</PresentationFormat>
  <Paragraphs>150</Paragraphs>
  <Slides>27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Arial Unicode MS</vt:lpstr>
      <vt:lpstr>Comic Sans MS</vt:lpstr>
      <vt:lpstr>Оформление по умолчанию</vt:lpstr>
      <vt:lpstr>Слайд 1</vt:lpstr>
      <vt:lpstr>Посёлок Коктебель</vt:lpstr>
      <vt:lpstr>Дом М.А.Волошина</vt:lpstr>
      <vt:lpstr>Цель и задачи</vt:lpstr>
      <vt:lpstr>Личность М.А.Волошина</vt:lpstr>
      <vt:lpstr>Слайд 6</vt:lpstr>
      <vt:lpstr>«Обормоты» в Коктебеле</vt:lpstr>
      <vt:lpstr>Слайд 8</vt:lpstr>
      <vt:lpstr>Слайд 9</vt:lpstr>
      <vt:lpstr>Слайд 10</vt:lpstr>
      <vt:lpstr>Дом М.А.Волошина</vt:lpstr>
      <vt:lpstr>Коктебельское  творчество Волошина</vt:lpstr>
      <vt:lpstr>Слайд 13</vt:lpstr>
      <vt:lpstr>Слайд 14</vt:lpstr>
      <vt:lpstr>Стихи цикла «Киммерийская весна» (1911) заметно отличаются от «Киммерийских сумерек». Здесь меньше исторических образов Киммерии, а больше реальных примет крымской природы: пирамидальные тополя, виноградники, горные речушки и поросшие кустарниками скалы.  Настроение поэта меняется от созерцательно-сосредоточенного                к радостно-восхищённому: </vt:lpstr>
      <vt:lpstr>Слайд 16</vt:lpstr>
      <vt:lpstr>Живопись М.Волошина</vt:lpstr>
      <vt:lpstr>Слайд 18</vt:lpstr>
      <vt:lpstr>Слайд 19</vt:lpstr>
      <vt:lpstr>Слайд 20</vt:lpstr>
      <vt:lpstr>Слайд 21</vt:lpstr>
      <vt:lpstr>Скала – профиль Волошина  в Коктебеле</vt:lpstr>
      <vt:lpstr>Могила Волошина на горе Кучук-Енишар</vt:lpstr>
      <vt:lpstr>Заключение</vt:lpstr>
      <vt:lpstr>Слайд 25</vt:lpstr>
      <vt:lpstr>Слайд 26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polina</dc:creator>
  <cp:lastModifiedBy>Admin</cp:lastModifiedBy>
  <cp:revision>16</cp:revision>
  <cp:lastPrinted>1601-01-01T00:00:00Z</cp:lastPrinted>
  <dcterms:created xsi:type="dcterms:W3CDTF">2011-11-17T18:07:31Z</dcterms:created>
  <dcterms:modified xsi:type="dcterms:W3CDTF">2022-11-01T17:02:18Z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