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98" r:id="rId2"/>
    <p:sldId id="267" r:id="rId3"/>
    <p:sldId id="276" r:id="rId4"/>
    <p:sldId id="330" r:id="rId5"/>
    <p:sldId id="331" r:id="rId6"/>
    <p:sldId id="332" r:id="rId7"/>
    <p:sldId id="333" r:id="rId8"/>
    <p:sldId id="334" r:id="rId9"/>
    <p:sldId id="335" r:id="rId10"/>
    <p:sldId id="336" r:id="rId11"/>
    <p:sldId id="339" r:id="rId12"/>
    <p:sldId id="277" r:id="rId13"/>
    <p:sldId id="282" r:id="rId14"/>
    <p:sldId id="297" r:id="rId15"/>
    <p:sldId id="325" r:id="rId16"/>
    <p:sldId id="382" r:id="rId17"/>
    <p:sldId id="383" r:id="rId18"/>
    <p:sldId id="371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7" d="100"/>
          <a:sy n="47" d="100"/>
        </p:scale>
        <p:origin x="1382" y="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43E919-123C-477A-958F-F8CAE92BFC0C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A98DFD-5164-428C-AFED-7869E03740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78073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AD7AC7-517C-4FDC-8505-D74F06FC3E1F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5C676E-C820-4B74-8BD9-AAC3829878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32700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825E7-271C-49F5-8ED5-A680F718793E}" type="datetime1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C2AFD-09A4-4ABC-A287-AB7EC66433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0194A-D632-4A38-95C4-C7DF836FCC7D}" type="datetime1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C2AFD-09A4-4ABC-A287-AB7EC66433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3295B-E062-4314-842B-76987788539A}" type="datetime1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C2AFD-09A4-4ABC-A287-AB7EC66433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1C40A-5305-49FE-A28B-2A3A827163E7}" type="datetime1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C2AFD-09A4-4ABC-A287-AB7EC66433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24AA5-2697-41DD-88A2-E4B6F3CAEFE1}" type="datetime1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C2AFD-09A4-4ABC-A287-AB7EC66433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5B487-D231-4AA0-A2DF-0F69BC480E17}" type="datetime1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C2AFD-09A4-4ABC-A287-AB7EC66433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48FAB-7722-47FC-93A3-0C07C5E09A8B}" type="datetime1">
              <a:rPr lang="ru-RU" smtClean="0"/>
              <a:pPr/>
              <a:t>01.11.2022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C2AFD-09A4-4ABC-A287-AB7EC66433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1C6EB-EE36-4F94-95E6-A7CE8B9B23F5}" type="datetime1">
              <a:rPr lang="ru-RU" smtClean="0"/>
              <a:pPr/>
              <a:t>01.11.2022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C2AFD-09A4-4ABC-A287-AB7EC66433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312A-6775-4EDA-B047-B31821BA1B2D}" type="datetime1">
              <a:rPr lang="ru-RU" smtClean="0"/>
              <a:pPr/>
              <a:t>01.11.2022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C2AFD-09A4-4ABC-A287-AB7EC66433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C32F3-9E6A-46F5-A17F-855397A8708D}" type="datetime1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C2AFD-09A4-4ABC-A287-AB7EC66433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DF560-A54B-43A8-A1A4-F16D8E8B6096}" type="datetime1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C2AFD-09A4-4ABC-A287-AB7EC66433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BCCECC-AB91-46D2-AE5C-C577DB90858C}" type="datetime1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5C2AFD-09A4-4ABC-A287-AB7EC664332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643314"/>
            <a:ext cx="3571900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"/>
            <a:ext cx="8286808" cy="350043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cs typeface="Aharoni" pitchFamily="2" charset="-79"/>
              </a:rPr>
              <a:t/>
            </a:r>
            <a:br>
              <a:rPr lang="ru-RU" b="1" dirty="0" smtClean="0">
                <a:cs typeface="Aharoni" pitchFamily="2" charset="-79"/>
              </a:rPr>
            </a:br>
            <a:r>
              <a:rPr lang="ru-RU" b="1" dirty="0" smtClean="0">
                <a:solidFill>
                  <a:srgbClr val="C00000"/>
                </a:solidFill>
                <a:cs typeface="Aharoni" pitchFamily="2" charset="-79"/>
              </a:rPr>
              <a:t>Решение задач на вывод молекулярных формул органических веществ </a:t>
            </a:r>
            <a:br>
              <a:rPr lang="ru-RU" b="1" dirty="0" smtClean="0">
                <a:solidFill>
                  <a:srgbClr val="C00000"/>
                </a:solidFill>
                <a:cs typeface="Aharoni" pitchFamily="2" charset="-79"/>
              </a:rPr>
            </a:br>
            <a:r>
              <a:rPr lang="ru-RU" b="1" dirty="0" smtClean="0">
                <a:solidFill>
                  <a:srgbClr val="C00000"/>
                </a:solidFill>
                <a:cs typeface="Aharoni" pitchFamily="2" charset="-79"/>
              </a:rPr>
              <a:t>(по</a:t>
            </a:r>
            <a:r>
              <a:rPr lang="ru-RU" sz="4000" b="1" dirty="0" smtClean="0">
                <a:solidFill>
                  <a:srgbClr val="C00000"/>
                </a:solidFill>
                <a:cs typeface="Aharoni" pitchFamily="2" charset="-79"/>
              </a:rPr>
              <a:t>дготовка к государственной </a:t>
            </a:r>
            <a:r>
              <a:rPr lang="ru-RU" sz="4000" b="1" dirty="0" smtClean="0">
                <a:solidFill>
                  <a:srgbClr val="C00000"/>
                </a:solidFill>
                <a:cs typeface="Aharoni" pitchFamily="2" charset="-79"/>
              </a:rPr>
              <a:t>итоговой </a:t>
            </a:r>
            <a:r>
              <a:rPr lang="ru-RU" sz="4000" b="1" dirty="0" smtClean="0">
                <a:solidFill>
                  <a:srgbClr val="C00000"/>
                </a:solidFill>
                <a:cs typeface="Aharoni" pitchFamily="2" charset="-79"/>
              </a:rPr>
              <a:t>аттестации)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Aharoni" pitchFamily="2" charset="-79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00496" y="4941168"/>
            <a:ext cx="4929222" cy="1345352"/>
          </a:xfrm>
        </p:spPr>
        <p:txBody>
          <a:bodyPr>
            <a:normAutofit/>
          </a:bodyPr>
          <a:lstStyle/>
          <a:p>
            <a:pPr algn="r"/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Ким Е.П., </a:t>
            </a:r>
          </a:p>
          <a:p>
            <a:pPr algn="r"/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учитель химии</a:t>
            </a:r>
          </a:p>
          <a:p>
            <a:pPr algn="r"/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ГАОУ СО 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«Гимназия №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1» </a:t>
            </a:r>
            <a:endParaRPr lang="ru-RU" sz="24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4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8F70A-B1F7-4CCE-82F9-34B0680855AF}" type="datetime1">
              <a:rPr lang="ru-RU" smtClean="0"/>
              <a:pPr/>
              <a:t>01.11.2022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cs typeface="Aharoni" pitchFamily="2" charset="-79"/>
              </a:rPr>
              <a:t>Уравнения реакций, наиболее часто используемые в заданиях </a:t>
            </a:r>
            <a:r>
              <a:rPr lang="ru-RU" sz="3200" b="1" dirty="0" smtClean="0">
                <a:solidFill>
                  <a:srgbClr val="C00000"/>
                </a:solidFill>
                <a:cs typeface="Aharoni" pitchFamily="2" charset="-79"/>
              </a:rPr>
              <a:t>(</a:t>
            </a:r>
            <a:r>
              <a:rPr lang="ru-RU" sz="3200" b="1" dirty="0" smtClean="0">
                <a:solidFill>
                  <a:srgbClr val="C00000"/>
                </a:solidFill>
                <a:cs typeface="Aharoni" pitchFamily="2" charset="-79"/>
              </a:rPr>
              <a:t>амины) </a:t>
            </a:r>
            <a:endParaRPr lang="ru-RU" sz="3200" dirty="0">
              <a:cs typeface="Aharoni" pitchFamily="2" charset="-79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928802"/>
            <a:ext cx="8786874" cy="450059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baseline="-25000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2n+1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NH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HBr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[С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2n+1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NH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]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Br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baseline="-25000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2n+1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NH +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HBr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[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2n+1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NH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]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Br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baseline="-25000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2n+1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NH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H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[С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2n+1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NH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] 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baseline="-25000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2n+1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NH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H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[С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2n+1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NH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]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baseline="-25000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2n+1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NH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+ HNO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baseline="-25000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2n+1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OH + N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02FA3-285D-4BC0-997A-1B54E0CBA469}" type="datetime1">
              <a:rPr lang="ru-RU" smtClean="0"/>
              <a:pPr/>
              <a:t>01.11.2022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cxnSp>
        <p:nvCxnSpPr>
          <p:cNvPr id="4" name="Прямая со стрелкой 3"/>
          <p:cNvCxnSpPr/>
          <p:nvPr/>
        </p:nvCxnSpPr>
        <p:spPr>
          <a:xfrm>
            <a:off x="3643306" y="2214554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4071934" y="3786190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4214810" y="4929198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3929058" y="6000768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3929058" y="2714620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442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cs typeface="Aharoni" pitchFamily="2" charset="-79"/>
              </a:rPr>
              <a:t>Уравнения реакций, наиболее часто используемые в заданиях </a:t>
            </a:r>
            <a:r>
              <a:rPr lang="ru-RU" sz="2800" b="1" dirty="0" smtClean="0">
                <a:solidFill>
                  <a:srgbClr val="C00000"/>
                </a:solidFill>
                <a:cs typeface="Aharoni" pitchFamily="2" charset="-79"/>
              </a:rPr>
              <a:t>(</a:t>
            </a:r>
            <a:r>
              <a:rPr lang="ru-RU" sz="2800" b="1" dirty="0" smtClean="0">
                <a:solidFill>
                  <a:srgbClr val="C00000"/>
                </a:solidFill>
                <a:cs typeface="Aharoni" pitchFamily="2" charset="-79"/>
              </a:rPr>
              <a:t>аминокислоты) </a:t>
            </a:r>
            <a:endParaRPr lang="ru-RU" sz="2800" dirty="0">
              <a:cs typeface="Aharoni" pitchFamily="2" charset="-79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71546"/>
            <a:ext cx="9144000" cy="5572164"/>
          </a:xfrm>
        </p:spPr>
        <p:txBody>
          <a:bodyPr>
            <a:normAutofit fontScale="40000" lnSpcReduction="20000"/>
          </a:bodyPr>
          <a:lstStyle/>
          <a:p>
            <a:pPr>
              <a:lnSpc>
                <a:spcPct val="170000"/>
              </a:lnSpc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2NH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2n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COOH + 2Na        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  2NH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2n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COONa + H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en-US" sz="6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70000"/>
              </a:lnSpc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NH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2n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COOH + KOH         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  NH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2n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COOK + H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O</a:t>
            </a:r>
          </a:p>
          <a:p>
            <a:pPr>
              <a:lnSpc>
                <a:spcPct val="170000"/>
              </a:lnSpc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2NH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2n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COOH + </a:t>
            </a:r>
            <a:r>
              <a:rPr lang="en-US" sz="6000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(NH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2n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COO)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Ca + H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O</a:t>
            </a:r>
          </a:p>
          <a:p>
            <a:pPr>
              <a:lnSpc>
                <a:spcPct val="170000"/>
              </a:lnSpc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2NH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2n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COOH + CaCO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(NH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2n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COO)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Ca + CO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 + H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O</a:t>
            </a:r>
          </a:p>
          <a:p>
            <a:pPr>
              <a:lnSpc>
                <a:spcPct val="170000"/>
              </a:lnSpc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NH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2n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COOH + NaHCO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NH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2n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COONa + H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O + CO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en-US" sz="6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70000"/>
              </a:lnSpc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2NH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2n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COOH + Na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CO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2NH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2n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COONa + H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O + CO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>
              <a:lnSpc>
                <a:spcPct val="170000"/>
              </a:lnSpc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NH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2n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COOH + C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2m+1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OH     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NH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2n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COOC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2m+1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 + H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O</a:t>
            </a:r>
          </a:p>
          <a:p>
            <a:pPr>
              <a:buNone/>
            </a:pP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NH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2n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COOH + H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           [ 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NH</a:t>
            </a:r>
            <a:r>
              <a:rPr lang="ru-RU" sz="60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2n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COOH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] Г</a:t>
            </a:r>
          </a:p>
          <a:p>
            <a:pPr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NH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2n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COOH + H</a:t>
            </a:r>
            <a:r>
              <a:rPr lang="ru-RU" sz="60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           [ 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NH</a:t>
            </a:r>
            <a:r>
              <a:rPr lang="ru-RU" sz="60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2n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COOH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]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HSO</a:t>
            </a:r>
            <a:r>
              <a:rPr lang="en-US" sz="6000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6000" dirty="0" smtClean="0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6F2C7-64D4-406F-A8D7-E600FEBF98AD}" type="datetime1">
              <a:rPr lang="ru-RU" smtClean="0"/>
              <a:pPr/>
              <a:t>01.11.2022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cxnSp>
        <p:nvCxnSpPr>
          <p:cNvPr id="4" name="Прямая со стрелкой 3"/>
          <p:cNvCxnSpPr/>
          <p:nvPr/>
        </p:nvCxnSpPr>
        <p:spPr>
          <a:xfrm>
            <a:off x="3500430" y="1428736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/>
          <p:nvPr/>
        </p:nvCxnSpPr>
        <p:spPr>
          <a:xfrm>
            <a:off x="3714744" y="2071678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3714744" y="2643182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3929058" y="3286124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4000496" y="3929066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3929058" y="4500570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4357686" y="5143512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10929982" y="6396335"/>
            <a:ext cx="214314" cy="461665"/>
          </a:xfrm>
          <a:prstGeom prst="rect">
            <a:avLst/>
          </a:prstGeom>
          <a:ln w="63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endParaRPr lang="ru-RU" sz="2400" dirty="0"/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3357554" y="5572140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3714744" y="6000768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643998" cy="93978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cs typeface="Aharoni" pitchFamily="2" charset="-79"/>
              </a:rPr>
              <a:t>Определение формул веществ по массовым долям атомов, входящих в его состав</a:t>
            </a:r>
            <a:endParaRPr lang="ru-RU" sz="3200" b="1" dirty="0">
              <a:solidFill>
                <a:srgbClr val="C00000"/>
              </a:solidFill>
              <a:cs typeface="Aharoni" pitchFamily="2" charset="-79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43469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Определить формулу вещества, если оно содержит 84,21% углерода и 15,79%  водорода и имеет относительную плотность по воздуху, равную 3,93. Известно, что УВ имеет только одно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монобромпроизводное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На основании данных условия задания:</a:t>
            </a:r>
          </a:p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1) произведите вычисления, необходимые для установления молекулярной формулы органического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вещества; запишите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молекулярную формулу исходного органического вещества;</a:t>
            </a:r>
          </a:p>
          <a:p>
            <a:pPr>
              <a:buNone/>
            </a:pP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составьте структурную формулу этого вещества, которая однозначно отражает порядок связи атомов в его молекуле;</a:t>
            </a:r>
          </a:p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напишите уравнение реакции этого вещества с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эквимолярным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количеством хлора</a:t>
            </a:r>
            <a:endParaRPr lang="ru-RU" sz="3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D7131-9489-49E2-BF28-38A9610EDC24}" type="datetime1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786314" y="6072206"/>
            <a:ext cx="40894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2,2,3,3-тетраметилбутан</a:t>
            </a:r>
            <a:endParaRPr lang="ru-RU" sz="2800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cs typeface="Aharoni" pitchFamily="2" charset="-79"/>
              </a:rPr>
              <a:t>Определение формул веществ по продуктам сгорания</a:t>
            </a:r>
            <a:endParaRPr lang="ru-RU" b="1" dirty="0">
              <a:solidFill>
                <a:srgbClr val="C00000"/>
              </a:solidFill>
              <a:cs typeface="Aharoni" pitchFamily="2" charset="-79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257691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При сжигании 4,2 г углеводорода Х в избытке кислорода образуется 5,4 г воды и 13,2 г углекислого газа. Известно, что относительная плотность Х по молекулярному водороду равна 21, пропускание Х через бромную воду НЕ приводит к ее обесцвечиванию.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основании данных условия задания: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1) произведите вычисления, необходимые для установления молекулярной формулы органического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вещества; запишите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молекулярную формулу исходного органического вещества;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составьте структурную формулу этого вещества, которая однозначно отражает порядок связи атомов в его молекуле;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напишите уравнение реакции получения Х из соответствующего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дигалогенпроизводного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 </a:t>
            </a:r>
          </a:p>
          <a:p>
            <a:endParaRPr lang="ru-RU" dirty="0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DACCA-0CD8-4613-A290-570272731A14}" type="datetime1">
              <a:rPr lang="ru-RU" smtClean="0"/>
              <a:pPr/>
              <a:t>01.11.2022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072066" y="5929330"/>
            <a:ext cx="293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Циклопропан</a:t>
            </a:r>
            <a:endParaRPr lang="ru-RU" sz="2800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/>
                </a:solidFill>
                <a:cs typeface="Aharoni" pitchFamily="2" charset="-79"/>
              </a:rPr>
              <a:t>Использование закона сохранения массы веществ</a:t>
            </a:r>
            <a:endParaRPr lang="ru-RU" b="1" dirty="0">
              <a:solidFill>
                <a:schemeClr val="accent2"/>
              </a:solidFill>
              <a:cs typeface="Aharoni" pitchFamily="2" charset="-79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85860"/>
            <a:ext cx="8572560" cy="328614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Cложный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эфир массой 30 г подвергнут щелочному гидролизу. При этом получено 34 г натриевой соли предельной одноосновной кислоты и 16 г спирта.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основании данных условия задания: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1) произведите вычисления, необходимые для установления молекулярной формулы органического вещества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; запишите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молекулярную формулу исходного органического вещества;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составьте структурную формулу этого вещества, которая однозначно отражает порядок связи атомов в его молекуле;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напишите   уравнение реакции между неизвестным эфиром и гидроксидом калия. </a:t>
            </a:r>
          </a:p>
          <a:p>
            <a:pPr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BF567-F5CC-4882-A76B-96708D03B423}" type="datetime1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5214942" y="5929330"/>
            <a:ext cx="27146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НСООСН</a:t>
            </a:r>
            <a:r>
              <a:rPr lang="ru-RU" sz="3200" b="1" baseline="-25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b="1" baseline="-25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929718" cy="178592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2"/>
                </a:solidFill>
              </a:rPr>
              <a:t>Нахождение молекулярной формулы исходного вещества по известной массовой доле одного из элементов в продукте реакции</a:t>
            </a:r>
            <a:endParaRPr lang="ru-RU" sz="3200" b="1" dirty="0">
              <a:solidFill>
                <a:schemeClr val="accent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57364"/>
            <a:ext cx="8229600" cy="4268799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полном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бромировании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ацетиленового УВ, образовалось  вещество, в котором  массовая  доля углерода равна 10%.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 основании данных условия задания: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1) произведите вычисления, необходимые для установления молекулярной формулы органического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вещества; запишите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молекулярную формулу исходного органического вещества;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составьте структурную формулу этого вещества, которая однозначно отражает порядок связи атомов в его молекуле;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напишите   уравнение реакции взаимодействия УВ с аммиачным раствором оксида серебра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3D84C-F688-43F6-A71B-58611700D1C9}" type="datetime1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6572264" y="5857892"/>
            <a:ext cx="18501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err="1" smtClean="0">
                <a:solidFill>
                  <a:schemeClr val="accent2"/>
                </a:solidFill>
              </a:rPr>
              <a:t>пропин</a:t>
            </a:r>
            <a:endParaRPr lang="ru-RU" sz="40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Задача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   Массовая доля углерода в УВ составляет 85,71%. Данный УВ вступает в реакцию гидратации, при этом образуется только один продукт, молярная масса которого в 1,214 раза превышает молярную массу исходного УВ. Известно, что в молекуле УВ присутствуют только первичные и третичные атомы углерода. Единственным продуктом окисления данного УВ подкисленным раствором перманганата калия является ацетон.  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1C40A-5305-49FE-A28B-2A3A827163E7}" type="datetime1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Задача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При </a:t>
            </a:r>
            <a:r>
              <a:rPr lang="ru-RU" dirty="0" smtClean="0"/>
              <a:t>сжигании образца некоторого органического вещества массой 2,04 г получено 2,24 л (н.у.) углекислого газа и 1,8 г воды. Известно, что соединение вступает в реакцию с раствором гидроксида бария при нагревании; один из продуктов этой реакции имеет состав С</a:t>
            </a:r>
            <a:r>
              <a:rPr lang="ru-RU" baseline="-25000" dirty="0" smtClean="0"/>
              <a:t>6</a:t>
            </a:r>
            <a:r>
              <a:rPr lang="ru-RU" dirty="0" smtClean="0"/>
              <a:t>Н</a:t>
            </a:r>
            <a:r>
              <a:rPr lang="ru-RU" baseline="-25000" dirty="0" smtClean="0"/>
              <a:t>10</a:t>
            </a:r>
            <a:r>
              <a:rPr lang="ru-RU" dirty="0" smtClean="0"/>
              <a:t>О</a:t>
            </a:r>
            <a:r>
              <a:rPr lang="ru-RU" baseline="-25000" dirty="0" smtClean="0"/>
              <a:t>4</a:t>
            </a:r>
            <a:r>
              <a:rPr lang="ru-RU" dirty="0" smtClean="0"/>
              <a:t>Ва. </a:t>
            </a:r>
            <a:r>
              <a:rPr lang="ru-RU" dirty="0" smtClean="0"/>
              <a:t>Напишите </a:t>
            </a:r>
            <a:r>
              <a:rPr lang="ru-RU" dirty="0" smtClean="0"/>
              <a:t>уравнение реакции неизвестного вещества с гидроксидом бария. 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1C40A-5305-49FE-A28B-2A3A827163E7}" type="datetime1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Задача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При сгорании 5,4 г органического вещества     получили 15,4 г углекислого газа и 3,6 г воды. Известно, что это вещество реагирует с раствором гидроксида натрия, а в реакции с бромной водой образуется </a:t>
            </a:r>
            <a:r>
              <a:rPr lang="ru-RU" dirty="0" err="1" smtClean="0"/>
              <a:t>трибромпроизводное</a:t>
            </a:r>
            <a:r>
              <a:rPr lang="ru-RU" dirty="0" smtClean="0"/>
              <a:t> этого </a:t>
            </a:r>
            <a:r>
              <a:rPr lang="ru-RU" dirty="0" smtClean="0"/>
              <a:t>вещества. </a:t>
            </a:r>
            <a:r>
              <a:rPr lang="ru-RU" dirty="0" smtClean="0"/>
              <a:t>Напишите уравнение реакции данного вещества с бромной водой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1C40A-5305-49FE-A28B-2A3A827163E7}" type="datetime1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cs typeface="Aharoni" pitchFamily="2" charset="-79"/>
              </a:rPr>
              <a:t>Типичные ошибки учащихся</a:t>
            </a:r>
            <a:endParaRPr lang="ru-RU" b="1" dirty="0">
              <a:solidFill>
                <a:srgbClr val="C00000"/>
              </a:solidFill>
              <a:cs typeface="Aharoni" pitchFamily="2" charset="-79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некорректное оформление;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решение не математическим путем, а методом перебора;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отсутствие молекулярной формулы;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неверно составленная общая формула вещества;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отсутствие расчета молярной массы вещества;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ошибки в уравнении реакции с участием вещества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3D1A2-80C7-4DC5-B687-52EE3E03E237}" type="datetime1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Елена\Desktop\С5 Подборка\Общие формулы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0"/>
            <a:ext cx="8286808" cy="6857999"/>
          </a:xfrm>
          <a:prstGeom prst="rect">
            <a:avLst/>
          </a:prstGeom>
          <a:noFill/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DAF89-E8EF-4A9A-9228-CFADC659482A}" type="datetime1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cs typeface="Aharoni" pitchFamily="2" charset="-79"/>
              </a:rPr>
              <a:t>Уравнения реакций, наиболее часто используемые в </a:t>
            </a:r>
            <a:r>
              <a:rPr lang="ru-RU" sz="3200" b="1" dirty="0" smtClean="0">
                <a:solidFill>
                  <a:srgbClr val="C00000"/>
                </a:solidFill>
                <a:cs typeface="Aharoni" pitchFamily="2" charset="-79"/>
              </a:rPr>
              <a:t>заданиях </a:t>
            </a:r>
            <a:r>
              <a:rPr lang="ru-RU" sz="3200" b="1" dirty="0" smtClean="0">
                <a:solidFill>
                  <a:srgbClr val="C00000"/>
                </a:solidFill>
                <a:cs typeface="Aharoni" pitchFamily="2" charset="-79"/>
              </a:rPr>
              <a:t>(</a:t>
            </a:r>
            <a:r>
              <a:rPr lang="ru-RU" sz="3200" b="1" dirty="0" err="1" smtClean="0">
                <a:solidFill>
                  <a:srgbClr val="C00000"/>
                </a:solidFill>
                <a:cs typeface="Aharoni" pitchFamily="2" charset="-79"/>
              </a:rPr>
              <a:t>алканы</a:t>
            </a:r>
            <a:r>
              <a:rPr lang="ru-RU" sz="3200" b="1" dirty="0" smtClean="0">
                <a:solidFill>
                  <a:srgbClr val="C00000"/>
                </a:solidFill>
                <a:cs typeface="Aharoni" pitchFamily="2" charset="-79"/>
              </a:rPr>
              <a:t>) </a:t>
            </a:r>
            <a:r>
              <a:rPr lang="ru-RU" sz="3200" dirty="0" smtClean="0">
                <a:cs typeface="Aharoni" pitchFamily="2" charset="-79"/>
              </a:rPr>
              <a:t> </a:t>
            </a:r>
            <a:endParaRPr lang="ru-RU" sz="3200" dirty="0">
              <a:cs typeface="Aharoni" pitchFamily="2" charset="-79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714488"/>
            <a:ext cx="8372476" cy="5143512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  <a:buNone/>
            </a:pP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pt-BR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pt-BR" baseline="-25000" dirty="0" smtClean="0">
                <a:latin typeface="Times New Roman" pitchFamily="18" charset="0"/>
                <a:cs typeface="Times New Roman" pitchFamily="18" charset="0"/>
              </a:rPr>
              <a:t>2n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+2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pt-BR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pt-BR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pt-BR" baseline="-25000" dirty="0" smtClean="0">
                <a:latin typeface="Times New Roman" pitchFamily="18" charset="0"/>
                <a:cs typeface="Times New Roman" pitchFamily="18" charset="0"/>
              </a:rPr>
              <a:t>2n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+1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 +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</a:t>
            </a:r>
            <a:endParaRPr lang="pt-BR" baseline="-25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pt-BR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pt-BR" baseline="-25000" dirty="0" smtClean="0">
                <a:latin typeface="Times New Roman" pitchFamily="18" charset="0"/>
                <a:cs typeface="Times New Roman" pitchFamily="18" charset="0"/>
              </a:rPr>
              <a:t>2n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+2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 + HONO</a:t>
            </a:r>
            <a:r>
              <a:rPr lang="pt-BR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pt-BR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pt-BR" baseline="-25000" dirty="0" smtClean="0">
                <a:latin typeface="Times New Roman" pitchFamily="18" charset="0"/>
                <a:cs typeface="Times New Roman" pitchFamily="18" charset="0"/>
              </a:rPr>
              <a:t>2n+1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NO</a:t>
            </a:r>
            <a:r>
              <a:rPr lang="pt-BR" baseline="-2500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 + H</a:t>
            </a:r>
            <a:r>
              <a:rPr lang="pt-BR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pt-BR" baseline="-25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pt-BR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pt-BR" baseline="-25000" dirty="0" smtClean="0">
                <a:latin typeface="Times New Roman" pitchFamily="18" charset="0"/>
                <a:cs typeface="Times New Roman" pitchFamily="18" charset="0"/>
              </a:rPr>
              <a:t>2n+2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pt-BR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pt-BR" baseline="-25000" dirty="0" smtClean="0">
                <a:latin typeface="Times New Roman" pitchFamily="18" charset="0"/>
                <a:cs typeface="Times New Roman" pitchFamily="18" charset="0"/>
              </a:rPr>
              <a:t>2n 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+ H</a:t>
            </a:r>
            <a:r>
              <a:rPr lang="pt-BR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pt-BR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pt-BR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pt-BR" baseline="-25000" dirty="0" smtClean="0">
                <a:latin typeface="Times New Roman" pitchFamily="18" charset="0"/>
                <a:cs typeface="Times New Roman" pitchFamily="18" charset="0"/>
              </a:rPr>
              <a:t>2n+2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pt-BR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pt-BR" baseline="-25000" dirty="0" smtClean="0">
                <a:latin typeface="Times New Roman" pitchFamily="18" charset="0"/>
                <a:cs typeface="Times New Roman" pitchFamily="18" charset="0"/>
              </a:rPr>
              <a:t>2n-2 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+ 2H</a:t>
            </a:r>
            <a:r>
              <a:rPr lang="pt-BR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>
              <a:lnSpc>
                <a:spcPct val="150000"/>
              </a:lnSpc>
              <a:buNone/>
            </a:pP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pt-BR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pt-BR" baseline="-25000" dirty="0" smtClean="0">
                <a:latin typeface="Times New Roman" pitchFamily="18" charset="0"/>
                <a:cs typeface="Times New Roman" pitchFamily="18" charset="0"/>
              </a:rPr>
              <a:t>2n+1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COONa + NaOH            C</a:t>
            </a:r>
            <a:r>
              <a:rPr lang="pt-BR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pt-BR" baseline="-25000" dirty="0" smtClean="0">
                <a:latin typeface="Times New Roman" pitchFamily="18" charset="0"/>
                <a:cs typeface="Times New Roman" pitchFamily="18" charset="0"/>
              </a:rPr>
              <a:t>2n+2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  + Na</a:t>
            </a:r>
            <a:r>
              <a:rPr lang="pt-BR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CO</a:t>
            </a:r>
            <a:r>
              <a:rPr lang="pt-BR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baseline="-25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pt-BR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pt-BR" baseline="-25000" dirty="0" smtClean="0">
                <a:latin typeface="Times New Roman" pitchFamily="18" charset="0"/>
                <a:cs typeface="Times New Roman" pitchFamily="18" charset="0"/>
              </a:rPr>
              <a:t>2n+1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 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        C</a:t>
            </a:r>
            <a:r>
              <a:rPr lang="pt-BR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pt-BR" baseline="-25000" dirty="0" smtClean="0">
                <a:latin typeface="Times New Roman" pitchFamily="18" charset="0"/>
                <a:cs typeface="Times New Roman" pitchFamily="18" charset="0"/>
              </a:rPr>
              <a:t>2n+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pt-BR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pt-BR" baseline="-25000" dirty="0" smtClean="0">
                <a:latin typeface="Times New Roman" pitchFamily="18" charset="0"/>
                <a:cs typeface="Times New Roman" pitchFamily="18" charset="0"/>
              </a:rPr>
              <a:t>2n+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</a:t>
            </a:r>
            <a:endParaRPr lang="ru-RU" baseline="-25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pt-BR" baseline="-25000" dirty="0" smtClean="0"/>
          </a:p>
          <a:p>
            <a:pPr>
              <a:buNone/>
            </a:pPr>
            <a:endParaRPr lang="pt-BR" baseline="-25000" dirty="0" smtClean="0"/>
          </a:p>
          <a:p>
            <a:pPr>
              <a:buNone/>
            </a:pPr>
            <a:endParaRPr lang="pt-BR" baseline="-25000" dirty="0" smtClean="0"/>
          </a:p>
          <a:p>
            <a:pPr>
              <a:buNone/>
            </a:pPr>
            <a:endParaRPr lang="pt-BR" baseline="-25000" dirty="0" smtClean="0"/>
          </a:p>
          <a:p>
            <a:pPr>
              <a:buNone/>
            </a:pPr>
            <a:endParaRPr lang="pt-BR" dirty="0" smtClean="0"/>
          </a:p>
        </p:txBody>
      </p:sp>
      <p:sp>
        <p:nvSpPr>
          <p:cNvPr id="13" name="Дата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B4969-1D6B-449C-96C8-B5CD0558EB7C}" type="datetime1">
              <a:rPr lang="ru-RU" smtClean="0"/>
              <a:pPr/>
              <a:t>01.11.2022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2571736" y="2141528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3714744" y="2928934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1928794" y="3786190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3357554" y="6072206"/>
            <a:ext cx="642942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4714876" y="5286388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1857356" y="4500570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71438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cs typeface="Aharoni" pitchFamily="2" charset="-79"/>
              </a:rPr>
              <a:t>Уравнения реакций, наиболее часто используемые в заданиях </a:t>
            </a:r>
            <a:r>
              <a:rPr lang="ru-RU" sz="3200" b="1" dirty="0" smtClean="0">
                <a:solidFill>
                  <a:srgbClr val="C00000"/>
                </a:solidFill>
                <a:cs typeface="Aharoni" pitchFamily="2" charset="-79"/>
              </a:rPr>
              <a:t>(</a:t>
            </a:r>
            <a:r>
              <a:rPr lang="ru-RU" sz="3200" b="1" dirty="0" err="1" smtClean="0">
                <a:solidFill>
                  <a:srgbClr val="C00000"/>
                </a:solidFill>
                <a:cs typeface="Aharoni" pitchFamily="2" charset="-79"/>
              </a:rPr>
              <a:t>алкены</a:t>
            </a:r>
            <a:r>
              <a:rPr lang="ru-RU" sz="3200" b="1" dirty="0" smtClean="0">
                <a:solidFill>
                  <a:srgbClr val="C00000"/>
                </a:solidFill>
                <a:cs typeface="Aharoni" pitchFamily="2" charset="-79"/>
              </a:rPr>
              <a:t>) </a:t>
            </a:r>
            <a:r>
              <a:rPr lang="ru-RU" sz="3200" dirty="0" smtClean="0">
                <a:cs typeface="Aharoni" pitchFamily="2" charset="-79"/>
              </a:rPr>
              <a:t> </a:t>
            </a:r>
            <a:endParaRPr lang="ru-RU" sz="3200" dirty="0">
              <a:cs typeface="Aharoni" pitchFamily="2" charset="-79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214554"/>
            <a:ext cx="8929718" cy="3911609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50000"/>
              </a:lnSpc>
              <a:buNone/>
            </a:pP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pt-BR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pt-BR" baseline="-25000" dirty="0" smtClean="0">
                <a:latin typeface="Times New Roman" pitchFamily="18" charset="0"/>
                <a:cs typeface="Times New Roman" pitchFamily="18" charset="0"/>
              </a:rPr>
              <a:t>2n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pt-BR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pt-BR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pt-BR" baseline="-25000" dirty="0" smtClean="0">
                <a:latin typeface="Times New Roman" pitchFamily="18" charset="0"/>
                <a:cs typeface="Times New Roman" pitchFamily="18" charset="0"/>
              </a:rPr>
              <a:t>2n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pt-BR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>
              <a:lnSpc>
                <a:spcPct val="150000"/>
              </a:lnSpc>
              <a:buNone/>
            </a:pP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pt-BR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pt-BR" baseline="-25000" dirty="0" smtClean="0">
                <a:latin typeface="Times New Roman" pitchFamily="18" charset="0"/>
                <a:cs typeface="Times New Roman" pitchFamily="18" charset="0"/>
              </a:rPr>
              <a:t>2n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 + H</a:t>
            </a:r>
            <a:r>
              <a:rPr lang="pt-BR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pt-BR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pt-BR" baseline="-25000" dirty="0" smtClean="0">
                <a:latin typeface="Times New Roman" pitchFamily="18" charset="0"/>
                <a:cs typeface="Times New Roman" pitchFamily="18" charset="0"/>
              </a:rPr>
              <a:t>2n+2</a:t>
            </a:r>
          </a:p>
          <a:p>
            <a:pPr>
              <a:lnSpc>
                <a:spcPct val="150000"/>
              </a:lnSpc>
              <a:buNone/>
            </a:pP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pt-BR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pt-BR" baseline="-25000" dirty="0" smtClean="0">
                <a:latin typeface="Times New Roman" pitchFamily="18" charset="0"/>
                <a:cs typeface="Times New Roman" pitchFamily="18" charset="0"/>
              </a:rPr>
              <a:t>2n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 + H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pt-BR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pt-BR" baseline="-25000" dirty="0" smtClean="0">
                <a:latin typeface="Times New Roman" pitchFamily="18" charset="0"/>
                <a:cs typeface="Times New Roman" pitchFamily="18" charset="0"/>
              </a:rPr>
              <a:t>2n+1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</a:t>
            </a:r>
            <a:endParaRPr lang="pt-BR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pt-BR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pt-BR" baseline="-25000" dirty="0" smtClean="0">
                <a:latin typeface="Times New Roman" pitchFamily="18" charset="0"/>
                <a:cs typeface="Times New Roman" pitchFamily="18" charset="0"/>
              </a:rPr>
              <a:t>2n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 + H</a:t>
            </a:r>
            <a:r>
              <a:rPr lang="pt-BR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O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pt-BR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pt-BR" baseline="-25000" dirty="0" smtClean="0">
                <a:latin typeface="Times New Roman" pitchFamily="18" charset="0"/>
                <a:cs typeface="Times New Roman" pitchFamily="18" charset="0"/>
              </a:rPr>
              <a:t>2n+1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OH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pt-BR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pt-BR" baseline="-25000" dirty="0" smtClean="0">
                <a:latin typeface="Times New Roman" pitchFamily="18" charset="0"/>
                <a:cs typeface="Times New Roman" pitchFamily="18" charset="0"/>
              </a:rPr>
              <a:t>2n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2KMnO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+4H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pt-BR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pt-BR" baseline="-25000" dirty="0" smtClean="0">
                <a:latin typeface="Times New Roman" pitchFamily="18" charset="0"/>
                <a:cs typeface="Times New Roman" pitchFamily="18" charset="0"/>
              </a:rPr>
              <a:t>2n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(OH)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+2MnO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+2KOH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13" name="Дата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A12C3-BD9D-4A47-8B39-343FFFBEEA97}" type="datetime1">
              <a:rPr lang="ru-RU" smtClean="0"/>
              <a:pPr/>
              <a:t>01.11.2022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2000232" y="2571744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2071670" y="3214686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2143108" y="3857628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2285984" y="4572008"/>
            <a:ext cx="428628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3857620" y="5214950"/>
            <a:ext cx="428628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cs typeface="Aharoni" pitchFamily="2" charset="-79"/>
              </a:rPr>
              <a:t>Уравнения реакций, наиболее часто используемые в </a:t>
            </a:r>
            <a:r>
              <a:rPr lang="ru-RU" sz="3200" b="1" dirty="0" smtClean="0">
                <a:solidFill>
                  <a:srgbClr val="C00000"/>
                </a:solidFill>
                <a:cs typeface="Aharoni" pitchFamily="2" charset="-79"/>
              </a:rPr>
              <a:t>заданиях </a:t>
            </a:r>
            <a:r>
              <a:rPr lang="ru-RU" sz="3200" b="1" dirty="0" smtClean="0">
                <a:solidFill>
                  <a:srgbClr val="C00000"/>
                </a:solidFill>
                <a:cs typeface="Aharoni" pitchFamily="2" charset="-79"/>
              </a:rPr>
              <a:t>(</a:t>
            </a:r>
            <a:r>
              <a:rPr lang="ru-RU" sz="3200" b="1" dirty="0" err="1" smtClean="0">
                <a:solidFill>
                  <a:srgbClr val="C00000"/>
                </a:solidFill>
                <a:cs typeface="Aharoni" pitchFamily="2" charset="-79"/>
              </a:rPr>
              <a:t>алкины</a:t>
            </a:r>
            <a:r>
              <a:rPr lang="ru-RU" sz="3200" b="1" dirty="0" smtClean="0">
                <a:solidFill>
                  <a:srgbClr val="C00000"/>
                </a:solidFill>
                <a:cs typeface="Aharoni" pitchFamily="2" charset="-79"/>
              </a:rPr>
              <a:t> и </a:t>
            </a:r>
            <a:r>
              <a:rPr lang="ru-RU" sz="3200" b="1" dirty="0" err="1" smtClean="0">
                <a:solidFill>
                  <a:srgbClr val="C00000"/>
                </a:solidFill>
                <a:cs typeface="Aharoni" pitchFamily="2" charset="-79"/>
              </a:rPr>
              <a:t>алкадиены</a:t>
            </a:r>
            <a:r>
              <a:rPr lang="ru-RU" sz="3200" b="1" dirty="0" smtClean="0">
                <a:solidFill>
                  <a:srgbClr val="C00000"/>
                </a:solidFill>
                <a:cs typeface="Aharoni" pitchFamily="2" charset="-79"/>
              </a:rPr>
              <a:t>) </a:t>
            </a:r>
            <a:r>
              <a:rPr lang="ru-RU" sz="3200" dirty="0" smtClean="0">
                <a:cs typeface="Aharoni" pitchFamily="2" charset="-79"/>
              </a:rPr>
              <a:t> </a:t>
            </a:r>
            <a:endParaRPr lang="ru-RU" sz="3200" dirty="0">
              <a:cs typeface="Aharoni" pitchFamily="2" charset="-79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00240"/>
            <a:ext cx="8229600" cy="412592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38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3800" baseline="-25000" dirty="0" smtClean="0">
                <a:latin typeface="Times New Roman" pitchFamily="18" charset="0"/>
                <a:cs typeface="Times New Roman" pitchFamily="18" charset="0"/>
              </a:rPr>
              <a:t>2n-2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+ Г</a:t>
            </a:r>
            <a:r>
              <a:rPr lang="ru-RU" sz="38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         C</a:t>
            </a:r>
            <a:r>
              <a:rPr lang="ru-RU" sz="38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3800" baseline="-25000" dirty="0" smtClean="0">
                <a:latin typeface="Times New Roman" pitchFamily="18" charset="0"/>
                <a:cs typeface="Times New Roman" pitchFamily="18" charset="0"/>
              </a:rPr>
              <a:t>2n</a:t>
            </a:r>
            <a:r>
              <a:rPr lang="en-US" sz="3800" baseline="-25000" dirty="0" smtClean="0">
                <a:latin typeface="Times New Roman" pitchFamily="18" charset="0"/>
                <a:cs typeface="Times New Roman" pitchFamily="18" charset="0"/>
              </a:rPr>
              <a:t>-2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38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38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3800" baseline="-25000" dirty="0" smtClean="0">
                <a:latin typeface="Times New Roman" pitchFamily="18" charset="0"/>
                <a:cs typeface="Times New Roman" pitchFamily="18" charset="0"/>
              </a:rPr>
              <a:t>2n-2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+ 2Г</a:t>
            </a:r>
            <a:r>
              <a:rPr lang="ru-RU" sz="38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       C</a:t>
            </a:r>
            <a:r>
              <a:rPr lang="ru-RU" sz="38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3800" baseline="-25000" dirty="0" smtClean="0">
                <a:latin typeface="Times New Roman" pitchFamily="18" charset="0"/>
                <a:cs typeface="Times New Roman" pitchFamily="18" charset="0"/>
              </a:rPr>
              <a:t>2n-2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3800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38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3800" baseline="-25000" dirty="0" smtClean="0">
                <a:latin typeface="Times New Roman" pitchFamily="18" charset="0"/>
                <a:cs typeface="Times New Roman" pitchFamily="18" charset="0"/>
              </a:rPr>
              <a:t>2n-2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+ H</a:t>
            </a:r>
            <a:r>
              <a:rPr lang="ru-RU" sz="38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         C</a:t>
            </a:r>
            <a:r>
              <a:rPr lang="ru-RU" sz="38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3800" baseline="-25000" dirty="0" smtClean="0">
                <a:latin typeface="Times New Roman" pitchFamily="18" charset="0"/>
                <a:cs typeface="Times New Roman" pitchFamily="18" charset="0"/>
              </a:rPr>
              <a:t>2n</a:t>
            </a:r>
          </a:p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38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3800" baseline="-25000" dirty="0" smtClean="0">
                <a:latin typeface="Times New Roman" pitchFamily="18" charset="0"/>
                <a:cs typeface="Times New Roman" pitchFamily="18" charset="0"/>
              </a:rPr>
              <a:t>2n-2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+ 2H</a:t>
            </a:r>
            <a:r>
              <a:rPr lang="ru-RU" sz="38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        C</a:t>
            </a:r>
            <a:r>
              <a:rPr lang="ru-RU" sz="38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3800" baseline="-25000" dirty="0" smtClean="0">
                <a:latin typeface="Times New Roman" pitchFamily="18" charset="0"/>
                <a:cs typeface="Times New Roman" pitchFamily="18" charset="0"/>
              </a:rPr>
              <a:t>2n+2</a:t>
            </a:r>
          </a:p>
          <a:p>
            <a:pPr>
              <a:buNone/>
            </a:pPr>
            <a:r>
              <a:rPr lang="pt-BR" sz="38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pt-BR" sz="38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pt-BR" sz="38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pt-BR" sz="3800" baseline="-25000" dirty="0" smtClean="0">
                <a:latin typeface="Times New Roman" pitchFamily="18" charset="0"/>
                <a:cs typeface="Times New Roman" pitchFamily="18" charset="0"/>
              </a:rPr>
              <a:t>2n</a:t>
            </a:r>
            <a:r>
              <a:rPr lang="ru-RU" sz="3800" baseline="-25000" dirty="0" smtClean="0">
                <a:latin typeface="Times New Roman" pitchFamily="18" charset="0"/>
                <a:cs typeface="Times New Roman" pitchFamily="18" charset="0"/>
              </a:rPr>
              <a:t>-2</a:t>
            </a:r>
            <a:r>
              <a:rPr lang="pt-BR" sz="3800" dirty="0" smtClean="0">
                <a:latin typeface="Times New Roman" pitchFamily="18" charset="0"/>
                <a:cs typeface="Times New Roman" pitchFamily="18" charset="0"/>
              </a:rPr>
              <a:t> + H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pt-BR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pt-BR" sz="3800" dirty="0" smtClean="0"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pt-BR" sz="38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pt-BR" sz="38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pt-BR" sz="3800" baseline="-25000" dirty="0" smtClean="0">
                <a:latin typeface="Times New Roman" pitchFamily="18" charset="0"/>
                <a:cs typeface="Times New Roman" pitchFamily="18" charset="0"/>
              </a:rPr>
              <a:t>2n</a:t>
            </a:r>
            <a:r>
              <a:rPr lang="ru-RU" sz="3800" baseline="-25000" dirty="0" smtClean="0">
                <a:latin typeface="Times New Roman" pitchFamily="18" charset="0"/>
                <a:cs typeface="Times New Roman" pitchFamily="18" charset="0"/>
              </a:rPr>
              <a:t>-1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Г</a:t>
            </a:r>
            <a:endParaRPr lang="pt-BR" sz="3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pt-BR" sz="38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pt-BR" sz="38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pt-BR" sz="38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pt-BR" sz="3800" baseline="-25000" dirty="0" smtClean="0">
                <a:latin typeface="Times New Roman" pitchFamily="18" charset="0"/>
                <a:cs typeface="Times New Roman" pitchFamily="18" charset="0"/>
              </a:rPr>
              <a:t>2n</a:t>
            </a:r>
            <a:r>
              <a:rPr lang="ru-RU" sz="3800" baseline="-25000" dirty="0" smtClean="0">
                <a:latin typeface="Times New Roman" pitchFamily="18" charset="0"/>
                <a:cs typeface="Times New Roman" pitchFamily="18" charset="0"/>
              </a:rPr>
              <a:t>-2</a:t>
            </a:r>
            <a:r>
              <a:rPr lang="pt-BR" sz="3800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pt-BR" sz="38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pt-BR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pt-BR" sz="38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pt-BR" sz="38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pt-BR" sz="38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pt-BR" sz="3800" baseline="-25000" dirty="0" smtClean="0">
                <a:latin typeface="Times New Roman" pitchFamily="18" charset="0"/>
                <a:cs typeface="Times New Roman" pitchFamily="18" charset="0"/>
              </a:rPr>
              <a:t>2n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38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pt-BR" sz="3800" baseline="-25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pt-BR" sz="38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pt-BR" sz="38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pt-BR" sz="38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pt-BR" sz="3800" baseline="-25000" dirty="0" smtClean="0">
                <a:latin typeface="Times New Roman" pitchFamily="18" charset="0"/>
                <a:cs typeface="Times New Roman" pitchFamily="18" charset="0"/>
              </a:rPr>
              <a:t>2n</a:t>
            </a:r>
            <a:r>
              <a:rPr lang="ru-RU" sz="3800" baseline="-25000" dirty="0" smtClean="0">
                <a:latin typeface="Times New Roman" pitchFamily="18" charset="0"/>
                <a:cs typeface="Times New Roman" pitchFamily="18" charset="0"/>
              </a:rPr>
              <a:t>-2</a:t>
            </a:r>
            <a:r>
              <a:rPr lang="pt-BR" sz="3800" dirty="0" smtClean="0">
                <a:latin typeface="Times New Roman" pitchFamily="18" charset="0"/>
                <a:cs typeface="Times New Roman" pitchFamily="18" charset="0"/>
              </a:rPr>
              <a:t> + H</a:t>
            </a:r>
            <a:r>
              <a:rPr lang="pt-BR" sz="38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pt-BR" sz="3800" dirty="0" smtClean="0">
                <a:latin typeface="Times New Roman" pitchFamily="18" charset="0"/>
                <a:cs typeface="Times New Roman" pitchFamily="18" charset="0"/>
              </a:rPr>
              <a:t>O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pt-BR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t-BR" sz="38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pt-BR" sz="38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pt-BR" sz="38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pt-BR" sz="3800" baseline="-25000" dirty="0" smtClean="0">
                <a:latin typeface="Times New Roman" pitchFamily="18" charset="0"/>
                <a:cs typeface="Times New Roman" pitchFamily="18" charset="0"/>
              </a:rPr>
              <a:t>2n</a:t>
            </a:r>
            <a:r>
              <a:rPr lang="pt-BR" sz="3800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800" dirty="0" smtClean="0"/>
          </a:p>
          <a:p>
            <a:endParaRPr lang="ru-RU" dirty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526E6-9B1E-4A9F-85F5-0FA4B8241128}" type="datetime1">
              <a:rPr lang="ru-RU" smtClean="0"/>
              <a:pPr/>
              <a:t>01.11.2022</a:t>
            </a:fld>
            <a:endParaRPr lang="ru-RU"/>
          </a:p>
        </p:txBody>
      </p:sp>
      <p:sp>
        <p:nvSpPr>
          <p:cNvPr id="15" name="Нижний колонтитул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3000364" y="2285992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3000364" y="3429000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3071802" y="4643446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3286116" y="5214950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3071802" y="2857496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3214678" y="4071942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3428992" y="5857892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cs typeface="Aharoni" pitchFamily="2" charset="-79"/>
              </a:rPr>
              <a:t>Уравнения реакций, наиболее часто используемые в заданиях </a:t>
            </a:r>
            <a:r>
              <a:rPr lang="ru-RU" sz="3200" b="1" dirty="0" smtClean="0">
                <a:solidFill>
                  <a:srgbClr val="C00000"/>
                </a:solidFill>
                <a:cs typeface="Aharoni" pitchFamily="2" charset="-79"/>
              </a:rPr>
              <a:t>(</a:t>
            </a:r>
            <a:r>
              <a:rPr lang="ru-RU" sz="3200" b="1" dirty="0" smtClean="0">
                <a:solidFill>
                  <a:srgbClr val="C00000"/>
                </a:solidFill>
                <a:cs typeface="Aharoni" pitchFamily="2" charset="-79"/>
              </a:rPr>
              <a:t>спирты) </a:t>
            </a:r>
            <a:r>
              <a:rPr lang="ru-RU" sz="3200" dirty="0" smtClean="0">
                <a:cs typeface="Aharoni" pitchFamily="2" charset="-79"/>
              </a:rPr>
              <a:t> </a:t>
            </a:r>
            <a:endParaRPr lang="ru-RU" sz="3200" dirty="0">
              <a:cs typeface="Aharoni" pitchFamily="2" charset="-79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785926"/>
            <a:ext cx="8643998" cy="4340237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2n+1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OH         C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2n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H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O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2C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2n+1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OH          C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2n+1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OC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2n+1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H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O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2C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2n+1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OH + 2Na        2C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2n+1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ONa + H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endParaRPr lang="ru-RU" baseline="-25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2n+1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OH +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CuO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C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2n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O + С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H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или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2n+1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СН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OH +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CuO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C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2n+1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СOH + С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H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aseline="-25000" dirty="0" smtClean="0"/>
          </a:p>
          <a:p>
            <a:endParaRPr lang="ru-RU" dirty="0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7BB31-8686-46BC-BD17-5B60237437F9}" type="datetime1">
              <a:rPr lang="ru-RU" smtClean="0"/>
              <a:pPr/>
              <a:t>01.11.2022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2285984" y="1928802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2571736" y="2857496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3428992" y="3857628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3428992" y="4572008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4071934" y="5500702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cs typeface="Aharoni" pitchFamily="2" charset="-79"/>
              </a:rPr>
              <a:t>Уравнения реакций, наиболее часто используемые в </a:t>
            </a:r>
            <a:r>
              <a:rPr lang="ru-RU" sz="3200" b="1" dirty="0" smtClean="0">
                <a:solidFill>
                  <a:srgbClr val="C00000"/>
                </a:solidFill>
                <a:cs typeface="Aharoni" pitchFamily="2" charset="-79"/>
              </a:rPr>
              <a:t>заданиях </a:t>
            </a:r>
            <a:r>
              <a:rPr lang="ru-RU" sz="3200" b="1" dirty="0" smtClean="0">
                <a:solidFill>
                  <a:srgbClr val="C00000"/>
                </a:solidFill>
                <a:cs typeface="Aharoni" pitchFamily="2" charset="-79"/>
              </a:rPr>
              <a:t>(альдегиды) </a:t>
            </a:r>
            <a:r>
              <a:rPr lang="ru-RU" sz="3200" dirty="0" smtClean="0">
                <a:cs typeface="Aharoni" pitchFamily="2" charset="-79"/>
              </a:rPr>
              <a:t> </a:t>
            </a:r>
            <a:endParaRPr lang="ru-RU" sz="3200" dirty="0">
              <a:cs typeface="Aharoni" pitchFamily="2" charset="-79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85927"/>
            <a:ext cx="8229600" cy="3429024"/>
          </a:xfrm>
        </p:spPr>
        <p:txBody>
          <a:bodyPr>
            <a:normAutofit/>
          </a:bodyPr>
          <a:lstStyle/>
          <a:p>
            <a:endParaRPr lang="ru-RU" baseline="-25000" dirty="0" smtClean="0"/>
          </a:p>
          <a:p>
            <a:endParaRPr lang="ru-RU" dirty="0"/>
          </a:p>
        </p:txBody>
      </p:sp>
      <p:sp>
        <p:nvSpPr>
          <p:cNvPr id="13" name="Дата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50106-689B-4163-A3A5-28AE89EDBDF2}" type="datetime1">
              <a:rPr lang="ru-RU" smtClean="0"/>
              <a:pPr/>
              <a:t>01.11.2022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2143116"/>
            <a:ext cx="76438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4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2400" baseline="-25000" dirty="0" smtClean="0">
                <a:latin typeface="Times New Roman" pitchFamily="18" charset="0"/>
                <a:cs typeface="Times New Roman" pitchFamily="18" charset="0"/>
              </a:rPr>
              <a:t>2n+1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COH + H</a:t>
            </a:r>
            <a:r>
              <a:rPr lang="ru-RU" sz="24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C</a:t>
            </a:r>
            <a:r>
              <a:rPr lang="ru-RU" sz="24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2400" baseline="-25000" dirty="0" smtClean="0">
                <a:latin typeface="Times New Roman" pitchFamily="18" charset="0"/>
                <a:cs typeface="Times New Roman" pitchFamily="18" charset="0"/>
              </a:rPr>
              <a:t>2n+1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ru-RU" sz="24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OH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2643174" y="2357430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14282" y="2857496"/>
            <a:ext cx="892971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4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2400" baseline="-25000" dirty="0" smtClean="0">
                <a:latin typeface="Times New Roman" pitchFamily="18" charset="0"/>
                <a:cs typeface="Times New Roman" pitchFamily="18" charset="0"/>
              </a:rPr>
              <a:t>2n+1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COH +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2Cu(OH)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ru-RU" sz="24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2400" baseline="-25000" dirty="0" smtClean="0">
                <a:latin typeface="Times New Roman" pitchFamily="18" charset="0"/>
                <a:cs typeface="Times New Roman" pitchFamily="18" charset="0"/>
              </a:rPr>
              <a:t>2n+1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COOH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+ Cu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O +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4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2400" baseline="-25000" dirty="0" smtClean="0">
                <a:latin typeface="Times New Roman" pitchFamily="18" charset="0"/>
                <a:cs typeface="Times New Roman" pitchFamily="18" charset="0"/>
              </a:rPr>
              <a:t>2n+1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COH + 2[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Ag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(NH</a:t>
            </a:r>
            <a:r>
              <a:rPr lang="ru-RU" sz="24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4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]OH         C</a:t>
            </a:r>
            <a:r>
              <a:rPr lang="ru-RU" sz="24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2400" baseline="-25000" dirty="0" smtClean="0">
                <a:latin typeface="Times New Roman" pitchFamily="18" charset="0"/>
                <a:cs typeface="Times New Roman" pitchFamily="18" charset="0"/>
              </a:rPr>
              <a:t>2n+1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COOH+2Ag+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NH</a:t>
            </a:r>
            <a:r>
              <a:rPr lang="ru-RU" sz="24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+H</a:t>
            </a:r>
            <a:r>
              <a:rPr lang="ru-RU" sz="24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3643306" y="3071810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4286248" y="4221088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214282" y="5143512"/>
            <a:ext cx="84296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4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2400" baseline="-25000" dirty="0" smtClean="0">
                <a:latin typeface="Times New Roman" pitchFamily="18" charset="0"/>
                <a:cs typeface="Times New Roman" pitchFamily="18" charset="0"/>
              </a:rPr>
              <a:t>2n+1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CO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H +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2[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Ag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(NH</a:t>
            </a:r>
            <a:r>
              <a:rPr lang="ru-RU" sz="24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4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]OH        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4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2400" baseline="-25000" dirty="0" smtClean="0">
                <a:latin typeface="Times New Roman" pitchFamily="18" charset="0"/>
                <a:cs typeface="Times New Roman" pitchFamily="18" charset="0"/>
              </a:rPr>
              <a:t>2n+1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COONH</a:t>
            </a:r>
            <a:r>
              <a:rPr lang="ru-RU" sz="2400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+ 2Ag + 3NH</a:t>
            </a:r>
            <a:r>
              <a:rPr lang="ru-RU" sz="2400" baseline="-25000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+ H</a:t>
            </a:r>
            <a:r>
              <a:rPr lang="ru-RU" sz="24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4500562" y="5429264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cs typeface="Aharoni" pitchFamily="2" charset="-79"/>
              </a:rPr>
              <a:t>Уравнения реакций, наиболее часто используемые в </a:t>
            </a:r>
            <a:r>
              <a:rPr lang="ru-RU" sz="3200" b="1" dirty="0" smtClean="0">
                <a:solidFill>
                  <a:srgbClr val="C00000"/>
                </a:solidFill>
                <a:cs typeface="Aharoni" pitchFamily="2" charset="-79"/>
              </a:rPr>
              <a:t>заданиях (карбоновые </a:t>
            </a:r>
            <a:r>
              <a:rPr lang="ru-RU" sz="3200" b="1" dirty="0" smtClean="0">
                <a:solidFill>
                  <a:srgbClr val="C00000"/>
                </a:solidFill>
                <a:cs typeface="Aharoni" pitchFamily="2" charset="-79"/>
              </a:rPr>
              <a:t>кислоты) </a:t>
            </a:r>
            <a:endParaRPr lang="ru-RU" sz="3200" dirty="0">
              <a:cs typeface="Aharoni" pitchFamily="2" charset="-79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928802"/>
            <a:ext cx="8786874" cy="4500594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70000"/>
              </a:lnSpc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2C</a:t>
            </a:r>
            <a:r>
              <a:rPr lang="en-US" sz="38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3800" baseline="-25000" dirty="0" smtClean="0">
                <a:latin typeface="Times New Roman" pitchFamily="18" charset="0"/>
                <a:cs typeface="Times New Roman" pitchFamily="18" charset="0"/>
              </a:rPr>
              <a:t>2n+1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COOH + 2K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Na)         2C</a:t>
            </a:r>
            <a:r>
              <a:rPr lang="en-US" sz="38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3800" baseline="-25000" dirty="0" smtClean="0">
                <a:latin typeface="Times New Roman" pitchFamily="18" charset="0"/>
                <a:cs typeface="Times New Roman" pitchFamily="18" charset="0"/>
              </a:rPr>
              <a:t>2n+1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COOK(Na) + H</a:t>
            </a:r>
            <a:r>
              <a:rPr lang="en-US" sz="38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en-US" sz="3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70000"/>
              </a:lnSpc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38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3800" baseline="-25000" dirty="0" smtClean="0">
                <a:latin typeface="Times New Roman" pitchFamily="18" charset="0"/>
                <a:cs typeface="Times New Roman" pitchFamily="18" charset="0"/>
              </a:rPr>
              <a:t>2n+1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COOH + KOH           C</a:t>
            </a:r>
            <a:r>
              <a:rPr lang="en-US" sz="38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3800" baseline="-25000" dirty="0" smtClean="0">
                <a:latin typeface="Times New Roman" pitchFamily="18" charset="0"/>
                <a:cs typeface="Times New Roman" pitchFamily="18" charset="0"/>
              </a:rPr>
              <a:t>2n+1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COOK + H</a:t>
            </a:r>
            <a:r>
              <a:rPr lang="en-US" sz="38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O</a:t>
            </a:r>
          </a:p>
          <a:p>
            <a:pPr>
              <a:lnSpc>
                <a:spcPct val="170000"/>
              </a:lnSpc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2C</a:t>
            </a:r>
            <a:r>
              <a:rPr lang="en-US" sz="38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3800" baseline="-25000" dirty="0" smtClean="0">
                <a:latin typeface="Times New Roman" pitchFamily="18" charset="0"/>
                <a:cs typeface="Times New Roman" pitchFamily="18" charset="0"/>
              </a:rPr>
              <a:t>2n+1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COOH +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          (C</a:t>
            </a:r>
            <a:r>
              <a:rPr lang="en-US" sz="38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3800" baseline="-25000" dirty="0" smtClean="0">
                <a:latin typeface="Times New Roman" pitchFamily="18" charset="0"/>
                <a:cs typeface="Times New Roman" pitchFamily="18" charset="0"/>
              </a:rPr>
              <a:t>2n+1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COO)</a:t>
            </a:r>
            <a:r>
              <a:rPr lang="en-US" sz="38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Ca + H</a:t>
            </a:r>
            <a:r>
              <a:rPr lang="en-US" sz="38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O</a:t>
            </a:r>
          </a:p>
          <a:p>
            <a:pPr>
              <a:lnSpc>
                <a:spcPct val="170000"/>
              </a:lnSpc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2C</a:t>
            </a:r>
            <a:r>
              <a:rPr lang="en-US" sz="38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3800" baseline="-25000" dirty="0" smtClean="0">
                <a:latin typeface="Times New Roman" pitchFamily="18" charset="0"/>
                <a:cs typeface="Times New Roman" pitchFamily="18" charset="0"/>
              </a:rPr>
              <a:t>2n+1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COOH + CaCO</a:t>
            </a:r>
            <a:r>
              <a:rPr lang="en-US" sz="38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        (C</a:t>
            </a:r>
            <a:r>
              <a:rPr lang="en-US" sz="38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3800" baseline="-25000" dirty="0" smtClean="0">
                <a:latin typeface="Times New Roman" pitchFamily="18" charset="0"/>
                <a:cs typeface="Times New Roman" pitchFamily="18" charset="0"/>
              </a:rPr>
              <a:t>2n+1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COO)</a:t>
            </a:r>
            <a:r>
              <a:rPr lang="en-US" sz="38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Ca+ CO</a:t>
            </a:r>
            <a:r>
              <a:rPr lang="en-US" sz="38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+ H</a:t>
            </a:r>
            <a:r>
              <a:rPr lang="en-US" sz="38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O</a:t>
            </a:r>
          </a:p>
          <a:p>
            <a:pPr>
              <a:lnSpc>
                <a:spcPct val="170000"/>
              </a:lnSpc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38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3800" baseline="-25000" dirty="0" smtClean="0">
                <a:latin typeface="Times New Roman" pitchFamily="18" charset="0"/>
                <a:cs typeface="Times New Roman" pitchFamily="18" charset="0"/>
              </a:rPr>
              <a:t>2n+1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COOH + NaHCO</a:t>
            </a:r>
            <a:r>
              <a:rPr lang="en-US" sz="38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        C</a:t>
            </a:r>
            <a:r>
              <a:rPr lang="en-US" sz="38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3800" baseline="-25000" dirty="0" smtClean="0">
                <a:latin typeface="Times New Roman" pitchFamily="18" charset="0"/>
                <a:cs typeface="Times New Roman" pitchFamily="18" charset="0"/>
              </a:rPr>
              <a:t>2n+1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COONa + H</a:t>
            </a:r>
            <a:r>
              <a:rPr lang="en-US" sz="38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O + CO</a:t>
            </a:r>
            <a:r>
              <a:rPr lang="en-US" sz="38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en-US" sz="3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70000"/>
              </a:lnSpc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2C</a:t>
            </a:r>
            <a:r>
              <a:rPr lang="en-US" sz="38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3800" baseline="-25000" dirty="0" smtClean="0">
                <a:latin typeface="Times New Roman" pitchFamily="18" charset="0"/>
                <a:cs typeface="Times New Roman" pitchFamily="18" charset="0"/>
              </a:rPr>
              <a:t>2n+1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COOH + Na</a:t>
            </a:r>
            <a:r>
              <a:rPr lang="en-US" sz="38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CO</a:t>
            </a:r>
            <a:r>
              <a:rPr lang="en-US" sz="38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        2C</a:t>
            </a:r>
            <a:r>
              <a:rPr lang="en-US" sz="38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3800" baseline="-25000" dirty="0" smtClean="0">
                <a:latin typeface="Times New Roman" pitchFamily="18" charset="0"/>
                <a:cs typeface="Times New Roman" pitchFamily="18" charset="0"/>
              </a:rPr>
              <a:t>2n+1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COONa + H</a:t>
            </a:r>
            <a:r>
              <a:rPr lang="en-US" sz="38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O + CO</a:t>
            </a:r>
            <a:r>
              <a:rPr lang="en-US" sz="38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>
              <a:lnSpc>
                <a:spcPct val="170000"/>
              </a:lnSpc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38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3800" baseline="-25000" dirty="0" smtClean="0">
                <a:latin typeface="Times New Roman" pitchFamily="18" charset="0"/>
                <a:cs typeface="Times New Roman" pitchFamily="18" charset="0"/>
              </a:rPr>
              <a:t>2n+1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COOH + C</a:t>
            </a:r>
            <a:r>
              <a:rPr lang="en-US" sz="3800" baseline="-25000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3800" baseline="-25000" dirty="0" smtClean="0">
                <a:latin typeface="Times New Roman" pitchFamily="18" charset="0"/>
                <a:cs typeface="Times New Roman" pitchFamily="18" charset="0"/>
              </a:rPr>
              <a:t>2m+1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OH       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38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3800" baseline="-25000" dirty="0" smtClean="0">
                <a:latin typeface="Times New Roman" pitchFamily="18" charset="0"/>
                <a:cs typeface="Times New Roman" pitchFamily="18" charset="0"/>
              </a:rPr>
              <a:t>2n+1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COOC</a:t>
            </a:r>
            <a:r>
              <a:rPr lang="en-US" sz="3800" baseline="-25000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3800" baseline="-25000" dirty="0" smtClean="0">
                <a:latin typeface="Times New Roman" pitchFamily="18" charset="0"/>
                <a:cs typeface="Times New Roman" pitchFamily="18" charset="0"/>
              </a:rPr>
              <a:t>2m+1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+ H</a:t>
            </a:r>
            <a:r>
              <a:rPr lang="en-US" sz="38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0DBE4-5834-4BE3-8058-0069916288EF}" type="datetime1">
              <a:rPr lang="ru-RU" smtClean="0"/>
              <a:pPr/>
              <a:t>01.11.2022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cxnSp>
        <p:nvCxnSpPr>
          <p:cNvPr id="4" name="Прямая со стрелкой 3"/>
          <p:cNvCxnSpPr/>
          <p:nvPr/>
        </p:nvCxnSpPr>
        <p:spPr>
          <a:xfrm>
            <a:off x="3857620" y="2285992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/>
          <p:nvPr/>
        </p:nvCxnSpPr>
        <p:spPr>
          <a:xfrm>
            <a:off x="3571868" y="2927346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3571868" y="3570288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3857620" y="4141792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3929058" y="4786322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4000496" y="5357826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4357686" y="6000768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1033</TotalTime>
  <Words>1081</Words>
  <Application>Microsoft Office PowerPoint</Application>
  <PresentationFormat>Экран (4:3)</PresentationFormat>
  <Paragraphs>138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Aharoni</vt:lpstr>
      <vt:lpstr>Arial</vt:lpstr>
      <vt:lpstr>Calibri</vt:lpstr>
      <vt:lpstr>Times New Roman</vt:lpstr>
      <vt:lpstr>Тема Office</vt:lpstr>
      <vt:lpstr> Решение задач на вывод молекулярных формул органических веществ  (подготовка к государственной итоговой аттестации)</vt:lpstr>
      <vt:lpstr>Типичные ошибки учащихся</vt:lpstr>
      <vt:lpstr>Презентация PowerPoint</vt:lpstr>
      <vt:lpstr>Уравнения реакций, наиболее часто используемые в заданиях (алканы)  </vt:lpstr>
      <vt:lpstr>Уравнения реакций, наиболее часто используемые в заданиях (алкены)  </vt:lpstr>
      <vt:lpstr>Уравнения реакций, наиболее часто используемые в заданиях (алкины и алкадиены)  </vt:lpstr>
      <vt:lpstr>Уравнения реакций, наиболее часто используемые в заданиях (спирты)  </vt:lpstr>
      <vt:lpstr>Уравнения реакций, наиболее часто используемые в заданиях (альдегиды)  </vt:lpstr>
      <vt:lpstr>Уравнения реакций, наиболее часто используемые в заданиях (карбоновые кислоты) </vt:lpstr>
      <vt:lpstr>Уравнения реакций, наиболее часто используемые в заданиях (амины) </vt:lpstr>
      <vt:lpstr>Уравнения реакций, наиболее часто используемые в заданиях (аминокислоты) </vt:lpstr>
      <vt:lpstr>Определение формул веществ по массовым долям атомов, входящих в его состав</vt:lpstr>
      <vt:lpstr>Определение формул веществ по продуктам сгорания</vt:lpstr>
      <vt:lpstr>Использование закона сохранения массы веществ</vt:lpstr>
      <vt:lpstr>Нахождение молекулярной формулы исходного вещества по известной массовой доле одного из элементов в продукте реакции</vt:lpstr>
      <vt:lpstr>Задача</vt:lpstr>
      <vt:lpstr>Задача</vt:lpstr>
      <vt:lpstr>Задача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Учетная запись Майкрософт</cp:lastModifiedBy>
  <cp:revision>32</cp:revision>
  <dcterms:created xsi:type="dcterms:W3CDTF">2015-03-09T15:46:59Z</dcterms:created>
  <dcterms:modified xsi:type="dcterms:W3CDTF">2022-11-01T17:23:47Z</dcterms:modified>
</cp:coreProperties>
</file>