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5" r:id="rId3"/>
    <p:sldId id="296" r:id="rId4"/>
    <p:sldId id="283" r:id="rId5"/>
    <p:sldId id="285" r:id="rId6"/>
    <p:sldId id="279" r:id="rId7"/>
    <p:sldId id="280" r:id="rId8"/>
    <p:sldId id="278" r:id="rId9"/>
    <p:sldId id="286" r:id="rId10"/>
    <p:sldId id="281" r:id="rId11"/>
    <p:sldId id="282" r:id="rId12"/>
    <p:sldId id="291" r:id="rId13"/>
    <p:sldId id="292" r:id="rId14"/>
    <p:sldId id="274" r:id="rId15"/>
    <p:sldId id="270" r:id="rId16"/>
    <p:sldId id="271" r:id="rId17"/>
    <p:sldId id="272" r:id="rId18"/>
    <p:sldId id="273" r:id="rId19"/>
    <p:sldId id="293" r:id="rId20"/>
    <p:sldId id="268" r:id="rId21"/>
    <p:sldId id="269" r:id="rId22"/>
    <p:sldId id="275" r:id="rId23"/>
    <p:sldId id="276" r:id="rId24"/>
    <p:sldId id="290" r:id="rId25"/>
    <p:sldId id="277" r:id="rId26"/>
    <p:sldId id="287" r:id="rId27"/>
    <p:sldId id="258" r:id="rId28"/>
    <p:sldId id="257" r:id="rId29"/>
    <p:sldId id="29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579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813A23-DEFD-47C6-88D8-E48B4B236AF3}" type="doc">
      <dgm:prSet loTypeId="urn:microsoft.com/office/officeart/2005/8/layout/defaul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A334667-0EC7-478E-943F-55E00457BEDF}">
      <dgm:prSet custT="1"/>
      <dgm:spPr/>
      <dgm:t>
        <a:bodyPr/>
        <a:lstStyle/>
        <a:p>
          <a:r>
            <a:rPr lang="ru-RU" sz="2000" dirty="0" smtClean="0"/>
            <a:t>Обогащение развивающей предметно-пространственной среды ДОУ, обогащение </a:t>
          </a:r>
          <a:r>
            <a:rPr lang="ru-RU" sz="2000" dirty="0" err="1" smtClean="0"/>
            <a:t>воспитательно</a:t>
          </a:r>
          <a:r>
            <a:rPr lang="ru-RU" sz="2000" dirty="0" smtClean="0"/>
            <a:t>-образовательного пространства новыми формами. </a:t>
          </a:r>
          <a:endParaRPr lang="ru-RU" sz="2000" dirty="0"/>
        </a:p>
      </dgm:t>
    </dgm:pt>
    <dgm:pt modelId="{FE32FA9B-A51D-486B-9ED1-51DD56569102}" type="parTrans" cxnId="{6D01044E-0E08-49D0-B37F-D215F3F831D8}">
      <dgm:prSet/>
      <dgm:spPr/>
      <dgm:t>
        <a:bodyPr/>
        <a:lstStyle/>
        <a:p>
          <a:endParaRPr lang="ru-RU"/>
        </a:p>
      </dgm:t>
    </dgm:pt>
    <dgm:pt modelId="{EEDA5318-B88C-4A15-B05D-D840A6F80880}" type="sibTrans" cxnId="{6D01044E-0E08-49D0-B37F-D215F3F831D8}">
      <dgm:prSet/>
      <dgm:spPr/>
      <dgm:t>
        <a:bodyPr/>
        <a:lstStyle/>
        <a:p>
          <a:endParaRPr lang="ru-RU"/>
        </a:p>
      </dgm:t>
    </dgm:pt>
    <dgm:pt modelId="{2603938D-C3E7-4D96-8E1C-3CEF2B5CF189}">
      <dgm:prSet/>
      <dgm:spPr/>
      <dgm:t>
        <a:bodyPr/>
        <a:lstStyle/>
        <a:p>
          <a:r>
            <a:rPr lang="ru-RU" dirty="0" smtClean="0"/>
            <a:t>Возможность применения его в повседневной практике любого образовательного учреждения.</a:t>
          </a:r>
          <a:endParaRPr lang="ru-RU" dirty="0"/>
        </a:p>
      </dgm:t>
    </dgm:pt>
    <dgm:pt modelId="{201C2FC5-DA86-4A02-A016-FC0D60B5CF20}" type="parTrans" cxnId="{0C3C1B83-74D9-43B4-A289-FF08462C035D}">
      <dgm:prSet/>
      <dgm:spPr/>
      <dgm:t>
        <a:bodyPr/>
        <a:lstStyle/>
        <a:p>
          <a:endParaRPr lang="ru-RU"/>
        </a:p>
      </dgm:t>
    </dgm:pt>
    <dgm:pt modelId="{59B0E9B6-BFAB-4EC1-8C24-0AE4EC513D6C}" type="sibTrans" cxnId="{0C3C1B83-74D9-43B4-A289-FF08462C035D}">
      <dgm:prSet/>
      <dgm:spPr/>
      <dgm:t>
        <a:bodyPr/>
        <a:lstStyle/>
        <a:p>
          <a:endParaRPr lang="ru-RU"/>
        </a:p>
      </dgm:t>
    </dgm:pt>
    <dgm:pt modelId="{92692AF4-ABF9-4F0E-B581-981D90AEED48}">
      <dgm:prSet/>
      <dgm:spPr/>
      <dgm:t>
        <a:bodyPr/>
        <a:lstStyle/>
        <a:p>
          <a:r>
            <a:rPr lang="ru-RU" dirty="0" smtClean="0"/>
            <a:t>Работа в музее очень увлекает детей, она естественно стимулирует их творческую мысль, укрепляет и развивает познавательные интересы детей.</a:t>
          </a:r>
          <a:endParaRPr lang="ru-RU" dirty="0"/>
        </a:p>
      </dgm:t>
    </dgm:pt>
    <dgm:pt modelId="{33B22FEA-7E9D-48AC-8D15-74BA6671A6BF}" type="parTrans" cxnId="{A8390AAC-43FB-47E9-851A-189A50568192}">
      <dgm:prSet/>
      <dgm:spPr/>
      <dgm:t>
        <a:bodyPr/>
        <a:lstStyle/>
        <a:p>
          <a:endParaRPr lang="ru-RU"/>
        </a:p>
      </dgm:t>
    </dgm:pt>
    <dgm:pt modelId="{C6622CEE-EBA9-4F48-A329-53ECE2A14F5D}" type="sibTrans" cxnId="{A8390AAC-43FB-47E9-851A-189A50568192}">
      <dgm:prSet/>
      <dgm:spPr/>
      <dgm:t>
        <a:bodyPr/>
        <a:lstStyle/>
        <a:p>
          <a:endParaRPr lang="ru-RU"/>
        </a:p>
      </dgm:t>
    </dgm:pt>
    <dgm:pt modelId="{778B283F-7C73-4879-8A9B-6E611AB87F48}">
      <dgm:prSet/>
      <dgm:spPr/>
      <dgm:t>
        <a:bodyPr/>
        <a:lstStyle/>
        <a:p>
          <a:r>
            <a:rPr lang="ru-RU" dirty="0" smtClean="0"/>
            <a:t>Способствует установлению эмоциональной близости в детско-родительских отношениях</a:t>
          </a:r>
          <a:endParaRPr lang="ru-RU" dirty="0"/>
        </a:p>
      </dgm:t>
    </dgm:pt>
    <dgm:pt modelId="{8D43BE05-E486-401C-B735-0F9869598079}" type="parTrans" cxnId="{940FD925-14E8-4C5D-8F91-F740CBF7CB26}">
      <dgm:prSet/>
      <dgm:spPr/>
      <dgm:t>
        <a:bodyPr/>
        <a:lstStyle/>
        <a:p>
          <a:endParaRPr lang="ru-RU"/>
        </a:p>
      </dgm:t>
    </dgm:pt>
    <dgm:pt modelId="{2C0D53C9-E686-4008-A0FE-D221B336F8A4}" type="sibTrans" cxnId="{940FD925-14E8-4C5D-8F91-F740CBF7CB26}">
      <dgm:prSet/>
      <dgm:spPr/>
      <dgm:t>
        <a:bodyPr/>
        <a:lstStyle/>
        <a:p>
          <a:endParaRPr lang="ru-RU"/>
        </a:p>
      </dgm:t>
    </dgm:pt>
    <dgm:pt modelId="{3DCEF0A8-C0AF-4E70-9C07-C4E6A7A3FD4F}" type="pres">
      <dgm:prSet presAssocID="{9E813A23-DEFD-47C6-88D8-E48B4B236AF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5075B4-567F-4E49-B805-27D34286B770}" type="pres">
      <dgm:prSet presAssocID="{0A334667-0EC7-478E-943F-55E00457BEDF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858583-06A4-42C7-9F82-6FC6C5007F36}" type="pres">
      <dgm:prSet presAssocID="{EEDA5318-B88C-4A15-B05D-D840A6F80880}" presName="sibTrans" presStyleCnt="0"/>
      <dgm:spPr/>
    </dgm:pt>
    <dgm:pt modelId="{1608024A-D519-4D3D-92C4-D18B21FD4AA7}" type="pres">
      <dgm:prSet presAssocID="{2603938D-C3E7-4D96-8E1C-3CEF2B5CF18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F0A80C-8424-4F11-A360-CBE57CB1288D}" type="pres">
      <dgm:prSet presAssocID="{59B0E9B6-BFAB-4EC1-8C24-0AE4EC513D6C}" presName="sibTrans" presStyleCnt="0"/>
      <dgm:spPr/>
    </dgm:pt>
    <dgm:pt modelId="{DEBA8837-45D0-44E0-B7A4-88049994B8EA}" type="pres">
      <dgm:prSet presAssocID="{92692AF4-ABF9-4F0E-B581-981D90AEED48}" presName="node" presStyleLbl="node1" presStyleIdx="2" presStyleCnt="4" custLinFactNeighborX="338" custLinFactNeighborY="-84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8D4248-F01D-43EB-8012-214625BF38AF}" type="pres">
      <dgm:prSet presAssocID="{C6622CEE-EBA9-4F48-A329-53ECE2A14F5D}" presName="sibTrans" presStyleCnt="0"/>
      <dgm:spPr/>
    </dgm:pt>
    <dgm:pt modelId="{60BF97DF-5262-4DB0-9D50-79CBD5A7499F}" type="pres">
      <dgm:prSet presAssocID="{778B283F-7C73-4879-8A9B-6E611AB87F48}" presName="node" presStyleLbl="node1" presStyleIdx="3" presStyleCnt="4" custLinFactNeighborX="869" custLinFactNeighborY="-58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01044E-0E08-49D0-B37F-D215F3F831D8}" srcId="{9E813A23-DEFD-47C6-88D8-E48B4B236AF3}" destId="{0A334667-0EC7-478E-943F-55E00457BEDF}" srcOrd="0" destOrd="0" parTransId="{FE32FA9B-A51D-486B-9ED1-51DD56569102}" sibTransId="{EEDA5318-B88C-4A15-B05D-D840A6F80880}"/>
    <dgm:cxn modelId="{A8390AAC-43FB-47E9-851A-189A50568192}" srcId="{9E813A23-DEFD-47C6-88D8-E48B4B236AF3}" destId="{92692AF4-ABF9-4F0E-B581-981D90AEED48}" srcOrd="2" destOrd="0" parTransId="{33B22FEA-7E9D-48AC-8D15-74BA6671A6BF}" sibTransId="{C6622CEE-EBA9-4F48-A329-53ECE2A14F5D}"/>
    <dgm:cxn modelId="{08F2ACEA-8D28-4BA5-AE5B-88FF37E39442}" type="presOf" srcId="{9E813A23-DEFD-47C6-88D8-E48B4B236AF3}" destId="{3DCEF0A8-C0AF-4E70-9C07-C4E6A7A3FD4F}" srcOrd="0" destOrd="0" presId="urn:microsoft.com/office/officeart/2005/8/layout/default"/>
    <dgm:cxn modelId="{E1268ABC-94E9-4212-9421-F4E8C0E80632}" type="presOf" srcId="{92692AF4-ABF9-4F0E-B581-981D90AEED48}" destId="{DEBA8837-45D0-44E0-B7A4-88049994B8EA}" srcOrd="0" destOrd="0" presId="urn:microsoft.com/office/officeart/2005/8/layout/default"/>
    <dgm:cxn modelId="{76EE9A34-F37A-4811-A7B2-2606FF4E4BA3}" type="presOf" srcId="{0A334667-0EC7-478E-943F-55E00457BEDF}" destId="{315075B4-567F-4E49-B805-27D34286B770}" srcOrd="0" destOrd="0" presId="urn:microsoft.com/office/officeart/2005/8/layout/default"/>
    <dgm:cxn modelId="{EDECE91F-75AF-4E36-A55A-13DE17FC528A}" type="presOf" srcId="{778B283F-7C73-4879-8A9B-6E611AB87F48}" destId="{60BF97DF-5262-4DB0-9D50-79CBD5A7499F}" srcOrd="0" destOrd="0" presId="urn:microsoft.com/office/officeart/2005/8/layout/default"/>
    <dgm:cxn modelId="{0C3C1B83-74D9-43B4-A289-FF08462C035D}" srcId="{9E813A23-DEFD-47C6-88D8-E48B4B236AF3}" destId="{2603938D-C3E7-4D96-8E1C-3CEF2B5CF189}" srcOrd="1" destOrd="0" parTransId="{201C2FC5-DA86-4A02-A016-FC0D60B5CF20}" sibTransId="{59B0E9B6-BFAB-4EC1-8C24-0AE4EC513D6C}"/>
    <dgm:cxn modelId="{940FD925-14E8-4C5D-8F91-F740CBF7CB26}" srcId="{9E813A23-DEFD-47C6-88D8-E48B4B236AF3}" destId="{778B283F-7C73-4879-8A9B-6E611AB87F48}" srcOrd="3" destOrd="0" parTransId="{8D43BE05-E486-401C-B735-0F9869598079}" sibTransId="{2C0D53C9-E686-4008-A0FE-D221B336F8A4}"/>
    <dgm:cxn modelId="{EDFBF338-E5DB-4DAC-8C17-985D4B847B74}" type="presOf" srcId="{2603938D-C3E7-4D96-8E1C-3CEF2B5CF189}" destId="{1608024A-D519-4D3D-92C4-D18B21FD4AA7}" srcOrd="0" destOrd="0" presId="urn:microsoft.com/office/officeart/2005/8/layout/default"/>
    <dgm:cxn modelId="{3286E42C-B49B-48C1-9B3E-3093313441B6}" type="presParOf" srcId="{3DCEF0A8-C0AF-4E70-9C07-C4E6A7A3FD4F}" destId="{315075B4-567F-4E49-B805-27D34286B770}" srcOrd="0" destOrd="0" presId="urn:microsoft.com/office/officeart/2005/8/layout/default"/>
    <dgm:cxn modelId="{9A877BE2-B6F6-4DEF-B59D-444CD027EE66}" type="presParOf" srcId="{3DCEF0A8-C0AF-4E70-9C07-C4E6A7A3FD4F}" destId="{D5858583-06A4-42C7-9F82-6FC6C5007F36}" srcOrd="1" destOrd="0" presId="urn:microsoft.com/office/officeart/2005/8/layout/default"/>
    <dgm:cxn modelId="{D5F5FC83-36E7-4C45-9CE2-ABD6025479CC}" type="presParOf" srcId="{3DCEF0A8-C0AF-4E70-9C07-C4E6A7A3FD4F}" destId="{1608024A-D519-4D3D-92C4-D18B21FD4AA7}" srcOrd="2" destOrd="0" presId="urn:microsoft.com/office/officeart/2005/8/layout/default"/>
    <dgm:cxn modelId="{5262B698-5CF0-4117-86E0-5F1601A95E02}" type="presParOf" srcId="{3DCEF0A8-C0AF-4E70-9C07-C4E6A7A3FD4F}" destId="{5DF0A80C-8424-4F11-A360-CBE57CB1288D}" srcOrd="3" destOrd="0" presId="urn:microsoft.com/office/officeart/2005/8/layout/default"/>
    <dgm:cxn modelId="{9B6DD4D7-F179-4803-9E23-E0819D60CC74}" type="presParOf" srcId="{3DCEF0A8-C0AF-4E70-9C07-C4E6A7A3FD4F}" destId="{DEBA8837-45D0-44E0-B7A4-88049994B8EA}" srcOrd="4" destOrd="0" presId="urn:microsoft.com/office/officeart/2005/8/layout/default"/>
    <dgm:cxn modelId="{2D7F6EF0-3DD9-435A-B65F-FEADF21414A8}" type="presParOf" srcId="{3DCEF0A8-C0AF-4E70-9C07-C4E6A7A3FD4F}" destId="{E68D4248-F01D-43EB-8012-214625BF38AF}" srcOrd="5" destOrd="0" presId="urn:microsoft.com/office/officeart/2005/8/layout/default"/>
    <dgm:cxn modelId="{4FBDB410-3F90-43AE-80AF-8D4DF1E6A146}" type="presParOf" srcId="{3DCEF0A8-C0AF-4E70-9C07-C4E6A7A3FD4F}" destId="{60BF97DF-5262-4DB0-9D50-79CBD5A7499F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5075B4-567F-4E49-B805-27D34286B770}">
      <dsp:nvSpPr>
        <dsp:cNvPr id="0" name=""/>
        <dsp:cNvSpPr/>
      </dsp:nvSpPr>
      <dsp:spPr>
        <a:xfrm>
          <a:off x="249941" y="166"/>
          <a:ext cx="3680817" cy="220849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Обогащение развивающей предметно-пространственной среды ДОУ, обогащение </a:t>
          </a:r>
          <a:r>
            <a:rPr lang="ru-RU" sz="2000" kern="1200" dirty="0" err="1" smtClean="0"/>
            <a:t>воспитательно</a:t>
          </a:r>
          <a:r>
            <a:rPr lang="ru-RU" sz="2000" kern="1200" dirty="0" smtClean="0"/>
            <a:t>-образовательного пространства новыми формами. </a:t>
          </a:r>
          <a:endParaRPr lang="ru-RU" sz="2000" kern="1200" dirty="0"/>
        </a:p>
      </dsp:txBody>
      <dsp:txXfrm>
        <a:off x="249941" y="166"/>
        <a:ext cx="3680817" cy="2208490"/>
      </dsp:txXfrm>
    </dsp:sp>
    <dsp:sp modelId="{1608024A-D519-4D3D-92C4-D18B21FD4AA7}">
      <dsp:nvSpPr>
        <dsp:cNvPr id="0" name=""/>
        <dsp:cNvSpPr/>
      </dsp:nvSpPr>
      <dsp:spPr>
        <a:xfrm>
          <a:off x="4298840" y="166"/>
          <a:ext cx="3680817" cy="220849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Возможность применения его в повседневной практике любого образовательного учреждения.</a:t>
          </a:r>
          <a:endParaRPr lang="ru-RU" sz="2200" kern="1200" dirty="0"/>
        </a:p>
      </dsp:txBody>
      <dsp:txXfrm>
        <a:off x="4298840" y="166"/>
        <a:ext cx="3680817" cy="2208490"/>
      </dsp:txXfrm>
    </dsp:sp>
    <dsp:sp modelId="{DEBA8837-45D0-44E0-B7A4-88049994B8EA}">
      <dsp:nvSpPr>
        <dsp:cNvPr id="0" name=""/>
        <dsp:cNvSpPr/>
      </dsp:nvSpPr>
      <dsp:spPr>
        <a:xfrm>
          <a:off x="262383" y="2390452"/>
          <a:ext cx="3680817" cy="220849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Работа в музее очень увлекает детей, она естественно стимулирует их творческую мысль, укрепляет и развивает познавательные интересы детей.</a:t>
          </a:r>
          <a:endParaRPr lang="ru-RU" sz="2200" kern="1200" dirty="0"/>
        </a:p>
      </dsp:txBody>
      <dsp:txXfrm>
        <a:off x="262383" y="2390452"/>
        <a:ext cx="3680817" cy="2208490"/>
      </dsp:txXfrm>
    </dsp:sp>
    <dsp:sp modelId="{60BF97DF-5262-4DB0-9D50-79CBD5A7499F}">
      <dsp:nvSpPr>
        <dsp:cNvPr id="0" name=""/>
        <dsp:cNvSpPr/>
      </dsp:nvSpPr>
      <dsp:spPr>
        <a:xfrm>
          <a:off x="4330827" y="2448270"/>
          <a:ext cx="3680817" cy="220849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Способствует установлению эмоциональной близости в детско-родительских отношениях</a:t>
          </a:r>
          <a:endParaRPr lang="ru-RU" sz="2200" kern="1200" dirty="0"/>
        </a:p>
      </dsp:txBody>
      <dsp:txXfrm>
        <a:off x="4330827" y="2448270"/>
        <a:ext cx="3680817" cy="22084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0.wdp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 ?><Relationships xmlns="http://schemas.openxmlformats.org/package/2006/relationships"><Relationship Id="rId3" Target="../media/hdphoto13.wdp" Type="http://schemas.microsoft.com/office/2007/relationships/hdphoto"/><Relationship Id="rId2" Target="../media/image2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 ?><Relationships xmlns="http://schemas.openxmlformats.org/package/2006/relationships"><Relationship Id="rId3" Target="../media/hdphoto15.wdp" Type="http://schemas.microsoft.com/office/2007/relationships/hdphoto"/><Relationship Id="rId2" Target="../media/image3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 ?><Relationships xmlns="http://schemas.openxmlformats.org/package/2006/relationships"><Relationship Id="rId3" Target="../media/image35.jpeg" Type="http://schemas.openxmlformats.org/officeDocument/2006/relationships/image"/><Relationship Id="rId2" Target="../media/image34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hdphoto18.wdp" Type="http://schemas.microsoft.com/office/2007/relationships/hdphoto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6.jpeg" Type="http://schemas.openxmlformats.org/officeDocument/2006/relationships/image"/><Relationship Id="rId4" Target="../media/image5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microsoft.com/office/2007/relationships/hdphoto" Target="../media/hdphoto2.wdp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11.jpeg"/></Relationships>
</file>

<file path=ppt/slides/_rels/slide9.xml.rels><?xml version="1.0" encoding="UTF-8" standalone="yes" ?><Relationships xmlns="http://schemas.openxmlformats.org/package/2006/relationships"><Relationship Id="rId3" Target="../media/hdphoto6.wdp" Type="http://schemas.microsoft.com/office/2007/relationships/hdphoto"/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14.jpeg" Type="http://schemas.openxmlformats.org/officeDocument/2006/relationships/image"/><Relationship Id="rId4" Target="../media/image13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052736"/>
            <a:ext cx="8640960" cy="27363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541" cmpd="sng">
                  <a:noFill/>
                  <a:prstDash val="solid"/>
                </a:ln>
                <a:solidFill>
                  <a:srgbClr val="C00000"/>
                </a:solidFill>
              </a:rPr>
              <a:t>ПРОЕКТ</a:t>
            </a:r>
            <a:br>
              <a:rPr lang="ru-RU" sz="3600" b="1" dirty="0" smtClean="0">
                <a:ln w="10541" cmpd="sng">
                  <a:noFill/>
                  <a:prstDash val="solid"/>
                </a:ln>
                <a:solidFill>
                  <a:srgbClr val="C00000"/>
                </a:solidFill>
              </a:rPr>
            </a:br>
            <a:r>
              <a:rPr lang="ru-RU" sz="3600" b="1" dirty="0" smtClean="0">
                <a:ln w="10541" cmpd="sng">
                  <a:noFill/>
                  <a:prstDash val="solid"/>
                </a:ln>
                <a:solidFill>
                  <a:srgbClr val="C00000"/>
                </a:solidFill>
              </a:rPr>
              <a:t>«Мини-музей </a:t>
            </a:r>
            <a:r>
              <a:rPr lang="ru-RU" sz="3600" b="1" dirty="0">
                <a:ln w="10541" cmpd="sng">
                  <a:noFill/>
                  <a:prstDash val="solid"/>
                </a:ln>
                <a:solidFill>
                  <a:srgbClr val="C00000"/>
                </a:solidFill>
              </a:rPr>
              <a:t>Боевой Славы в ДОУ как средство патриотического воспитания детей дошкольного возраста»</a:t>
            </a:r>
            <a:br>
              <a:rPr lang="ru-RU" sz="3600" b="1" dirty="0">
                <a:ln w="10541" cmpd="sng">
                  <a:noFill/>
                  <a:prstDash val="solid"/>
                </a:ln>
                <a:solidFill>
                  <a:srgbClr val="C00000"/>
                </a:solidFill>
              </a:rPr>
            </a:br>
            <a:endParaRPr lang="ru-RU" sz="3600" b="1" dirty="0">
              <a:ln w="10541" cmpd="sng">
                <a:noFill/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4293096"/>
            <a:ext cx="3744416" cy="1368152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</a:pPr>
            <a:r>
              <a:rPr lang="ru-RU" sz="2400" b="1" dirty="0" err="1" smtClean="0">
                <a:solidFill>
                  <a:schemeClr val="tx1"/>
                </a:solidFill>
              </a:rPr>
              <a:t>Спицина</a:t>
            </a:r>
            <a:r>
              <a:rPr lang="ru-RU" sz="2400" b="1" dirty="0" smtClean="0">
                <a:solidFill>
                  <a:schemeClr val="tx1"/>
                </a:solidFill>
              </a:rPr>
              <a:t> Татьяна Ивановна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</a:rPr>
              <a:t>МДОУ-детский сад </a:t>
            </a:r>
            <a:r>
              <a:rPr lang="ru-RU" sz="2400" b="1" dirty="0" smtClean="0">
                <a:solidFill>
                  <a:schemeClr val="tx1"/>
                </a:solidFill>
              </a:rPr>
              <a:t>№</a:t>
            </a:r>
            <a:r>
              <a:rPr lang="ru-RU" sz="2400" b="1" dirty="0">
                <a:solidFill>
                  <a:schemeClr val="tx1"/>
                </a:solidFill>
              </a:rPr>
              <a:t>9</a:t>
            </a:r>
            <a:r>
              <a:rPr lang="ru-RU" sz="2400" b="1" dirty="0" smtClean="0">
                <a:solidFill>
                  <a:schemeClr val="tx1"/>
                </a:solidFill>
              </a:rPr>
              <a:t> «</a:t>
            </a:r>
            <a:r>
              <a:rPr lang="ru-RU" sz="2400" b="1" dirty="0" err="1" smtClean="0">
                <a:solidFill>
                  <a:schemeClr val="tx1"/>
                </a:solidFill>
              </a:rPr>
              <a:t>Семицветик</a:t>
            </a:r>
            <a:r>
              <a:rPr lang="ru-RU" sz="2400" b="1" dirty="0" smtClean="0">
                <a:solidFill>
                  <a:schemeClr val="tx1"/>
                </a:solidFill>
              </a:rPr>
              <a:t>»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</a:rPr>
              <a:t>г. </a:t>
            </a:r>
            <a:r>
              <a:rPr lang="ru-RU" sz="2400" b="1" dirty="0" smtClean="0">
                <a:solidFill>
                  <a:schemeClr val="tx1"/>
                </a:solidFill>
              </a:rPr>
              <a:t>Серпухов, 2022г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5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0809"/>
          </a:xfrm>
        </p:spPr>
        <p:txBody>
          <a:bodyPr/>
          <a:lstStyle/>
          <a:p>
            <a:r>
              <a:rPr dirty="0" lang="ru-RU" smtClean="0">
                <a:solidFill>
                  <a:srgbClr val="FF0000"/>
                </a:solidFill>
              </a:rPr>
              <a:t>Приглашение гостей на праздник</a:t>
            </a:r>
            <a:endParaRPr dirty="0" lang="ru-RU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 lang="ru-RU"/>
          </a:p>
        </p:txBody>
      </p:sp>
      <p:pic>
        <p:nvPicPr>
          <p:cNvPr descr="T:\таня\ТАТЬЯНА ИВАНОВНА\Таня\Группа № 2\2017\9 мая 2017\утренник\DSC_0415.JPG" id="12291" name="Picture 3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"/>
          <a:stretch/>
        </p:blipFill>
        <p:spPr bwMode="auto">
          <a:xfrm>
            <a:off x="135502" y="995569"/>
            <a:ext cx="3006080" cy="3465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T:\таня\ТАТЬЯНА ИВАНОВНА\Таня\Группа № 2\2017\9 мая 2017\утренник\DSC_0435.JPG" id="12292" name="Picture 4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"/>
          <a:stretch/>
        </p:blipFill>
        <p:spPr bwMode="auto">
          <a:xfrm>
            <a:off x="3025951" y="1461946"/>
            <a:ext cx="3092098" cy="39226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T:\таня\ТАТЬЯНА ИВАНОВНА\Таня\Группа № 2\2017\9 мая 2017\утренник\image-0-02-05-5ad082f5845eeca55d365ed394f65d3d929b5d5e6d24232f94d7e40a6a6437cc-V.jpg" id="12293" name="Picture 5"/>
          <p:cNvPicPr>
            <a:picLocks noChangeArrowheads="1"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" l="103" r="48" t="177"/>
          <a:stretch/>
        </p:blipFill>
        <p:spPr bwMode="auto">
          <a:xfrm>
            <a:off x="25544" y="4313277"/>
            <a:ext cx="3888432" cy="2417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T:\таня\ТАТЬЯНА ИВАНОВНА\Таня\Группа № 2\2017\9 мая 2017\утренник\image-0-02-05-7ab3aeec24d3f1d2d258448bd8daee3644ac2a11ebc069c33a22fc070f953140-V.jpg" id="12294" name="Picture 6"/>
          <p:cNvPicPr>
            <a:picLocks noChangeArrowheads="1"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" r="123" t="148"/>
          <a:stretch/>
        </p:blipFill>
        <p:spPr bwMode="auto">
          <a:xfrm>
            <a:off x="5652119" y="3630996"/>
            <a:ext cx="3338427" cy="304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T:\таня\ТАТЬЯНА ИВАНОВНА\Таня\Группа № 2\2017\9 мая 2017\утренник\IMG_2735.JPG" id="12295" name="Picture 7"/>
          <p:cNvPicPr>
            <a:picLocks noChangeArrowheads="1" noChangeAspect="1"/>
          </p:cNvPicPr>
          <p:nvPr/>
        </p:nvPicPr>
        <p:blipFill rotWithShape="1"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" l="93" t="82"/>
          <a:stretch/>
        </p:blipFill>
        <p:spPr bwMode="auto">
          <a:xfrm>
            <a:off x="5545677" y="1147159"/>
            <a:ext cx="3576435" cy="2383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5362677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T:\таня\ТАТЬЯНА ИВАНОВНА\Таня\Группа № 2\2017\9 мая 2017\утренник\DSC_04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9057783" cy="603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471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ru-RU" smtClean="0">
                <a:solidFill>
                  <a:srgbClr val="FF0000"/>
                </a:solidFill>
              </a:rPr>
              <a:t>На «Поклонной горе»</a:t>
            </a:r>
            <a:endParaRPr dirty="0" lang="ru-RU">
              <a:solidFill>
                <a:srgbClr val="FF0000"/>
              </a:solidFill>
            </a:endParaRPr>
          </a:p>
        </p:txBody>
      </p:sp>
      <p:pic>
        <p:nvPicPr>
          <p:cNvPr descr="C:\Users\татьяна\Desktop\DSC_0493.JPG" id="1027" name="Picture 3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111426"/>
            <a:ext cx="4701389" cy="3122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татьяна\Desktop\DSC_0481.JPG" id="1026" name="Picture 2"/>
          <p:cNvPicPr>
            <a:picLocks noChangeArrowheads="1" noChangeAspect="1" noGrp="1"/>
          </p:cNvPicPr>
          <p:nvPr>
            <p:ph idx="1"/>
          </p:nvPr>
        </p:nvPicPr>
        <p:blipFill rotWithShape="1">
          <a:blip cstate="print"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4" r="58" t="3"/>
          <a:stretch/>
        </p:blipFill>
        <p:spPr bwMode="auto">
          <a:xfrm>
            <a:off x="323528" y="3429000"/>
            <a:ext cx="5517757" cy="3046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9698643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Возложение цветов на Соборной горе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 descr="T:\ФОТОАЛЬБОМ\2017\9 мая\соборк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2816"/>
            <a:ext cx="7128792" cy="4747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91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T:\таня\проект мини музей 2017\музей фото\DSC_03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0618"/>
            <a:ext cx="9144000" cy="6096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626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T:\таня\проект мини музей 2017\музей фото\IMG_20170502_1547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68" y="764704"/>
            <a:ext cx="8412423" cy="4731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57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T:\таня\проект мини музей 2017\музей фото\IMG_20170504_1102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69" y="639325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6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T:\таня\проект мини музей 2017\музей фото\IMG_20170504_1125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74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T:\таня\проект мини музей 2017\музей фото\IMG_20170504_1127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54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В</a:t>
            </a:r>
            <a:r>
              <a:rPr lang="ru-RU" dirty="0" smtClean="0"/>
              <a:t>овлечение </a:t>
            </a:r>
            <a:r>
              <a:rPr lang="ru-RU" dirty="0"/>
              <a:t>родителей в педагогический процесс ДОУ, укрепление заинтересованности родителей в сотрудничестве с ДОУ;</a:t>
            </a:r>
          </a:p>
        </p:txBody>
      </p:sp>
      <p:pic>
        <p:nvPicPr>
          <p:cNvPr id="1026" name="Picture 2" descr="C:\Users\татьяна\Desktop\ВОСПИТАТЕЛЬ\род. собрание 2016\IMG_20160920_1746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52936"/>
            <a:ext cx="601666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769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4525963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Информационно-творческий проект </a:t>
            </a:r>
            <a:r>
              <a:rPr lang="ru-RU" sz="3600" dirty="0"/>
              <a:t>нашего дошкольного учреждения «Мини-музей Боевой Славы в ДОУ как средство патриотического воспитания детей дошкольного возраста» был успешно осуществлен в период с </a:t>
            </a:r>
            <a:r>
              <a:rPr lang="ru-RU" sz="3600" dirty="0" smtClean="0"/>
              <a:t>марта </a:t>
            </a:r>
            <a:r>
              <a:rPr lang="ru-RU" sz="3600" dirty="0"/>
              <a:t>по май </a:t>
            </a:r>
            <a:r>
              <a:rPr lang="ru-RU" sz="3600" dirty="0" smtClean="0"/>
              <a:t>2021 </a:t>
            </a:r>
            <a:r>
              <a:rPr lang="ru-RU" sz="3600" dirty="0" smtClean="0"/>
              <a:t>года.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3149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dirty="0" lang="ru-RU" smtClean="0"/>
              <a:t>В </a:t>
            </a:r>
            <a:r>
              <a:rPr dirty="0" lang="ru-RU"/>
              <a:t>процессе работы родители постепенно, становились активными участниками создания мини-музеев в группах. Совместно с </a:t>
            </a:r>
            <a:r>
              <a:rPr dirty="0" lang="ru-RU" smtClean="0"/>
              <a:t>родителями дети </a:t>
            </a:r>
            <a:r>
              <a:rPr dirty="0" lang="ru-RU"/>
              <a:t>подбирали экспонаты, изготавливали их своими руками </a:t>
            </a:r>
            <a:r>
              <a:rPr dirty="0" lang="ru-RU" smtClean="0"/>
              <a:t>оформляли </a:t>
            </a:r>
            <a:r>
              <a:rPr dirty="0" lang="ru-RU"/>
              <a:t>экспозиции, что способствовало стимулированию познавательной активности детей, сблизило родителей и детей, сделало их настоящими партнерами.</a:t>
            </a:r>
          </a:p>
        </p:txBody>
      </p:sp>
      <p:pic>
        <p:nvPicPr>
          <p:cNvPr id="2050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1" l="17" r="63" t="143"/>
          <a:stretch/>
        </p:blipFill>
        <p:spPr bwMode="auto">
          <a:xfrm>
            <a:off x="3718230" y="4797152"/>
            <a:ext cx="4702660" cy="1371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7091334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-Торжественное открытие мини-музея</a:t>
            </a:r>
            <a:br>
              <a:rPr lang="ru-RU" sz="2400" dirty="0" smtClean="0"/>
            </a:br>
            <a:r>
              <a:rPr lang="ru-RU" sz="2400" dirty="0" smtClean="0"/>
              <a:t>-Приглашение ветеранов ВОВ, участников боевых действий.</a:t>
            </a:r>
            <a:br>
              <a:rPr lang="ru-RU" sz="2400" dirty="0" smtClean="0"/>
            </a:br>
            <a:r>
              <a:rPr lang="ru-RU" sz="2400" dirty="0" smtClean="0"/>
              <a:t>-Посещение музея родителями, педагогами, других детей.</a:t>
            </a:r>
            <a:endParaRPr lang="ru-RU" sz="2400" dirty="0"/>
          </a:p>
        </p:txBody>
      </p:sp>
      <p:pic>
        <p:nvPicPr>
          <p:cNvPr id="6146" name="Picture 2" descr="T:\таня\проект мини музей 2017\музей фото\DSC_04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411" y="1575012"/>
            <a:ext cx="6948772" cy="4632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99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T:\таня\проект мини музей 2017\музей фото\image-0-02-05-a97ec3fd5c3e83a73b312df353ca6fd6a91fd46140fb0db18b1e36a6fd1e04e9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14"/>
            <a:ext cx="8856984" cy="664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358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 lang="ru-RU"/>
          </a:p>
        </p:txBody>
      </p:sp>
      <p:pic>
        <p:nvPicPr>
          <p:cNvPr descr="T:\таня\проект мини музей 2017\музей фото\image-0-02-05-e632584768a306c22c7e3efebd5db3a4ce08a083d353fcadb5ac56b2d15f217d-V.jpg" id="8194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"/>
          <a:stretch/>
        </p:blipFill>
        <p:spPr bwMode="auto">
          <a:xfrm>
            <a:off x="7386" y="188640"/>
            <a:ext cx="9144000" cy="5895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813057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Создание мини-музея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8237525"/>
              </p:ext>
            </p:extLst>
          </p:nvPr>
        </p:nvGraphicFramePr>
        <p:xfrm>
          <a:off x="457200" y="1340768"/>
          <a:ext cx="8229600" cy="4785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7225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Достигнутые результаты: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-</a:t>
            </a:r>
            <a:r>
              <a:rPr lang="ru-RU" dirty="0"/>
              <a:t>С</a:t>
            </a:r>
            <a:r>
              <a:rPr lang="ru-RU" dirty="0" smtClean="0"/>
              <a:t>формировано </a:t>
            </a:r>
            <a:r>
              <a:rPr lang="ru-RU" dirty="0"/>
              <a:t>уважительное отношение к людям, которые приближали Великую победу, ценой своей жизни, решали судьбу нашей страны. участникам Великой Отечественной войны, участникам боевых действий.</a:t>
            </a:r>
          </a:p>
          <a:p>
            <a:r>
              <a:rPr lang="ru-RU" dirty="0"/>
              <a:t>А</a:t>
            </a:r>
            <a:r>
              <a:rPr lang="ru-RU" dirty="0" smtClean="0"/>
              <a:t>ктивное </a:t>
            </a:r>
            <a:r>
              <a:rPr lang="ru-RU" dirty="0"/>
              <a:t>участие всех участников проекта (педагогов, родителей, воспитанников МДОУ) в различных акциях, посвященных 9 Мая.</a:t>
            </a:r>
          </a:p>
          <a:p>
            <a:r>
              <a:rPr lang="ru-RU" dirty="0" smtClean="0"/>
              <a:t>Создание мини-музея </a:t>
            </a:r>
            <a:r>
              <a:rPr lang="ru-RU" dirty="0"/>
              <a:t>Боевой Славы в детском саду</a:t>
            </a:r>
          </a:p>
          <a:p>
            <a:r>
              <a:rPr lang="ru-RU" dirty="0" smtClean="0"/>
              <a:t>Статья </a:t>
            </a:r>
            <a:r>
              <a:rPr lang="ru-RU" dirty="0"/>
              <a:t>в СМИ об открытие музея Боевой Славы http://serp.mk.ru/articles/2017/05/12/nastoyashhiy-muzey-boevoy-slavy-otkrylsya-v-serpukhovskom-sadike.html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883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3987242" cy="573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267" y="216964"/>
            <a:ext cx="4248472" cy="6661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708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Социальная значимость проекта</a:t>
            </a:r>
            <a:r>
              <a:rPr lang="ru-RU" b="1" dirty="0" smtClean="0">
                <a:solidFill>
                  <a:srgbClr val="FF0000"/>
                </a:solidFill>
              </a:rPr>
              <a:t>:</a:t>
            </a:r>
          </a:p>
          <a:p>
            <a:pPr marL="0" indent="0">
              <a:buNone/>
            </a:pPr>
            <a:r>
              <a:rPr lang="ru-RU" dirty="0"/>
              <a:t>С</a:t>
            </a:r>
            <a:r>
              <a:rPr lang="ru-RU" dirty="0" smtClean="0"/>
              <a:t>оздание  </a:t>
            </a:r>
            <a:r>
              <a:rPr lang="ru-RU" dirty="0"/>
              <a:t>музея позволило окунуться всем участникам проекта в атмосферу военных лет, испытать гордость за наш народ, пережить чувства и эмоции, связанные с этим праздником, донести до  подрастающего поколения, что  память о тех годах - это наш священный долг перед ветеранами, перед их светлой памятью. Поэтому очень важно возродить преемственность поколений, дать детям нравственные устои, </a:t>
            </a:r>
            <a:r>
              <a:rPr lang="ru-RU" dirty="0" smtClean="0"/>
              <a:t>патриотическое настроение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659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980728"/>
            <a:ext cx="8280920" cy="766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СПИСОК литературы по созданию музеев в детском саду</a:t>
            </a:r>
          </a:p>
          <a:p>
            <a:r>
              <a:rPr lang="ru-RU" sz="2400" dirty="0"/>
              <a:t>1. Пантелеева Л.В. «Музей и дети», Изд. дом «Карапуз», Москва 2000г.</a:t>
            </a:r>
          </a:p>
          <a:p>
            <a:r>
              <a:rPr lang="ru-RU" sz="2400" dirty="0"/>
              <a:t>2. «Музейная педагогика», под редакцией </a:t>
            </a:r>
            <a:r>
              <a:rPr lang="ru-RU" sz="2400" dirty="0" err="1"/>
              <a:t>А.Н.Морозовой,О.В.Мельниковой</a:t>
            </a:r>
            <a:r>
              <a:rPr lang="ru-RU" sz="2400" dirty="0"/>
              <a:t>, Творческий центр, Москва, 2008г.</a:t>
            </a:r>
          </a:p>
          <a:p>
            <a:r>
              <a:rPr lang="ru-RU" sz="2400" dirty="0"/>
              <a:t>3.О.Л.Князева, М.Д. </a:t>
            </a:r>
            <a:r>
              <a:rPr lang="ru-RU" sz="2400" dirty="0" err="1"/>
              <a:t>Маханева</a:t>
            </a:r>
            <a:r>
              <a:rPr lang="ru-RU" sz="2400" dirty="0"/>
              <a:t>, «Приобщение детей к истокам русской </a:t>
            </a:r>
          </a:p>
          <a:p>
            <a:r>
              <a:rPr lang="ru-RU" sz="2400" dirty="0"/>
              <a:t>народной культуры», Санкт – Петербург, Изд. «Детство – Пресс», 2008г.</a:t>
            </a:r>
          </a:p>
          <a:p>
            <a:r>
              <a:rPr lang="ru-RU" sz="2400" dirty="0"/>
              <a:t>4. </a:t>
            </a:r>
            <a:r>
              <a:rPr lang="ru-RU" sz="2400" dirty="0" err="1"/>
              <a:t>Н.А.Рыжова</a:t>
            </a:r>
            <a:r>
              <a:rPr lang="ru-RU" sz="2400" dirty="0"/>
              <a:t> Л.В., Логинова, А.И. </a:t>
            </a:r>
            <a:r>
              <a:rPr lang="ru-RU" sz="2400" dirty="0" err="1"/>
              <a:t>Данюкова</a:t>
            </a:r>
            <a:r>
              <a:rPr lang="ru-RU" sz="2400" dirty="0"/>
              <a:t> «Мини-музей в детском саду», Москва, «</a:t>
            </a:r>
            <a:r>
              <a:rPr lang="ru-RU" sz="2400" dirty="0" err="1"/>
              <a:t>Линнка</a:t>
            </a:r>
            <a:r>
              <a:rPr lang="ru-RU" sz="2400" dirty="0"/>
              <a:t>-Пресс», 2008 г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629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052736"/>
            <a:ext cx="8640960" cy="27363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541" cmpd="sng">
                  <a:noFill/>
                  <a:prstDash val="solid"/>
                </a:ln>
                <a:solidFill>
                  <a:srgbClr val="C00000"/>
                </a:solidFill>
              </a:rPr>
              <a:t>ПРОЕКТ</a:t>
            </a:r>
            <a:br>
              <a:rPr lang="ru-RU" sz="3600" b="1" dirty="0" smtClean="0">
                <a:ln w="10541" cmpd="sng">
                  <a:noFill/>
                  <a:prstDash val="solid"/>
                </a:ln>
                <a:solidFill>
                  <a:srgbClr val="C00000"/>
                </a:solidFill>
              </a:rPr>
            </a:br>
            <a:r>
              <a:rPr lang="ru-RU" sz="3600" b="1" dirty="0" smtClean="0">
                <a:ln w="10541" cmpd="sng">
                  <a:noFill/>
                  <a:prstDash val="solid"/>
                </a:ln>
                <a:solidFill>
                  <a:srgbClr val="C00000"/>
                </a:solidFill>
              </a:rPr>
              <a:t>«Мини-музей </a:t>
            </a:r>
            <a:r>
              <a:rPr lang="ru-RU" sz="3600" b="1" dirty="0">
                <a:ln w="10541" cmpd="sng">
                  <a:noFill/>
                  <a:prstDash val="solid"/>
                </a:ln>
                <a:solidFill>
                  <a:srgbClr val="C00000"/>
                </a:solidFill>
              </a:rPr>
              <a:t>Боевой Славы в ДОУ как средство патриотического воспитания детей дошкольного возраста»</a:t>
            </a:r>
            <a:br>
              <a:rPr lang="ru-RU" sz="3600" b="1" dirty="0">
                <a:ln w="10541" cmpd="sng">
                  <a:noFill/>
                  <a:prstDash val="solid"/>
                </a:ln>
                <a:solidFill>
                  <a:srgbClr val="C00000"/>
                </a:solidFill>
              </a:rPr>
            </a:br>
            <a:endParaRPr lang="ru-RU" sz="3600" b="1" dirty="0">
              <a:ln w="10541" cmpd="sng">
                <a:noFill/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4293096"/>
            <a:ext cx="3744416" cy="1368152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</a:pPr>
            <a:r>
              <a:rPr lang="ru-RU" sz="2400" b="1" dirty="0" err="1" smtClean="0">
                <a:solidFill>
                  <a:schemeClr val="tx1"/>
                </a:solidFill>
              </a:rPr>
              <a:t>Спицина</a:t>
            </a:r>
            <a:r>
              <a:rPr lang="ru-RU" sz="2400" b="1" dirty="0" smtClean="0">
                <a:solidFill>
                  <a:schemeClr val="tx1"/>
                </a:solidFill>
              </a:rPr>
              <a:t> Татьяна Ивановна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</a:rPr>
              <a:t>МДОУ-детский сад №35 «</a:t>
            </a:r>
            <a:r>
              <a:rPr lang="ru-RU" sz="2400" b="1" dirty="0" err="1" smtClean="0">
                <a:solidFill>
                  <a:schemeClr val="tx1"/>
                </a:solidFill>
              </a:rPr>
              <a:t>Вырастайка</a:t>
            </a:r>
            <a:r>
              <a:rPr lang="ru-RU" sz="2400" b="1" dirty="0" smtClean="0">
                <a:solidFill>
                  <a:schemeClr val="tx1"/>
                </a:solidFill>
              </a:rPr>
              <a:t>»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</a:rPr>
              <a:t>г. Серпухов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44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r>
              <a:rPr lang="ru-RU" dirty="0"/>
              <a:t>Проект направлен на решение вопросов патриотического воспитания </a:t>
            </a:r>
            <a:r>
              <a:rPr lang="ru-RU" dirty="0" smtClean="0"/>
              <a:t>детей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/>
              <a:t>воспитание </a:t>
            </a:r>
            <a:r>
              <a:rPr lang="ru-RU" dirty="0" smtClean="0"/>
              <a:t>гордости </a:t>
            </a:r>
            <a:r>
              <a:rPr lang="ru-RU" dirty="0"/>
              <a:t>за подвиг народа в Великой Отечественной войне, уважения к ветеранам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Просвещение и вовлечение родителей, родителей в образовательный процесс.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644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u="sng" dirty="0" smtClean="0">
                <a:ea typeface="Calibri"/>
                <a:cs typeface="Calibri"/>
              </a:rPr>
              <a:t>Цель</a:t>
            </a:r>
            <a:r>
              <a:rPr lang="ru-RU" sz="2400" dirty="0" smtClean="0">
                <a:ea typeface="Calibri"/>
                <a:cs typeface="Calibri"/>
              </a:rPr>
              <a:t>:</a:t>
            </a:r>
            <a:r>
              <a:rPr lang="ru-RU" sz="2400" dirty="0" smtClean="0">
                <a:latin typeface="Calibri"/>
                <a:ea typeface="Calibri"/>
                <a:cs typeface="Calibri"/>
              </a:rPr>
              <a:t> </a:t>
            </a:r>
            <a:r>
              <a:rPr lang="ru-RU" sz="2400" dirty="0" smtClean="0">
                <a:ea typeface="Calibri"/>
                <a:cs typeface="Calibri"/>
              </a:rPr>
              <a:t>Воспитание </a:t>
            </a:r>
            <a:r>
              <a:rPr lang="ru-RU" sz="2400" dirty="0">
                <a:ea typeface="Calibri"/>
                <a:cs typeface="Calibri"/>
              </a:rPr>
              <a:t>патриотизма, чувства гордости за подвиг нашего народа в Великой Отечественной войне</a:t>
            </a:r>
            <a:r>
              <a:rPr lang="ru-RU" sz="2400" dirty="0" smtClean="0">
                <a:ea typeface="Calibri"/>
                <a:cs typeface="Calibri"/>
              </a:rPr>
              <a:t>.</a:t>
            </a:r>
            <a:r>
              <a:rPr lang="ru-RU" sz="2400" dirty="0">
                <a:ea typeface="Calibri"/>
                <a:cs typeface="Calibri"/>
              </a:rPr>
              <a:t> </a:t>
            </a:r>
            <a:endParaRPr lang="ru-RU" sz="2400" dirty="0">
              <a:latin typeface="Calibri"/>
              <a:ea typeface="Calibri"/>
              <a:cs typeface="Calibri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u="sng" dirty="0">
                <a:ea typeface="Calibri"/>
                <a:cs typeface="Calibri"/>
              </a:rPr>
              <a:t>Задачи</a:t>
            </a:r>
            <a:r>
              <a:rPr lang="ru-RU" sz="2400" dirty="0" smtClean="0">
                <a:ea typeface="Calibri"/>
                <a:cs typeface="Calibri"/>
              </a:rPr>
              <a:t>:</a:t>
            </a:r>
            <a:r>
              <a:rPr lang="ru-RU" sz="2400" dirty="0">
                <a:latin typeface="Calibri"/>
                <a:ea typeface="Calibri"/>
                <a:cs typeface="Calibri"/>
              </a:rPr>
              <a:t/>
            </a:r>
            <a:br>
              <a:rPr lang="ru-RU" sz="2400" dirty="0">
                <a:latin typeface="Calibri"/>
                <a:ea typeface="Calibri"/>
                <a:cs typeface="Calibri"/>
              </a:rPr>
            </a:br>
            <a:r>
              <a:rPr lang="ru-RU" sz="2400" dirty="0" smtClean="0">
                <a:ea typeface="Calibri"/>
                <a:cs typeface="Calibri"/>
              </a:rPr>
              <a:t>-</a:t>
            </a:r>
            <a:r>
              <a:rPr lang="ru-RU" sz="2400" dirty="0">
                <a:ea typeface="Calibri"/>
                <a:cs typeface="Calibri"/>
              </a:rPr>
              <a:t>Познакомить детей с событиями Великой Отечественной войны, с рассказами о подвигах, заслугах </a:t>
            </a:r>
            <a:r>
              <a:rPr lang="ru-RU" sz="2400" dirty="0" smtClean="0">
                <a:ea typeface="Calibri"/>
                <a:cs typeface="Calibri"/>
              </a:rPr>
              <a:t>советских </a:t>
            </a:r>
            <a:r>
              <a:rPr lang="ru-RU" sz="2400" dirty="0">
                <a:ea typeface="Calibri"/>
                <a:cs typeface="Calibri"/>
              </a:rPr>
              <a:t>солдат</a:t>
            </a:r>
            <a:r>
              <a:rPr lang="ru-RU" sz="2400" dirty="0" smtClean="0">
                <a:ea typeface="Calibri"/>
                <a:cs typeface="Calibri"/>
              </a:rPr>
              <a:t>.</a:t>
            </a:r>
            <a:r>
              <a:rPr lang="ru-RU" sz="2400" dirty="0" smtClean="0">
                <a:latin typeface="Calibri"/>
                <a:ea typeface="Calibri"/>
                <a:cs typeface="Calibri"/>
              </a:rPr>
              <a:t/>
            </a:r>
            <a:br>
              <a:rPr lang="ru-RU" sz="2400" dirty="0" smtClean="0">
                <a:latin typeface="Calibri"/>
                <a:ea typeface="Calibri"/>
                <a:cs typeface="Calibri"/>
              </a:rPr>
            </a:br>
            <a:r>
              <a:rPr lang="ru-RU" sz="2400" dirty="0" smtClean="0">
                <a:ea typeface="Calibri"/>
                <a:cs typeface="Calibri"/>
              </a:rPr>
              <a:t>-</a:t>
            </a:r>
            <a:r>
              <a:rPr lang="ru-RU" sz="2400" dirty="0">
                <a:ea typeface="Calibri"/>
                <a:cs typeface="Calibri"/>
              </a:rPr>
              <a:t>Уточнить знания детей о </a:t>
            </a:r>
            <a:r>
              <a:rPr lang="ru-RU" sz="2400" dirty="0" smtClean="0">
                <a:ea typeface="Calibri"/>
                <a:cs typeface="Calibri"/>
              </a:rPr>
              <a:t>празднике 9 мая, 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dirty="0" smtClean="0">
                <a:ea typeface="Calibri"/>
                <a:cs typeface="Calibri"/>
              </a:rPr>
              <a:t>-</a:t>
            </a:r>
            <a:r>
              <a:rPr lang="ru-RU" sz="2400" dirty="0">
                <a:ea typeface="Calibri"/>
                <a:cs typeface="Calibri"/>
              </a:rPr>
              <a:t>Воспитывать патриотические чувства, трепетное отношение к заслугам и подвигам воинов-защитников, к празднику </a:t>
            </a:r>
            <a:r>
              <a:rPr lang="ru-RU" sz="2400" dirty="0" smtClean="0">
                <a:ea typeface="Calibri"/>
                <a:cs typeface="Calibri"/>
              </a:rPr>
              <a:t>Победы</a:t>
            </a:r>
            <a:r>
              <a:rPr lang="ru-RU" sz="2400" dirty="0" smtClean="0">
                <a:latin typeface="Calibri"/>
                <a:ea typeface="Calibri"/>
                <a:cs typeface="Calibri"/>
              </a:rPr>
              <a:t/>
            </a:r>
            <a:br>
              <a:rPr lang="ru-RU" sz="2400" dirty="0" smtClean="0">
                <a:latin typeface="Calibri"/>
                <a:ea typeface="Calibri"/>
                <a:cs typeface="Calibri"/>
              </a:rPr>
            </a:br>
            <a:r>
              <a:rPr lang="ru-RU" sz="2400" dirty="0" smtClean="0">
                <a:ea typeface="Calibri"/>
                <a:cs typeface="Calibri"/>
              </a:rPr>
              <a:t>-Создание</a:t>
            </a:r>
            <a:r>
              <a:rPr lang="ru-RU" sz="2400" dirty="0">
                <a:ea typeface="Calibri"/>
                <a:cs typeface="Calibri"/>
              </a:rPr>
              <a:t> </a:t>
            </a:r>
            <a:r>
              <a:rPr lang="ru-RU" sz="2400" b="1" dirty="0">
                <a:ea typeface="Calibri"/>
                <a:cs typeface="Calibri"/>
              </a:rPr>
              <a:t>мини-музея </a:t>
            </a:r>
            <a:r>
              <a:rPr lang="ru-RU" sz="2400" i="1" dirty="0">
                <a:ea typeface="Calibri"/>
                <a:cs typeface="Calibri"/>
              </a:rPr>
              <a:t>«</a:t>
            </a:r>
            <a:r>
              <a:rPr lang="ru-RU" sz="2400" b="1" i="1" dirty="0">
                <a:ea typeface="Calibri"/>
                <a:cs typeface="Calibri"/>
              </a:rPr>
              <a:t>Боевой славы</a:t>
            </a:r>
            <a:r>
              <a:rPr lang="ru-RU" sz="2400" i="1" dirty="0">
                <a:ea typeface="Calibri"/>
                <a:cs typeface="Calibri"/>
              </a:rPr>
              <a:t>»</a:t>
            </a:r>
            <a:r>
              <a:rPr lang="ru-RU" sz="2400" dirty="0">
                <a:ea typeface="Calibri"/>
                <a:cs typeface="Calibri"/>
              </a:rPr>
              <a:t>, приглашение ветеранов и участников боевых действий, проведение для них </a:t>
            </a:r>
            <a:r>
              <a:rPr lang="ru-RU" sz="2400" dirty="0" smtClean="0">
                <a:ea typeface="Calibri"/>
                <a:cs typeface="Calibri"/>
              </a:rPr>
              <a:t>экскурсии.</a:t>
            </a:r>
            <a:r>
              <a:rPr lang="ru-RU" sz="2400" dirty="0">
                <a:latin typeface="Calibri"/>
                <a:ea typeface="Calibri"/>
                <a:cs typeface="Calibri"/>
              </a:rPr>
              <a:t/>
            </a:r>
            <a:br>
              <a:rPr lang="ru-RU" sz="2400" dirty="0">
                <a:latin typeface="Calibri"/>
                <a:ea typeface="Calibri"/>
                <a:cs typeface="Calibri"/>
              </a:rPr>
            </a:br>
            <a:r>
              <a:rPr lang="ru-RU" sz="2400" dirty="0" smtClean="0">
                <a:ea typeface="Calibri"/>
                <a:cs typeface="Calibri"/>
              </a:rPr>
              <a:t>-Способствовать вовлечению родителей в совместную деятельность с ребенком в условиях семьи и детского сада.</a:t>
            </a:r>
            <a:endParaRPr lang="ru-RU" sz="2400" dirty="0" smtClean="0">
              <a:latin typeface="Calibri"/>
              <a:ea typeface="Calibri"/>
              <a:cs typeface="Calibri"/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271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 рамках проекта было проведено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r>
              <a:rPr lang="ru-RU" dirty="0"/>
              <a:t>-Просмотр компьютерной презентации «Этих дней не смолкнет Слава»</a:t>
            </a:r>
          </a:p>
          <a:p>
            <a:r>
              <a:rPr lang="ru-RU" dirty="0"/>
              <a:t>- Прослушивание </a:t>
            </a:r>
            <a:r>
              <a:rPr lang="ru-RU" dirty="0" smtClean="0"/>
              <a:t> и исполнение песен </a:t>
            </a:r>
            <a:r>
              <a:rPr lang="ru-RU" dirty="0"/>
              <a:t>военных лет (фонотека).</a:t>
            </a:r>
          </a:p>
          <a:p>
            <a:r>
              <a:rPr lang="ru-RU" dirty="0"/>
              <a:t>-Разучивание стихов.</a:t>
            </a:r>
          </a:p>
          <a:p>
            <a:r>
              <a:rPr lang="ru-RU" dirty="0"/>
              <a:t>- Сбор материалов по теме: книги, фотографии, альбомы, конспекты, атрибуты, экспонаты и т. д.</a:t>
            </a:r>
          </a:p>
          <a:p>
            <a:r>
              <a:rPr lang="ru-RU" dirty="0" smtClean="0"/>
              <a:t>НОД</a:t>
            </a:r>
            <a:r>
              <a:rPr lang="ru-RU" dirty="0"/>
              <a:t>, экскурсии, акции, беседы, самостоятельная деятельность детей, работа с родителями, проведения </a:t>
            </a:r>
            <a:r>
              <a:rPr lang="ru-RU" dirty="0" smtClean="0"/>
              <a:t>праздников, участие в митингах.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839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b="1" dirty="0" lang="ru-RU" smtClean="0">
                <a:solidFill>
                  <a:srgbClr val="FF0000"/>
                </a:solidFill>
              </a:rPr>
              <a:t>Выставка рисунков, участие в конкурсах</a:t>
            </a:r>
            <a:endParaRPr b="1" dirty="0" lang="ru-RU">
              <a:solidFill>
                <a:srgbClr val="FF0000"/>
              </a:solidFill>
            </a:endParaRPr>
          </a:p>
        </p:txBody>
      </p:sp>
      <p:pic>
        <p:nvPicPr>
          <p:cNvPr descr="T:\таня\ТАТЬЯНА ИВАНОВНА\Таня\Группа № 2\2017\23 фев\23 февраля 2017\IMG_20170215_094052.jpg" id="10243" name="Picture 3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"/>
          <a:stretch/>
        </p:blipFill>
        <p:spPr bwMode="auto">
          <a:xfrm>
            <a:off x="4932040" y="1499843"/>
            <a:ext cx="3960440" cy="320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T:\таня\ТАТЬЯНА ИВАНОВНА\Таня\Группа № 2\2017\9 мая 2017\DSC_0456.JPG" id="10244" name="Picture 4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05064"/>
            <a:ext cx="4062092" cy="2708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T:\таня\ТАТЬЯНА ИВАНОВНА\Таня\Группа № 2\2017\9 мая 2017\IMG_20170428_081343.jpg" id="10245" name="Picture 5"/>
          <p:cNvPicPr>
            <a:picLocks noChangeArrowheads="1" noChangeAspect="1" noGrp="1"/>
          </p:cNvPicPr>
          <p:nvPr>
            <p:ph idx="1"/>
          </p:nvPr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35" y="1499843"/>
            <a:ext cx="254585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628800"/>
            <a:ext cx="2547937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1918047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T:\таня\ТАТЬЯНА ИВАНОВНА\Таня\Группа № 2\2017\9 мая 2017\IMG_20170502_1118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771" y="2054848"/>
            <a:ext cx="2453469" cy="4361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татьяна\Desktop\губернаторская премия\DSC_078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90093"/>
            <a:ext cx="3441828" cy="1936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T:\таня\ТАТЬЯНА ИВАНОВНА\Таня\Группа № 2\2017\9 мая 2017\к памятнику\Изображение 35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875865"/>
            <a:ext cx="3054415" cy="2031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009" y="389030"/>
            <a:ext cx="8229600" cy="149817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Экскурсия к вечному огню, возложение цветов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94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ru-RU" smtClean="0">
                <a:solidFill>
                  <a:srgbClr val="FF0000"/>
                </a:solidFill>
              </a:rPr>
              <a:t>Акции: «Подари книгу группе»</a:t>
            </a:r>
            <a:endParaRPr dirty="0" lang="ru-RU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 lang="ru-RU"/>
          </a:p>
        </p:txBody>
      </p:sp>
      <p:pic>
        <p:nvPicPr>
          <p:cNvPr descr="T:\таня\ТАТЬЯНА ИВАНОВНА\Таня\Группа № 2\2017\муз. занятие. неделя книги март 17\IMG-20170330-WA0006.jpg" id="9218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7"/>
          <a:stretch/>
        </p:blipFill>
        <p:spPr bwMode="auto">
          <a:xfrm>
            <a:off x="251520" y="1484784"/>
            <a:ext cx="5184577" cy="4481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T:\таня\ТАТЬЯНА ИВАНОВНА\Таня\Группа № 2\2017\9 мая 2017\IMG_20170502_110116.jpg" id="5122" name="Picture 2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484784"/>
            <a:ext cx="2880320" cy="5120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4152676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«Бессмертный полк», «Лес Победы</a:t>
            </a:r>
            <a:r>
              <a:rPr lang="ru-RU" dirty="0" smtClean="0">
                <a:solidFill>
                  <a:srgbClr val="FF0000"/>
                </a:solidFill>
              </a:rPr>
              <a:t>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" y="1844824"/>
            <a:ext cx="3761558" cy="2816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103585"/>
            <a:ext cx="2895600" cy="515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060846"/>
            <a:ext cx="3103563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952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540</Words>
  <Application>Microsoft Office PowerPoint</Application>
  <PresentationFormat>Экран (4:3)</PresentationFormat>
  <Paragraphs>58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Calibri</vt:lpstr>
      <vt:lpstr>Times New Roman</vt:lpstr>
      <vt:lpstr>Тема Office</vt:lpstr>
      <vt:lpstr>ПРОЕКТ «Мини-музей Боевой Славы в ДОУ как средство патриотического воспитания детей дошкольного возраста» </vt:lpstr>
      <vt:lpstr>Презентация PowerPoint</vt:lpstr>
      <vt:lpstr>Презентация PowerPoint</vt:lpstr>
      <vt:lpstr>Презентация PowerPoint</vt:lpstr>
      <vt:lpstr>В рамках проекта было проведено </vt:lpstr>
      <vt:lpstr>Выставка рисунков, участие в конкурсах</vt:lpstr>
      <vt:lpstr>Экскурсия к вечному огню, возложение цветов</vt:lpstr>
      <vt:lpstr>Акции: «Подари книгу группе»</vt:lpstr>
      <vt:lpstr>«Бессмертный полк», «Лес Победы»</vt:lpstr>
      <vt:lpstr>Приглашение гостей на праздник</vt:lpstr>
      <vt:lpstr>Презентация PowerPoint</vt:lpstr>
      <vt:lpstr>На «Поклонной горе»</vt:lpstr>
      <vt:lpstr>Возложение цветов на Соборной горе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Вовлечение родителей в педагогический процесс ДОУ, укрепление заинтересованности родителей в сотрудничестве с ДОУ;</vt:lpstr>
      <vt:lpstr>Презентация PowerPoint</vt:lpstr>
      <vt:lpstr>Презентация PowerPoint</vt:lpstr>
      <vt:lpstr>Презентация PowerPoint</vt:lpstr>
      <vt:lpstr>Презентация PowerPoint</vt:lpstr>
      <vt:lpstr>Создание мини-музея</vt:lpstr>
      <vt:lpstr>Достигнутые результаты: </vt:lpstr>
      <vt:lpstr>Презентация PowerPoint</vt:lpstr>
      <vt:lpstr>Презентация PowerPoint</vt:lpstr>
      <vt:lpstr>Презентация PowerPoint</vt:lpstr>
      <vt:lpstr>ПРОЕКТ «Мини-музей Боевой Славы в ДОУ как средство патриотического воспитания детей дошкольного возраста»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Нам дороги эти позабыть нельзя!</dc:title>
  <dc:creator>Ранько Елена</dc:creator>
  <cp:lastModifiedBy>Татьяна</cp:lastModifiedBy>
  <cp:revision>47</cp:revision>
  <dcterms:created xsi:type="dcterms:W3CDTF">2015-04-19T15:51:03Z</dcterms:created>
  <dcterms:modified xsi:type="dcterms:W3CDTF">2022-11-01T17:17:44Z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7767114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S9.2.0</vt:lpwstr>
  </property>
</Properties>
</file>