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2910"/>
    <a:srgbClr val="ECE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635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34222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779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890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364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289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635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32914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27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4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741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202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576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7336" y="292608"/>
            <a:ext cx="6163056" cy="6272784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505454" y="6265818"/>
            <a:ext cx="3950208" cy="274320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9938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69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9" name="Rectangle 8"/>
          <p:cNvSpPr/>
          <p:nvPr/>
        </p:nvSpPr>
        <p:spPr>
          <a:xfrm>
            <a:off x="292608" y="292608"/>
            <a:ext cx="8558784" cy="6272784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7338" y="6265818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E656DC58-60B3-4DA3-836A-5D2E158C7F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265818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3555" y="6265818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15B34104-1659-40C6-AE57-FAF85555A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733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web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AECE60A-851F-B1C1-940B-02F8D45F7849}"/>
              </a:ext>
            </a:extLst>
          </p:cNvPr>
          <p:cNvSpPr txBox="1"/>
          <p:nvPr/>
        </p:nvSpPr>
        <p:spPr>
          <a:xfrm>
            <a:off x="1171253" y="1952583"/>
            <a:ext cx="68323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МАОУ Медвежье-Озёрская СОШ № 19 ГОЩ</a:t>
            </a:r>
          </a:p>
          <a:p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ИНДИВИДУАЛЬНЫЙ ПРОЕКТ ПО ГЕОГРАФИИ</a:t>
            </a:r>
          </a:p>
          <a:p>
            <a:pPr algn="ctr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«ГЕОГРАФИЯ В СКАЗКАХ»</a:t>
            </a:r>
          </a:p>
          <a:p>
            <a:pPr algn="ctr"/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Выполнил:                                                ученик 6 ВК</a:t>
            </a:r>
          </a:p>
          <a:p>
            <a:pPr algn="r"/>
            <a:r>
              <a:rPr lang="ru-RU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Скубыра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Кирилл</a:t>
            </a:r>
          </a:p>
          <a:p>
            <a:pPr algn="r"/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Научный руководитель:             учитель географии</a:t>
            </a:r>
          </a:p>
          <a:p>
            <a:pPr algn="r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Будник И.А.</a:t>
            </a:r>
          </a:p>
          <a:p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07581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255B4B-0521-FCAE-79BA-6912E9BA3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4572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7C1D0F-C6B2-AB3A-F080-6A6536C1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954" y="12844"/>
            <a:ext cx="453604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4F9D63-64E5-9728-DCD0-45B22DD817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6742"/>
          <a:stretch/>
        </p:blipFill>
        <p:spPr>
          <a:xfrm>
            <a:off x="1" y="3428999"/>
            <a:ext cx="4571998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6FA94-2059-5712-EB64-F802E41A3E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753" r="19438" b="5843"/>
          <a:stretch/>
        </p:blipFill>
        <p:spPr>
          <a:xfrm>
            <a:off x="4571996" y="3428999"/>
            <a:ext cx="4572004" cy="3429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4F7068-9D14-7E01-1B38-F9ED3D29D7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3280" y="3832260"/>
            <a:ext cx="657545" cy="721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3879B9B9-0930-DE52-590C-238858309C49}"/>
              </a:ext>
            </a:extLst>
          </p:cNvPr>
          <p:cNvSpPr/>
          <p:nvPr/>
        </p:nvSpPr>
        <p:spPr>
          <a:xfrm>
            <a:off x="-5654" y="-4"/>
            <a:ext cx="2255694" cy="575357"/>
          </a:xfrm>
          <a:prstGeom prst="homePlate">
            <a:avLst/>
          </a:prstGeom>
          <a:solidFill>
            <a:srgbClr val="ECEFAB"/>
          </a:solidFill>
          <a:ln>
            <a:solidFill>
              <a:srgbClr val="6629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Баба Яга родом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из села Кукобой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Ярославской области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AD1F3882-F709-53CE-606E-567292066C0F}"/>
              </a:ext>
            </a:extLst>
          </p:cNvPr>
          <p:cNvSpPr/>
          <p:nvPr/>
        </p:nvSpPr>
        <p:spPr>
          <a:xfrm>
            <a:off x="4571995" y="-5"/>
            <a:ext cx="2794575" cy="575357"/>
          </a:xfrm>
          <a:prstGeom prst="homePlate">
            <a:avLst/>
          </a:prstGeom>
          <a:solidFill>
            <a:srgbClr val="ECEFAB"/>
          </a:solidFill>
          <a:ln>
            <a:solidFill>
              <a:srgbClr val="6629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Кощей Бессмертный живет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в городе Старица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Тверской области</a:t>
            </a: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76A78B0F-AD56-5B3B-940B-388D66460644}"/>
              </a:ext>
            </a:extLst>
          </p:cNvPr>
          <p:cNvSpPr/>
          <p:nvPr/>
        </p:nvSpPr>
        <p:spPr>
          <a:xfrm>
            <a:off x="0" y="3446978"/>
            <a:ext cx="1900715" cy="557376"/>
          </a:xfrm>
          <a:prstGeom prst="homePlate">
            <a:avLst/>
          </a:prstGeom>
          <a:solidFill>
            <a:srgbClr val="FFC000"/>
          </a:solidFill>
          <a:ln>
            <a:solidFill>
              <a:srgbClr val="6629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Царевна-лягушка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проживает в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Великом </a:t>
            </a:r>
            <a:r>
              <a:rPr lang="ru-RU" sz="1200" dirty="0" err="1">
                <a:solidFill>
                  <a:srgbClr val="662910"/>
                </a:solidFill>
                <a:latin typeface="Arial Black" panose="020B0A04020102020204" pitchFamily="34" charset="0"/>
              </a:rPr>
              <a:t>Ростове</a:t>
            </a:r>
            <a:endParaRPr lang="ru-RU" sz="1200" dirty="0">
              <a:solidFill>
                <a:srgbClr val="66291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id="{1C044B75-8088-D197-4FC7-823F7A6E723B}"/>
              </a:ext>
            </a:extLst>
          </p:cNvPr>
          <p:cNvSpPr/>
          <p:nvPr/>
        </p:nvSpPr>
        <p:spPr>
          <a:xfrm>
            <a:off x="4571995" y="3428997"/>
            <a:ext cx="2568544" cy="575355"/>
          </a:xfrm>
          <a:prstGeom prst="homePlate">
            <a:avLst/>
          </a:prstGeom>
          <a:solidFill>
            <a:srgbClr val="FFC000"/>
          </a:solidFill>
          <a:ln>
            <a:solidFill>
              <a:srgbClr val="6629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Золотая рыбка обитает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в селе Большое Болдино</a:t>
            </a:r>
          </a:p>
          <a:p>
            <a:r>
              <a:rPr lang="ru-RU" sz="1200" dirty="0">
                <a:solidFill>
                  <a:srgbClr val="662910"/>
                </a:solidFill>
                <a:latin typeface="Arial Black" panose="020B0A04020102020204" pitchFamily="34" charset="0"/>
              </a:rPr>
              <a:t>Нижегородской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5443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914D66-6880-71BE-79C0-A3AC4687D5D1}"/>
              </a:ext>
            </a:extLst>
          </p:cNvPr>
          <p:cNvSpPr txBox="1"/>
          <p:nvPr/>
        </p:nvSpPr>
        <p:spPr>
          <a:xfrm>
            <a:off x="3751903" y="287676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Заключение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D38239-BBEE-B93D-55DD-5C95CF8607FC}"/>
              </a:ext>
            </a:extLst>
          </p:cNvPr>
          <p:cNvSpPr txBox="1"/>
          <p:nvPr/>
        </p:nvSpPr>
        <p:spPr>
          <a:xfrm>
            <a:off x="308225" y="626229"/>
            <a:ext cx="854809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В предложенном мной проекте «География в сказках» я сопоставил сказочные предметы и персонажи с географической информацией и составил описание сравниваемых объектов.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Вся моя работа тесно связана с географией нашей великой страны - Россией, так как я являюсь ее истинным патриотом.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Я считаю, что цель и задачи моей работы достигнуты, так как именно сказки впервые знакомят нас с географической информацией.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Читая сказки, можно изучать историю, население, обычаи и географию своей страны.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Также посредством сказок можно научиться бережно относиться к окружающему миру и нести свою ответственность за сохранение красоты природы и ее богатств.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Список использованной литературы: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полная энциклопедия «География России» / Петрова Н.Н. - ООО «Эксмо», 2022 г.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География: Землеведение: 5-6 </a:t>
            </a:r>
            <a:r>
              <a:rPr lang="ru-RU" sz="16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кл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.: учебник / Климанова О.А., Климанов В.В., Ким Э.В. - ООО «Дрофа, 2022 г.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сборник «Русские народные сказки» / Афанасьев А.Н. -  Академический проект, 2020.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фотографии и иллюстрации - ресурсы интернет.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accent3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2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624D43-31B5-D813-1FC9-D8574BBD3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Блок-схема: память с последовательным доступом 4">
            <a:extLst>
              <a:ext uri="{FF2B5EF4-FFF2-40B4-BE49-F238E27FC236}">
                <a16:creationId xmlns:a16="http://schemas.microsoft.com/office/drawing/2014/main" id="{E2FB4316-28E6-6DD0-9013-30302A6B26A3}"/>
              </a:ext>
            </a:extLst>
          </p:cNvPr>
          <p:cNvSpPr/>
          <p:nvPr/>
        </p:nvSpPr>
        <p:spPr>
          <a:xfrm rot="20089450">
            <a:off x="3239719" y="947542"/>
            <a:ext cx="1574376" cy="496980"/>
          </a:xfrm>
          <a:prstGeom prst="flowChartMagneticTa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Сказка - ложь.</a:t>
            </a:r>
          </a:p>
        </p:txBody>
      </p:sp>
      <p:sp>
        <p:nvSpPr>
          <p:cNvPr id="6" name="Блок-схема: память с последовательным доступом 5">
            <a:extLst>
              <a:ext uri="{FF2B5EF4-FFF2-40B4-BE49-F238E27FC236}">
                <a16:creationId xmlns:a16="http://schemas.microsoft.com/office/drawing/2014/main" id="{4BF0189F-FF5A-C7CA-C7C4-947E0481CABD}"/>
              </a:ext>
            </a:extLst>
          </p:cNvPr>
          <p:cNvSpPr/>
          <p:nvPr/>
        </p:nvSpPr>
        <p:spPr>
          <a:xfrm rot="1389774">
            <a:off x="4882282" y="909354"/>
            <a:ext cx="1631430" cy="512714"/>
          </a:xfrm>
          <a:prstGeom prst="flowChartMagneticTa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Да в ней</a:t>
            </a:r>
          </a:p>
          <a:p>
            <a:pPr algn="ctr"/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намек.</a:t>
            </a:r>
          </a:p>
        </p:txBody>
      </p:sp>
      <p:sp>
        <p:nvSpPr>
          <p:cNvPr id="8" name="Блок-схема: память с последовательным доступом 7">
            <a:extLst>
              <a:ext uri="{FF2B5EF4-FFF2-40B4-BE49-F238E27FC236}">
                <a16:creationId xmlns:a16="http://schemas.microsoft.com/office/drawing/2014/main" id="{77DE2A3F-8502-441E-0859-306AA8CB382B}"/>
              </a:ext>
            </a:extLst>
          </p:cNvPr>
          <p:cNvSpPr/>
          <p:nvPr/>
        </p:nvSpPr>
        <p:spPr>
          <a:xfrm>
            <a:off x="3904940" y="3429000"/>
            <a:ext cx="1880170" cy="647272"/>
          </a:xfrm>
          <a:prstGeom prst="flowChartMagneticTa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Всем географам урок!</a:t>
            </a:r>
          </a:p>
        </p:txBody>
      </p:sp>
    </p:spTree>
    <p:extLst>
      <p:ext uri="{BB962C8B-B14F-4D97-AF65-F5344CB8AC3E}">
        <p14:creationId xmlns:p14="http://schemas.microsoft.com/office/powerpoint/2010/main" val="406200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F4B384-638A-23CC-3334-445216E0805B}"/>
              </a:ext>
            </a:extLst>
          </p:cNvPr>
          <p:cNvSpPr txBox="1"/>
          <p:nvPr/>
        </p:nvSpPr>
        <p:spPr>
          <a:xfrm>
            <a:off x="3840870" y="318499"/>
            <a:ext cx="146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ВВЕДЕНИЕ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8BBA64-1456-600B-845C-177A1EFAADE1}"/>
              </a:ext>
            </a:extLst>
          </p:cNvPr>
          <p:cNvSpPr txBox="1"/>
          <p:nvPr/>
        </p:nvSpPr>
        <p:spPr>
          <a:xfrm>
            <a:off x="344184" y="657053"/>
            <a:ext cx="845563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Цель моей работы: 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раскрыть особенности географических объектов, процессов, явлений и приборов по средствам сказок.</a:t>
            </a:r>
          </a:p>
          <a:p>
            <a:pPr algn="just"/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Задачи моей работы: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сопоставить возможные вымышленные (сказочные) предметы и </a:t>
            </a:r>
            <a:r>
              <a:rPr lang="ru-RU" sz="16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персонажы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с географической информацией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составить описание сравниваемых объектов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познакомить с местами сказочных героев на карте России.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Гипотеза: 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я предполагаю, что в сказках наши предки предугадали появление в будущем различных карт, навигационных приборов и различных видов техники.</a:t>
            </a:r>
          </a:p>
          <a:p>
            <a:pPr algn="just"/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Актуальность: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сказки можно связать абсолютно со всеми школьными предметами.</a:t>
            </a:r>
          </a:p>
          <a:p>
            <a:pPr algn="just"/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Предмет исследования:</a:t>
            </a: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сказки.</a:t>
            </a:r>
          </a:p>
          <a:p>
            <a:pPr algn="just"/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Методы исследования: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поисковый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описание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сравнение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анализ и обобщение.</a:t>
            </a:r>
            <a:endParaRPr lang="ru-RU" sz="1600" dirty="0">
              <a:solidFill>
                <a:schemeClr val="accent3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2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FA77AF4-8112-0699-6731-6AA78DBE8B58}"/>
              </a:ext>
            </a:extLst>
          </p:cNvPr>
          <p:cNvSpPr txBox="1"/>
          <p:nvPr/>
        </p:nvSpPr>
        <p:spPr>
          <a:xfrm>
            <a:off x="3444127" y="285369"/>
            <a:ext cx="2255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Сказочные карты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BE93AD-3D79-2C2D-71DD-665557AF8F12}"/>
              </a:ext>
            </a:extLst>
          </p:cNvPr>
          <p:cNvSpPr txBox="1"/>
          <p:nvPr/>
        </p:nvSpPr>
        <p:spPr>
          <a:xfrm>
            <a:off x="303088" y="623923"/>
            <a:ext cx="8537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По любой сказке можно составить карту или план местности.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Сказочные карты, на мой взгляд, являются прототипами современных географических карт.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На сказочных картах, также, как и на географических картах, показаны основные формы рельефа, водные объекты, пути сообщения и населенные пункты.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A2923F6-43F3-AABF-4397-BD36072FE0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3088" y="2456018"/>
            <a:ext cx="4268912" cy="3734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Объект 22">
            <a:extLst>
              <a:ext uri="{FF2B5EF4-FFF2-40B4-BE49-F238E27FC236}">
                <a16:creationId xmlns:a16="http://schemas.microsoft.com/office/drawing/2014/main" id="{95F69882-5741-84D2-8479-04E16D2DE48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7087" r="2124" b="849"/>
          <a:stretch/>
        </p:blipFill>
        <p:spPr>
          <a:xfrm>
            <a:off x="4572000" y="2456018"/>
            <a:ext cx="4268912" cy="3734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506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ED2F244E-72DD-436A-183D-8918EB7FC84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3510" b="5604"/>
          <a:stretch/>
        </p:blipFill>
        <p:spPr>
          <a:xfrm>
            <a:off x="285505" y="2434974"/>
            <a:ext cx="4286495" cy="370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1AC8877B-F609-FA20-CAD8-129E526543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b="3837"/>
          <a:stretch/>
        </p:blipFill>
        <p:spPr>
          <a:xfrm>
            <a:off x="4572000" y="2434974"/>
            <a:ext cx="4286494" cy="3708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74CA14-CF35-26CD-F279-56ACC3BC9850}"/>
              </a:ext>
            </a:extLst>
          </p:cNvPr>
          <p:cNvSpPr txBox="1"/>
          <p:nvPr/>
        </p:nvSpPr>
        <p:spPr>
          <a:xfrm>
            <a:off x="1753759" y="277401"/>
            <a:ext cx="5636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Сказка «Илья Муромец и Соловей-разбойник»</a:t>
            </a:r>
          </a:p>
          <a:p>
            <a:pPr algn="ctr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Александра Афанасьева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669362-8069-0878-B4DA-C37A06F7C9AE}"/>
              </a:ext>
            </a:extLst>
          </p:cNvPr>
          <p:cNvSpPr txBox="1"/>
          <p:nvPr/>
        </p:nvSpPr>
        <p:spPr>
          <a:xfrm>
            <a:off x="285505" y="862177"/>
            <a:ext cx="8572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Дворец князя Киевского (Владимир Красное Солнышко) и современный Московский Кремль очень похожи между собой: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оба окружены крепостной стеной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присутствуют белые соборы с золотыми куполами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возвышаются высокие башни с остроконечными вершинами.  </a:t>
            </a:r>
          </a:p>
        </p:txBody>
      </p:sp>
    </p:spTree>
    <p:extLst>
      <p:ext uri="{BB962C8B-B14F-4D97-AF65-F5344CB8AC3E}">
        <p14:creationId xmlns:p14="http://schemas.microsoft.com/office/powerpoint/2010/main" val="407364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C720208-C0FD-85C1-4C18-922C7C29AC33}"/>
              </a:ext>
            </a:extLst>
          </p:cNvPr>
          <p:cNvSpPr txBox="1"/>
          <p:nvPr/>
        </p:nvSpPr>
        <p:spPr>
          <a:xfrm>
            <a:off x="1143987" y="300857"/>
            <a:ext cx="7102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Сказки «Малахитовая шкатулка», «Хозяйка медной горы» и «Серебряное копытце» Павла Бажова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EB438B-87FA-9B78-0A02-A379CDA23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16" y="4232955"/>
            <a:ext cx="3986383" cy="221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00B873-87B1-32AB-147D-3D877E4E68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23"/>
          <a:stretch/>
        </p:blipFill>
        <p:spPr>
          <a:xfrm>
            <a:off x="4572000" y="4232955"/>
            <a:ext cx="3986383" cy="221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E18108-1A47-FBDB-2B9F-70FBC8A713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64" y="2272799"/>
            <a:ext cx="2681556" cy="189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FFE55D-A103-04EE-5FEE-8C4B19F792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000" t="8225" b="24936"/>
          <a:stretch/>
        </p:blipFill>
        <p:spPr>
          <a:xfrm>
            <a:off x="3231222" y="2272799"/>
            <a:ext cx="2681556" cy="189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85F0B7-7775-604E-C155-AEE4ABB6B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380" y="2272799"/>
            <a:ext cx="2681556" cy="189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8D7E60-19FE-CAA7-7943-124231F11153}"/>
              </a:ext>
            </a:extLst>
          </p:cNvPr>
          <p:cNvSpPr txBox="1"/>
          <p:nvPr/>
        </p:nvSpPr>
        <p:spPr>
          <a:xfrm>
            <a:off x="318098" y="885632"/>
            <a:ext cx="8507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В сказках Павла Бажова описываются минеральные ресурсы - одно из главных богатств нашей страны.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За основу Бажов взял уникальные камни и самоцветы Урала - богатейшего источника месторождений минералов в России, где добывается около тысячи различных минералов.</a:t>
            </a:r>
          </a:p>
        </p:txBody>
      </p:sp>
    </p:spTree>
    <p:extLst>
      <p:ext uri="{BB962C8B-B14F-4D97-AF65-F5344CB8AC3E}">
        <p14:creationId xmlns:p14="http://schemas.microsoft.com/office/powerpoint/2010/main" val="226961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70020A-5958-E0A8-FF57-0D14A5E5D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51" y="2291284"/>
            <a:ext cx="4274049" cy="383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00DCB2-9686-65E3-E4D1-23C0FB4D21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46" t="12752" r="18203" b="3706"/>
          <a:stretch/>
        </p:blipFill>
        <p:spPr>
          <a:xfrm>
            <a:off x="4571999" y="2301408"/>
            <a:ext cx="2065106" cy="191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27EDCB-11E4-11D2-4E21-32E83A17BF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35" t="16895" r="31011" b="4724"/>
          <a:stretch/>
        </p:blipFill>
        <p:spPr>
          <a:xfrm>
            <a:off x="6667928" y="2301409"/>
            <a:ext cx="2065106" cy="191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AB38AA-FE87-EC38-6470-E9F954DAD5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7" b="7718"/>
          <a:stretch/>
        </p:blipFill>
        <p:spPr>
          <a:xfrm>
            <a:off x="4571999" y="4212403"/>
            <a:ext cx="2065105" cy="191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59829E-E6BA-9F8F-BD38-F6031F638CA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68" r="20977"/>
          <a:stretch/>
        </p:blipFill>
        <p:spPr>
          <a:xfrm>
            <a:off x="6667927" y="4212402"/>
            <a:ext cx="2065107" cy="1910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7468E0-939B-4D79-907D-95F9A4A840C8}"/>
              </a:ext>
            </a:extLst>
          </p:cNvPr>
          <p:cNvSpPr txBox="1"/>
          <p:nvPr/>
        </p:nvSpPr>
        <p:spPr>
          <a:xfrm>
            <a:off x="2221837" y="290737"/>
            <a:ext cx="4700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Русские народные сказки о животных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21EEFB-0435-A61C-882E-16AA1AE249F8}"/>
              </a:ext>
            </a:extLst>
          </p:cNvPr>
          <p:cNvSpPr txBox="1"/>
          <p:nvPr/>
        </p:nvSpPr>
        <p:spPr>
          <a:xfrm>
            <a:off x="303088" y="629291"/>
            <a:ext cx="8537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Самые часто встречающиеся животные в русских народных сказках - это медведь, волк, лиса и заяц.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Эти животные являются типичными представителями животного мира России, обитающими в лесной зоне - самой большой природной зоне нашей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294114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A2347AE-544B-3FCE-5CB4-4E8F821EC9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8225" y="2455525"/>
            <a:ext cx="4263775" cy="367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C6A1F249-EAD4-C6DF-256F-50ADB97404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2455525"/>
            <a:ext cx="4263775" cy="367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323F6C-571E-BE54-5AC2-9E8BA25460CA}"/>
              </a:ext>
            </a:extLst>
          </p:cNvPr>
          <p:cNvSpPr txBox="1"/>
          <p:nvPr/>
        </p:nvSpPr>
        <p:spPr>
          <a:xfrm>
            <a:off x="2131267" y="297951"/>
            <a:ext cx="4881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Сказка «Конек-горбунок» Петра Ершова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3CF264-2862-56B2-FDAC-B9F6A0967436}"/>
              </a:ext>
            </a:extLst>
          </p:cNvPr>
          <p:cNvSpPr txBox="1"/>
          <p:nvPr/>
        </p:nvSpPr>
        <p:spPr>
          <a:xfrm>
            <a:off x="308225" y="636504"/>
            <a:ext cx="8527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Сияние пера жар-птицы можно сравнить с удивительным природным явлением в заполярных областях России  - северным сиянием.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«Светит поле словно днем.</a:t>
            </a:r>
          </a:p>
          <a:p>
            <a:pPr algn="just"/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    Чудный свет кругом струится,</a:t>
            </a:r>
          </a:p>
          <a:p>
            <a:pPr algn="just"/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    Но не греет, не дымится».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Эти строки из сказки можно применить и для описания северного сияния. </a:t>
            </a:r>
          </a:p>
        </p:txBody>
      </p:sp>
    </p:spTree>
    <p:extLst>
      <p:ext uri="{BB962C8B-B14F-4D97-AF65-F5344CB8AC3E}">
        <p14:creationId xmlns:p14="http://schemas.microsoft.com/office/powerpoint/2010/main" val="27665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8B4778-9249-31EE-C65E-07006D2610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97" r="4831"/>
          <a:stretch/>
        </p:blipFill>
        <p:spPr>
          <a:xfrm>
            <a:off x="308225" y="2424701"/>
            <a:ext cx="4263775" cy="3770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4F429A-7802-8FC2-76AD-4FD796ABE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424701"/>
            <a:ext cx="4263775" cy="3770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2D2D37-23E7-DEE1-B59C-1AC3AE261BED}"/>
              </a:ext>
            </a:extLst>
          </p:cNvPr>
          <p:cNvSpPr txBox="1"/>
          <p:nvPr/>
        </p:nvSpPr>
        <p:spPr>
          <a:xfrm>
            <a:off x="1558194" y="324129"/>
            <a:ext cx="6027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Сказка «По щучьему велению» Алексея Толстого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146B9E-1E03-AB7A-9040-65E9751278A2}"/>
              </a:ext>
            </a:extLst>
          </p:cNvPr>
          <p:cNvSpPr txBox="1"/>
          <p:nvPr/>
        </p:nvSpPr>
        <p:spPr>
          <a:xfrm>
            <a:off x="306087" y="662683"/>
            <a:ext cx="85296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Самоходная печь, на которой передвигался Емеля, отдаленно напоминает современный российский вездеход.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Можно сказать, что печь является прообразом модернизированного вида техники.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И печь и вездеход ездят по бездорожью.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52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3FA6D6-CF2F-0950-A092-D4F52DF8B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E79FEB-B585-AD4D-D116-B9F1C7E514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67" b="8015"/>
          <a:stretch/>
        </p:blipFill>
        <p:spPr>
          <a:xfrm>
            <a:off x="4572000" y="0"/>
            <a:ext cx="4572001" cy="34289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D8C1A23E-DFAB-47BE-63D2-F15EA3ACD18A}"/>
              </a:ext>
            </a:extLst>
          </p:cNvPr>
          <p:cNvSpPr/>
          <p:nvPr/>
        </p:nvSpPr>
        <p:spPr>
          <a:xfrm>
            <a:off x="5135" y="-7710"/>
            <a:ext cx="2280864" cy="629291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Дед Мороз живет</a:t>
            </a:r>
          </a:p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в Великом Устюге</a:t>
            </a:r>
          </a:p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Вологодской области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171DBFAE-F1C7-3F79-36EE-877926D248FB}"/>
              </a:ext>
            </a:extLst>
          </p:cNvPr>
          <p:cNvSpPr/>
          <p:nvPr/>
        </p:nvSpPr>
        <p:spPr>
          <a:xfrm>
            <a:off x="4571999" y="-1"/>
            <a:ext cx="1931543" cy="42124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Снегурочка живет</a:t>
            </a:r>
          </a:p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в Костроме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BBE7B90-143C-C347-A290-AA7451107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571999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4CB6052-9F90-7DC3-F14C-3575D28439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722" y="5835721"/>
            <a:ext cx="1386583" cy="1022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трелка: пятиугольник 15">
            <a:extLst>
              <a:ext uri="{FF2B5EF4-FFF2-40B4-BE49-F238E27FC236}">
                <a16:creationId xmlns:a16="http://schemas.microsoft.com/office/drawing/2014/main" id="{AF4B9570-D2CE-7B74-660A-5E439F2E004F}"/>
              </a:ext>
            </a:extLst>
          </p:cNvPr>
          <p:cNvSpPr/>
          <p:nvPr/>
        </p:nvSpPr>
        <p:spPr>
          <a:xfrm>
            <a:off x="5136" y="3177285"/>
            <a:ext cx="2280864" cy="629291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Курочка Ряба родом</a:t>
            </a:r>
          </a:p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из поселка Ермаково</a:t>
            </a:r>
          </a:p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Ярославской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2A2A892-D9F7-7C14-69D7-FCD7B713F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6862" y="3428998"/>
            <a:ext cx="4572001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id="{513FE970-F70C-3448-3BC4-12BD64CED9D7}"/>
              </a:ext>
            </a:extLst>
          </p:cNvPr>
          <p:cNvSpPr/>
          <p:nvPr/>
        </p:nvSpPr>
        <p:spPr>
          <a:xfrm>
            <a:off x="4571999" y="3186679"/>
            <a:ext cx="2393880" cy="619897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Колобок проживает</a:t>
            </a:r>
          </a:p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селе Новая Беденьга</a:t>
            </a:r>
          </a:p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Ульяновской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98785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782</TotalTime>
  <Words>678</Words>
  <Application>Microsoft Office PowerPoint</Application>
  <PresentationFormat>Экран (4:3)</PresentationFormat>
  <Paragraphs>97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Century Gothic</vt:lpstr>
      <vt:lpstr>Wingdings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6</cp:revision>
  <dcterms:created xsi:type="dcterms:W3CDTF">2022-10-30T07:02:50Z</dcterms:created>
  <dcterms:modified xsi:type="dcterms:W3CDTF">2022-11-01T12:26:05Z</dcterms:modified>
</cp:coreProperties>
</file>