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</p:sldMasterIdLst>
  <p:sldIdLst>
    <p:sldId id="257" r:id="rId19"/>
    <p:sldId id="259" r:id="rId20"/>
    <p:sldId id="293" r:id="rId21"/>
    <p:sldId id="277" r:id="rId22"/>
    <p:sldId id="276" r:id="rId23"/>
    <p:sldId id="278" r:id="rId24"/>
    <p:sldId id="279" r:id="rId25"/>
    <p:sldId id="294" r:id="rId26"/>
    <p:sldId id="295" r:id="rId27"/>
    <p:sldId id="296" r:id="rId28"/>
    <p:sldId id="297" r:id="rId29"/>
    <p:sldId id="298" r:id="rId30"/>
    <p:sldId id="280" r:id="rId31"/>
    <p:sldId id="260" r:id="rId32"/>
    <p:sldId id="264" r:id="rId33"/>
    <p:sldId id="265" r:id="rId34"/>
    <p:sldId id="268" r:id="rId35"/>
    <p:sldId id="269" r:id="rId36"/>
    <p:sldId id="270" r:id="rId37"/>
    <p:sldId id="271" r:id="rId38"/>
    <p:sldId id="272" r:id="rId39"/>
    <p:sldId id="282" r:id="rId40"/>
    <p:sldId id="284" r:id="rId41"/>
    <p:sldId id="285" r:id="rId42"/>
    <p:sldId id="286" r:id="rId43"/>
    <p:sldId id="287" r:id="rId44"/>
    <p:sldId id="288" r:id="rId45"/>
    <p:sldId id="273" r:id="rId46"/>
    <p:sldId id="292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8828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4335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7636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5232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4976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1912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8197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5392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64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724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56289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5357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5909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5502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7361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83009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232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21794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53178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999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0858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05890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645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09829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9494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352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71647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54812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67809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37139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302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95463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81899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9855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6461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23210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2831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02169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89454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093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78965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53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3068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818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431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620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3896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10456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28263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917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5984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0355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30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9412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4139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0845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03821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85309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89446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57730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5950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8352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0960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44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1009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39898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11818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9995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94734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72272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3168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6836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6878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5545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21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00584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84077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0444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0108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79313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90579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5200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31755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33693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7032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049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401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3106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11950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0191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26699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8722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7543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16338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3099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01867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271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32996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1333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0850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1064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3665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847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90755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0077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27837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0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240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3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708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4386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817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060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321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957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87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584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606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681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111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095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203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071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714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698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56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0591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767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333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90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6420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7302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1219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1213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831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8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8777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6171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2636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3617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858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869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7488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891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025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20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1598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0026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686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5961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3756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6442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9138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0981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555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216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8965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150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829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2366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4994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769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3759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1988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47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8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7870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615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720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352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238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6469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0650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164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6340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58E0-FDEA-4F8B-A01C-5EB52464F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959BD-667D-4BEE-9235-CFBD5C18D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99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C7A2-E291-494A-B996-5D1E7F8FEA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63C80-EA5B-4D4F-A486-EC4ECBD072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0400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13DA-9C4B-44C0-B65D-93AAFB57A8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9B0B-A6B7-44CD-956E-4918208146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6485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20D6-192C-456F-9C3A-1A44B58B1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8A6DF-D20A-47CF-9D6D-5668E423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54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C242-47D3-41A0-8C5F-351C0F6C46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8913-E98F-4A79-84CC-0E93656E14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3891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A68B-BDE6-4827-8628-4CDE13D3A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7FFD-9994-4211-BA0E-A20C34E04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795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5DE-EFA0-438A-BB5F-15234E6623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1ACC1-CD60-4C3C-BE8D-CD13269FEA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1632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6631-3F9C-4762-89AB-E959E2E218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968BC-FAD9-4586-BD36-5042C448DB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9579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03C-70C0-4A7F-8F6D-3C2A56303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B40DF-1210-4C14-AB34-951AC8FB25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332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AB3A2-7C1A-4B66-9E1F-5AEDA16C83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FC5B-B4F6-4230-B1BB-4EE303D716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11593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029C-F63E-40D0-8BAC-86A3A4DC00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1B837-D37B-44EE-97A2-2B252F6882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25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3" cstate="email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http://s1.pic4you.ru/allimage/y2012/08-28/12216/2377746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358082" y="4299072"/>
            <a:ext cx="1785918" cy="255892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73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99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46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7579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3711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3756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1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228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6236-0C11-40A5-AB0C-9D3D9B98EA5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3BFA846-3320-4B03-9858-C425D5EF284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8729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87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5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06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64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38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68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85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D221FF-6596-436D-BC4B-7E0B826D5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C9CA3D-3D56-44A3-BC4F-EE34ED9ACC24}" type="slidenum">
              <a:rPr lang="ru-RU" smtClean="0">
                <a:cs typeface="Arial" panose="020B0604020202020204" pitchFamily="34" charset="0"/>
              </a:rPr>
              <a:pPr/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6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2.xml"/><Relationship Id="rId7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image" Target="../media/image25.jpeg"/><Relationship Id="rId4" Type="http://schemas.openxmlformats.org/officeDocument/2006/relationships/slide" Target="slide7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57;&#1054;&#1056;&#1054;&#1050;&#1040;-&#1042;&#1054;&#1056;&#1054;&#1053;&#1040;.%20&#1052;&#1091;&#1083;&#1100;&#1090;-&#1087;&#1077;&#1089;&#1077;&#1085;&#1082;&#1072;,%20&#1087;&#1086;&#1090;&#1077;&#1096;&#1082;&#1072;,%20&#1074;&#1080;&#1076;&#1077;&#1086;%20&#1076;&#1083;&#1103;%20&#1076;&#1077;&#1090;&#1077;&#1081;.%20&#1053;&#1072;&#1096;&#1077;%20&#1074;&#1089;&#1105;!.mp4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572560" cy="21236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«Каша –кормилица наша»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263" y="2543265"/>
            <a:ext cx="3295058" cy="3295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2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Традиции, связанные с кашей.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3928379" y="1248690"/>
            <a:ext cx="5052335" cy="4351338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5C4600"/>
                </a:solidFill>
              </a:rPr>
              <a:t>Полный горшок с кашей символизировал всегда достаток и благополучие в доме. К горшкам всегда бережно относились и очень боялись, чтобы они не разбились, ведь это принесет в семью несчастье. Однако это поверье можно нейтрализовать, если кашей угостить домашнего духа. Проводили специальный ритуал. Треснутый горшок с кашей относили на целую ночь в дальний угол, а на рассвете, кашу отдавали птичкам или рыбкам в реке, а осколки горшка закапывали в землю.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000" dirty="0">
              <a:solidFill>
                <a:srgbClr val="5C4600"/>
              </a:solidFill>
            </a:endParaRPr>
          </a:p>
        </p:txBody>
      </p:sp>
      <p:pic>
        <p:nvPicPr>
          <p:cNvPr id="7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5" y="2167821"/>
            <a:ext cx="3886200" cy="251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2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Традиции, связанные с кашей.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3374571" y="1172491"/>
            <a:ext cx="5366658" cy="508679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5C4600"/>
                </a:solidFill>
              </a:rPr>
              <a:t>На </a:t>
            </a:r>
            <a:r>
              <a:rPr lang="ru-RU" b="1" dirty="0" smtClean="0">
                <a:solidFill>
                  <a:srgbClr val="5C4600"/>
                </a:solidFill>
              </a:rPr>
              <a:t>застолье, </a:t>
            </a:r>
            <a:r>
              <a:rPr lang="ru-RU" b="1" dirty="0">
                <a:solidFill>
                  <a:srgbClr val="5C4600"/>
                </a:solidFill>
              </a:rPr>
              <a:t>в честь празднования дня рождения, всегда готовили кашу. Прежде чем сесть за стол, над головой именинника проводили обряд. Брали пирог и обильно сдабривали его кашей, и потом разделяли над головой виновника торжества. Причем каши следовало намазать как можно больше, чтоб она текла по куску пирога. Чем ее будет больше, тем человек будет жить дольше.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6" y="2220686"/>
            <a:ext cx="3265715" cy="244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2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Традиции, связанные с кашей.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3537857" y="1673234"/>
            <a:ext cx="5366658" cy="456428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5C4600"/>
                </a:solidFill>
              </a:rPr>
              <a:t>Каша являлась неотъемлемым атрибутом на крестинах. Ведь было заведено гадать именно в этот день. Ложку каши необходимо бросить через плечо. Если ложка приземлится на пол объемной стороной, то скоро вас ждет прибавление в семье — у вас будет мальчик, а если другой стороной – девочка.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6" y="2830517"/>
            <a:ext cx="3374571" cy="224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0"/>
            <a:ext cx="9413875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AutoShape 4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7172" name="AutoShape 6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7173" name="AutoShape 8" descr="https://vitamir.kz/upload/iblock/7c8/7c8184da9fa0beb3629a14ddaec2b7b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7174" name="Скругленный прямоугольник 11"/>
          <p:cNvSpPr>
            <a:spLocks noChangeArrowheads="1"/>
          </p:cNvSpPr>
          <p:nvPr/>
        </p:nvSpPr>
        <p:spPr bwMode="auto">
          <a:xfrm>
            <a:off x="785813" y="500063"/>
            <a:ext cx="7572375" cy="10207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бывает каша?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0313" y="1571625"/>
            <a:ext cx="4143375" cy="642938"/>
          </a:xfrm>
          <a:prstGeom prst="round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МАННАЯ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28875" y="2286000"/>
            <a:ext cx="4286250" cy="642938"/>
          </a:xfrm>
          <a:prstGeom prst="roundRect">
            <a:avLst/>
          </a:prstGeom>
          <a:solidFill>
            <a:srgbClr val="CCEC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ГРЕЧНЕВАЯ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28875" y="3071813"/>
            <a:ext cx="4286250" cy="642937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ПШЕННАЯ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28875" y="3857625"/>
            <a:ext cx="4286250" cy="642938"/>
          </a:xfrm>
          <a:prstGeom prst="roundRect">
            <a:avLst/>
          </a:prstGeom>
          <a:solidFill>
            <a:srgbClr val="FF99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РИСОВАЯ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28875" y="4572000"/>
            <a:ext cx="4286250" cy="642938"/>
          </a:xfrm>
          <a:prstGeom prst="roundRect">
            <a:avLst/>
          </a:prstGeom>
          <a:solidFill>
            <a:srgbClr val="CCCC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ОВСЯННАЯ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28875" y="5357813"/>
            <a:ext cx="4286250" cy="642937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ПЕРЛОВАЯ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81" name="Picture 2" descr="C:\Users\Пользователь\Desktop\Dmvv_sMWwAAG1gy.jpg_large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4929188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11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3079" y="160337"/>
            <a:ext cx="8880921" cy="922114"/>
          </a:xfrm>
        </p:spPr>
        <p:txBody>
          <a:bodyPr/>
          <a:lstStyle/>
          <a:p>
            <a:r>
              <a:rPr lang="ru-RU" sz="3600" dirty="0">
                <a:latin typeface="Georgia" panose="02040502050405020303" pitchFamily="18" charset="0"/>
              </a:rPr>
              <a:t>Каша – это исконно русское и любимое кушанье среди русских людей.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40951"/>
            <a:ext cx="3419872" cy="2249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http://900igr.net/up/datas/180054/0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7" descr="http://900igr.net/up/datas/180054/00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https://ds05.infourok.ru/uploads/ex/0783/0000903a-623ceb2d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8" t="36653" r="4201" b="6013"/>
          <a:stretch/>
        </p:blipFill>
        <p:spPr bwMode="auto">
          <a:xfrm>
            <a:off x="755576" y="1401519"/>
            <a:ext cx="3234248" cy="2528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nteresnyefakty.org/wp-content/uploads/Foto-Suvorova-interesnyefakty.org-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92995"/>
            <a:ext cx="3469390" cy="2413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fsd.multiurok.ru/html/2017/01/21/s_588365b834a6f/img_s535007_0_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8" t="9320" r="8302" b="29347"/>
          <a:stretch/>
        </p:blipFill>
        <p:spPr bwMode="auto">
          <a:xfrm>
            <a:off x="755576" y="4092995"/>
            <a:ext cx="3322734" cy="2308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73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>
                <a:latin typeface="Georgia" panose="02040502050405020303" pitchFamily="18" charset="0"/>
              </a:rPr>
              <a:t>Золотист он и </a:t>
            </a:r>
            <a:r>
              <a:rPr lang="ru-RU" sz="4800" dirty="0" err="1">
                <a:latin typeface="Georgia" panose="02040502050405020303" pitchFamily="18" charset="0"/>
              </a:rPr>
              <a:t>усат</a:t>
            </a:r>
            <a:r>
              <a:rPr lang="ru-RU" sz="4800" dirty="0">
                <a:latin typeface="Georgia" panose="02040502050405020303" pitchFamily="18" charset="0"/>
              </a:rPr>
              <a:t>,</a:t>
            </a:r>
            <a:br>
              <a:rPr lang="ru-RU" sz="4800" dirty="0">
                <a:latin typeface="Georgia" panose="02040502050405020303" pitchFamily="18" charset="0"/>
              </a:rPr>
            </a:br>
            <a:r>
              <a:rPr lang="ru-RU" sz="4800" dirty="0" smtClean="0">
                <a:latin typeface="Georgia" panose="02040502050405020303" pitchFamily="18" charset="0"/>
              </a:rPr>
              <a:t>В </a:t>
            </a:r>
            <a:r>
              <a:rPr lang="ru-RU" sz="4800" dirty="0">
                <a:latin typeface="Georgia" panose="02040502050405020303" pitchFamily="18" charset="0"/>
              </a:rPr>
              <a:t>ста карманах – сто </a:t>
            </a:r>
            <a:r>
              <a:rPr lang="ru-RU" sz="4800" dirty="0" smtClean="0">
                <a:latin typeface="Georgia" panose="02040502050405020303" pitchFamily="18" charset="0"/>
              </a:rPr>
              <a:t>ребят.</a:t>
            </a:r>
            <a:r>
              <a:rPr lang="ru-RU" sz="4800" dirty="0">
                <a:latin typeface="Georgia" panose="02040502050405020303" pitchFamily="18" charset="0"/>
              </a:rPr>
              <a:t/>
            </a:r>
            <a:br>
              <a:rPr lang="ru-RU" sz="4800" dirty="0">
                <a:latin typeface="Georgia" panose="02040502050405020303" pitchFamily="18" charset="0"/>
              </a:rPr>
            </a:br>
            <a:endParaRPr lang="ru-RU" sz="4800" dirty="0">
              <a:latin typeface="Georgia" panose="02040502050405020303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034" y="1857364"/>
            <a:ext cx="36716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2672916"/>
            <a:ext cx="4176464" cy="10801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КОЛОС</a:t>
            </a:r>
            <a:endParaRPr lang="ru-RU" sz="6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0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969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Гречиха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https://ruwest.ru/upload/iblock/02c/02c6f5a513d517e37b4dfd38d390e0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214422"/>
            <a:ext cx="4071934" cy="2719147"/>
          </a:xfrm>
          <a:prstGeom prst="rect">
            <a:avLst/>
          </a:prstGeom>
          <a:noFill/>
        </p:spPr>
      </p:pic>
      <p:pic>
        <p:nvPicPr>
          <p:cNvPr id="3076" name="Picture 4" descr="https://medknsltant.com/wp-content/uploads/2019/06/post_5a21872ad06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59"/>
            <a:ext cx="3786214" cy="26432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85918" y="4214818"/>
            <a:ext cx="5214974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Georgia" pitchFamily="18" charset="0"/>
              </a:rPr>
              <a:t>Гречка</a:t>
            </a:r>
            <a:endParaRPr lang="ru-RU" sz="4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5429264"/>
            <a:ext cx="5214974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Georgia" pitchFamily="18" charset="0"/>
              </a:rPr>
              <a:t>Гречневая каша</a:t>
            </a:r>
            <a:endParaRPr lang="ru-RU" sz="40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7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Овёс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7650" name="Picture 2" descr="https://www.naturesaid.ca/wp-content/uploads/2016/05/Fotolia_109425276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071546"/>
            <a:ext cx="5682422" cy="235745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3786190"/>
            <a:ext cx="3286148" cy="135732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Georgia" pitchFamily="18" charset="0"/>
              </a:rPr>
              <a:t>Овсяные хлопья</a:t>
            </a:r>
            <a:endParaRPr lang="ru-RU" sz="4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3714752"/>
            <a:ext cx="4000528" cy="135732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Овсяная каша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571868" y="4357694"/>
            <a:ext cx="1071570" cy="3571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1934" y="214290"/>
            <a:ext cx="46577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Пшеница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6626" name="Picture 2" descr="https://im0-tub-ru.yandex.net/i?id=e85388c21c8f529a8502fcac8d5ea511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214710" cy="17811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2285992"/>
            <a:ext cx="2928958" cy="10715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Манная крупа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857628"/>
            <a:ext cx="3000396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Пшеничная крупа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214950"/>
            <a:ext cx="2357454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  <a:latin typeface="Georgia" pitchFamily="18" charset="0"/>
              </a:rPr>
              <a:t>Кускус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2285992"/>
            <a:ext cx="4357718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Georgia" pitchFamily="18" charset="0"/>
              </a:rPr>
              <a:t>Манная каша</a:t>
            </a:r>
            <a:endParaRPr lang="ru-RU" sz="4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214678" y="2643182"/>
            <a:ext cx="1071570" cy="3571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429124" y="3714752"/>
            <a:ext cx="4491070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Пшеничная каша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357554" y="4143380"/>
            <a:ext cx="1071570" cy="3571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86116" y="5214950"/>
            <a:ext cx="2428892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Полба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43636" y="5214950"/>
            <a:ext cx="2571768" cy="7858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  <a:latin typeface="Georgia" pitchFamily="18" charset="0"/>
              </a:rPr>
              <a:t>Булгур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Просо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5602" name="Picture 2" descr="https://wallpaperscave.ru/images/original/18/06-19/earth-field-592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643338" cy="2030563"/>
          </a:xfrm>
          <a:prstGeom prst="rect">
            <a:avLst/>
          </a:prstGeom>
          <a:noFill/>
        </p:spPr>
      </p:pic>
      <p:pic>
        <p:nvPicPr>
          <p:cNvPr id="25606" name="Picture 6" descr="https://im0-tub-ru.yandex.net/i?id=0db0cbb7c4b6f8057ebed5e2c6cb3a4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71546"/>
            <a:ext cx="3571900" cy="20218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3500438"/>
            <a:ext cx="3143272" cy="10001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Georgia" pitchFamily="18" charset="0"/>
              </a:rPr>
              <a:t>Пшено</a:t>
            </a:r>
            <a:endParaRPr lang="ru-RU" sz="4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3500438"/>
            <a:ext cx="4286280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Пшённая каша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643306" y="3929066"/>
            <a:ext cx="642942" cy="28575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" name="Picture 40" descr="https://mtdata.ru/u3/photo5411/20126407351-0/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3" r="51997"/>
          <a:stretch/>
        </p:blipFill>
        <p:spPr bwMode="auto">
          <a:xfrm>
            <a:off x="3448" y="3425308"/>
            <a:ext cx="1705081" cy="343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ds04.infourok.ru/uploads/ex/0eb7/000ca55e-6593fb34/hello_html_m42d0f9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296" y="4105798"/>
            <a:ext cx="2277704" cy="263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51658" y="2182006"/>
            <a:ext cx="630361" cy="6792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ambria" panose="02040503050406030204" pitchFamily="18" charset="0"/>
              </a:rPr>
              <a:t>К</a:t>
            </a:r>
            <a:r>
              <a:rPr lang="ru-RU" sz="3200" b="1" dirty="0" smtClean="0">
                <a:latin typeface="Cambria" panose="02040503050406030204" pitchFamily="18" charset="0"/>
              </a:rPr>
              <a:t> 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83144" y="3054866"/>
            <a:ext cx="603213" cy="60052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9409" y="3789041"/>
            <a:ext cx="639649" cy="6166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ambria" panose="02040503050406030204" pitchFamily="18" charset="0"/>
              </a:rPr>
              <a:t>Ш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0324" y="4549351"/>
            <a:ext cx="630361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3573" y="2188840"/>
            <a:ext cx="552004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Ч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4299" y="2188840"/>
            <a:ext cx="583357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56644" y="2182006"/>
            <a:ext cx="628079" cy="7104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Г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74094" y="2188841"/>
            <a:ext cx="622229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0531" y="2188840"/>
            <a:ext cx="655365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Н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92972" y="2182006"/>
            <a:ext cx="701095" cy="689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О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74094" y="3054868"/>
            <a:ext cx="622229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Р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4596" y="3054868"/>
            <a:ext cx="623249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65363" y="3054868"/>
            <a:ext cx="628704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Б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93205" y="3054867"/>
            <a:ext cx="593430" cy="6005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mbria" panose="02040503050406030204" pitchFamily="18" charset="0"/>
              </a:rPr>
              <a:t>Х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906105" y="3045343"/>
            <a:ext cx="593206" cy="6005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8230" y="3778267"/>
            <a:ext cx="628079" cy="6550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74094" y="3789040"/>
            <a:ext cx="622229" cy="6166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44596" y="3789041"/>
            <a:ext cx="591300" cy="6166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Д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36416" y="3805852"/>
            <a:ext cx="590613" cy="5998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36702" y="3789040"/>
            <a:ext cx="649933" cy="6166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06105" y="3805852"/>
            <a:ext cx="593206" cy="5998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29584" y="4549350"/>
            <a:ext cx="625648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136702" y="4549352"/>
            <a:ext cx="649933" cy="6480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Ф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79415" y="4536651"/>
            <a:ext cx="593206" cy="6607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Т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23852" y="4580294"/>
            <a:ext cx="664977" cy="6230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80312" y="4571234"/>
            <a:ext cx="637703" cy="6289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Н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pic>
        <p:nvPicPr>
          <p:cNvPr id="1056" name="Picture 32" descr="https://hobbyteka.ru/wp-content/uploads/2017/07/698416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93" y="188640"/>
            <a:ext cx="203691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s://i.pinimg.com/736x/12/88/3c/12883c91a8f741efdffedcbe4d20f0b3--russia-historical-clothin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964" y="135746"/>
            <a:ext cx="1814102" cy="367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2839" y="149336"/>
            <a:ext cx="63283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81598" y="271669"/>
            <a:ext cx="747595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22416" y="5789163"/>
            <a:ext cx="796507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8230" y="5877272"/>
            <a:ext cx="741027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51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Ячмень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8674" name="Picture 2" descr="Ветвь ячме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1"/>
            <a:ext cx="3554373" cy="2000265"/>
          </a:xfrm>
          <a:prstGeom prst="rect">
            <a:avLst/>
          </a:prstGeom>
          <a:noFill/>
        </p:spPr>
      </p:pic>
      <p:pic>
        <p:nvPicPr>
          <p:cNvPr id="28676" name="Picture 4" descr="http://pitall.ru/wp-content/uploads/2017/10/yachnevaya-krupa-pol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214422"/>
            <a:ext cx="4060658" cy="19477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643314"/>
            <a:ext cx="3643338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Ячневая крупа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571876"/>
            <a:ext cx="3857652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Ячневая каша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857760"/>
            <a:ext cx="3786214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Перловая крупа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4857760"/>
            <a:ext cx="3857652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Перловая каша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071934" y="4071942"/>
            <a:ext cx="642942" cy="21431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143372" y="5143512"/>
            <a:ext cx="642942" cy="21431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Кукуруза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9698" name="Picture 2" descr="https://xn--80ajgpcpbhkds4a4g.xn--p1ai/wp-content/uploads/2017/12/saharnaya_kukuruza_glavnaya-e15127560874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85860"/>
            <a:ext cx="4672383" cy="304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643446"/>
            <a:ext cx="3714776" cy="114300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Кукурузная крупа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643446"/>
            <a:ext cx="3857652" cy="10715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Кукурузная каша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flipV="1">
            <a:off x="3929058" y="4929198"/>
            <a:ext cx="1071570" cy="28575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9125" y="1428750"/>
            <a:ext cx="4071938" cy="4786313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легенде, в 1799 году при переходе русской армии через Альпы сложилась сложная ситуация: провиант почти закончился, и солдаты буквально умирали от холода и голода. Перед Суворовым встал вопрос, как накормить армию. Недолго думая, полководец собрал всех командиров и велел им отобрать у солдат собственные, оставшиеся запасы и сварить в общем котле кашу. На эту знаменитую кашу пошло всё что было: лук, морковь, пшено, перловка и горох. В итоге появилось новое блюдо, которое вошло в историю под названием каша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по-суворовски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142976" y="1357298"/>
            <a:ext cx="2433452" cy="2905615"/>
          </a:xfrm>
          <a:prstGeom prst="ellipse">
            <a:avLst/>
          </a:prstGeom>
          <a:noFill/>
          <a:ln>
            <a:noFill/>
          </a:ln>
          <a:extLst/>
        </p:spPr>
      </p:pic>
      <p:sp>
        <p:nvSpPr>
          <p:cNvPr id="14341" name="AutoShape 2" descr="https://thepresentation.ru/img/thumbs/8de44e5cf7d0be60dcfd6431b80b2d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342" name="AutoShape 4" descr="https://thepresentation.ru/img/thumbs/8de44e5cf7d0be60dcfd6431b80b2d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5" t="21165" r="8154" b="10800"/>
          <a:stretch>
            <a:fillRect/>
          </a:stretch>
        </p:blipFill>
        <p:spPr bwMode="auto">
          <a:xfrm>
            <a:off x="857250" y="4357688"/>
            <a:ext cx="314325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644188" y="92868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flipH="1">
            <a:off x="1285875" y="500063"/>
            <a:ext cx="5457825" cy="782637"/>
          </a:xfrm>
          <a:prstGeom prst="roundRect">
            <a:avLst/>
          </a:prstGeom>
          <a:solidFill>
            <a:srgbClr val="CCECFF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Суворовская каша</a:t>
            </a:r>
          </a:p>
        </p:txBody>
      </p:sp>
    </p:spTree>
    <p:extLst>
      <p:ext uri="{BB962C8B-B14F-4D97-AF65-F5344CB8AC3E}">
        <p14:creationId xmlns:p14="http://schemas.microsoft.com/office/powerpoint/2010/main" val="15950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4357688" y="1714500"/>
            <a:ext cx="4071937" cy="3970338"/>
          </a:xfrm>
          <a:prstGeom prst="rect">
            <a:avLst/>
          </a:prstGeom>
          <a:solidFill>
            <a:srgbClr val="CCECFF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 создания гурьевской каши      неоднозначна и противоречива. По одной версии сладкое блюдо придумал министр финансов России граф Дмитрий Александрович Гурьев (1758-1825) в честь победы над Наполеоном I Бонапартом. По другой - десерт приготовил крепостной повар Захар Кузьмин для торжественного обеда у отставного майора Оренбургского драгунского полка Георгия Владимировича Юрисовского, на который был приглашен и граф Дмитрий Александрович.</a:t>
            </a:r>
          </a:p>
        </p:txBody>
      </p:sp>
      <p:pic>
        <p:nvPicPr>
          <p:cNvPr id="4" name="Рисунок 3" descr="scale_1200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357298"/>
            <a:ext cx="2214578" cy="2834660"/>
          </a:xfrm>
          <a:prstGeom prst="ellipse">
            <a:avLst/>
          </a:prstGeom>
        </p:spPr>
      </p:pic>
      <p:pic>
        <p:nvPicPr>
          <p:cNvPr id="15365" name="Рисунок 4" descr="img2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8" t="60072" r="23077"/>
          <a:stretch>
            <a:fillRect/>
          </a:stretch>
        </p:blipFill>
        <p:spPr bwMode="auto">
          <a:xfrm>
            <a:off x="928688" y="4286250"/>
            <a:ext cx="307181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Скругленный прямоугольник 5"/>
          <p:cNvSpPr>
            <a:spLocks noChangeArrowheads="1"/>
          </p:cNvSpPr>
          <p:nvPr/>
        </p:nvSpPr>
        <p:spPr bwMode="auto">
          <a:xfrm>
            <a:off x="2143125" y="428625"/>
            <a:ext cx="5857875" cy="782638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Гурьевская каша</a:t>
            </a:r>
          </a:p>
        </p:txBody>
      </p:sp>
    </p:spTree>
    <p:extLst>
      <p:ext uri="{BB962C8B-B14F-4D97-AF65-F5344CB8AC3E}">
        <p14:creationId xmlns:p14="http://schemas.microsoft.com/office/powerpoint/2010/main" val="28195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642938" y="1571625"/>
            <a:ext cx="3981450" cy="714375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Каши не сваришь</a:t>
            </a:r>
            <a:endParaRPr lang="ru-RU" sz="3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75" y="2500313"/>
            <a:ext cx="3857625" cy="714375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Каша в голове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714375" y="3429000"/>
            <a:ext cx="3857625" cy="71437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Заварить кашу</a:t>
            </a:r>
            <a:endParaRPr lang="ru-RU" sz="3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714375" y="4357688"/>
            <a:ext cx="3786188" cy="7143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28575">
            <a:solidFill>
              <a:srgbClr val="0070C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 во рту</a:t>
            </a:r>
            <a:endParaRPr lang="ru-RU" sz="3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714375" y="5357813"/>
            <a:ext cx="3786188" cy="714375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28575">
            <a:solidFill>
              <a:srgbClr val="FF33CC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 каши ел</a:t>
            </a:r>
            <a:r>
              <a:rPr lang="ru-RU" sz="36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29188" y="1571625"/>
            <a:ext cx="3643312" cy="714375"/>
          </a:xfrm>
          <a:prstGeom prst="roundRect">
            <a:avLst/>
          </a:prstGeom>
          <a:solidFill>
            <a:srgbClr val="CCCC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человеке, с которым невозможно договориться о чём-либо, совместно сделать что-либо.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29188" y="2500313"/>
            <a:ext cx="3714750" cy="64770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путанице, отсутствии ясности в мыслях;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4929188" y="3429000"/>
            <a:ext cx="3643312" cy="6477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затевать, начинать хлопотливое или сложное, неприятное дело.</a:t>
            </a:r>
            <a:endParaRPr lang="ru-RU" sz="1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5000625" y="4429125"/>
            <a:ext cx="3571875" cy="64770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28575">
            <a:solidFill>
              <a:srgbClr val="0070C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чьей-либо невнятной речи, непонятном произношении.</a:t>
            </a:r>
            <a:endParaRPr lang="ru-RU" sz="1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5072063" y="5357813"/>
            <a:ext cx="3571875" cy="6477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28575">
            <a:solidFill>
              <a:srgbClr val="FF33CC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молод, неопытен или недостаточно силён.</a:t>
            </a:r>
            <a:endParaRPr lang="ru-RU" sz="16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14500" y="500063"/>
            <a:ext cx="5929313" cy="8572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ЗНАЧИТ?</a:t>
            </a:r>
          </a:p>
        </p:txBody>
      </p:sp>
    </p:spTree>
    <p:extLst>
      <p:ext uri="{BB962C8B-B14F-4D97-AF65-F5344CB8AC3E}">
        <p14:creationId xmlns:p14="http://schemas.microsoft.com/office/powerpoint/2010/main" val="413184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500063" y="1785938"/>
            <a:ext cx="4214812" cy="579437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чужую кашу надейся, </a:t>
            </a: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4714875" y="5000625"/>
            <a:ext cx="3563938" cy="579438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своя бы в печи была</a:t>
            </a: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571500" y="2428875"/>
            <a:ext cx="2851150" cy="57943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мужика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3714750" y="5715000"/>
            <a:ext cx="3840163" cy="579438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каши не накормишь</a:t>
            </a:r>
          </a:p>
        </p:txBody>
      </p:sp>
      <p:sp>
        <p:nvSpPr>
          <p:cNvPr id="18439" name="Скругленный прямоугольник 6"/>
          <p:cNvSpPr>
            <a:spLocks noChangeArrowheads="1"/>
          </p:cNvSpPr>
          <p:nvPr/>
        </p:nvSpPr>
        <p:spPr bwMode="auto">
          <a:xfrm>
            <a:off x="571500" y="4214813"/>
            <a:ext cx="5214938" cy="57943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Поживи с наше да пожуй каши, 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785813" y="5000625"/>
            <a:ext cx="2392362" cy="579438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узнаешь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571500" y="3286125"/>
            <a:ext cx="2870200" cy="579438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Разговором каши</a:t>
            </a: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857250" y="5715000"/>
            <a:ext cx="1974850" cy="579438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сваришь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4500" y="500063"/>
            <a:ext cx="5929313" cy="8572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Собери пословицу</a:t>
            </a:r>
          </a:p>
        </p:txBody>
      </p:sp>
    </p:spTree>
    <p:extLst>
      <p:ext uri="{BB962C8B-B14F-4D97-AF65-F5344CB8AC3E}">
        <p14:creationId xmlns:p14="http://schemas.microsoft.com/office/powerpoint/2010/main" val="2932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56684 -0.1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00573 -0.4708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2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00556 -0.46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2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0.32187 -0.35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-1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14438" y="642938"/>
            <a:ext cx="7072312" cy="8572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Какая каша самая полезная?</a:t>
            </a:r>
          </a:p>
        </p:txBody>
      </p:sp>
      <p:pic>
        <p:nvPicPr>
          <p:cNvPr id="19460" name="Рисунок 5" descr="Зерновые-продукты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000250"/>
            <a:ext cx="3962400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scale_1200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1785926"/>
            <a:ext cx="5086360" cy="4344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681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9112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14438" y="642938"/>
            <a:ext cx="7072312" cy="8572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484" name="Рисунок 3" descr="img22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8" t="8333" r="59375" b="19791"/>
          <a:stretch>
            <a:fillRect/>
          </a:stretch>
        </p:blipFill>
        <p:spPr bwMode="auto">
          <a:xfrm>
            <a:off x="3143250" y="1928813"/>
            <a:ext cx="2714625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Рефлексия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latin typeface="Georgia" pitchFamily="18" charset="0"/>
              </a:rPr>
              <a:t>Я уже знал(а), что…</a:t>
            </a:r>
          </a:p>
          <a:p>
            <a:pPr>
              <a:buNone/>
            </a:pPr>
            <a:r>
              <a:rPr lang="ru-RU" sz="4000" b="1" dirty="0" smtClean="0">
                <a:latin typeface="Georgia" pitchFamily="18" charset="0"/>
              </a:rPr>
              <a:t>Сегодня я узнал(а), что…</a:t>
            </a:r>
          </a:p>
          <a:p>
            <a:pPr>
              <a:buNone/>
            </a:pPr>
            <a:r>
              <a:rPr lang="ru-RU" sz="4000" b="1" dirty="0" smtClean="0">
                <a:latin typeface="Georgia" pitchFamily="18" charset="0"/>
              </a:rPr>
              <a:t>Теперь я буду…</a:t>
            </a:r>
          </a:p>
          <a:p>
            <a:pPr>
              <a:buNone/>
            </a:pPr>
            <a:r>
              <a:rPr lang="ru-RU" sz="4000" b="1" dirty="0" smtClean="0">
                <a:latin typeface="Georgia" pitchFamily="18" charset="0"/>
              </a:rPr>
              <a:t>Мне захотелось выяснить….</a:t>
            </a:r>
            <a:endParaRPr lang="ru-RU" sz="40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894" y="5349721"/>
            <a:ext cx="7886700" cy="132556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Тема урока: </a:t>
            </a:r>
            <a:r>
              <a:rPr lang="ru-RU" b="1" dirty="0" smtClean="0">
                <a:latin typeface="Georgia" panose="02040502050405020303" pitchFamily="18" charset="0"/>
              </a:rPr>
              <a:t/>
            </a:r>
            <a:br>
              <a:rPr lang="ru-RU" b="1" dirty="0" smtClean="0"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5C4600"/>
                </a:solidFill>
                <a:latin typeface="Georgia" panose="02040502050405020303" pitchFamily="18" charset="0"/>
              </a:rPr>
              <a:t>Каша – кормилица наша</a:t>
            </a:r>
            <a:endParaRPr lang="ru-RU" b="1" dirty="0">
              <a:solidFill>
                <a:srgbClr val="5C46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28" y="2578196"/>
            <a:ext cx="3017382" cy="2351905"/>
          </a:xfrm>
        </p:spPr>
      </p:pic>
      <p:sp>
        <p:nvSpPr>
          <p:cNvPr id="5" name="Прямоугольник 4"/>
          <p:cNvSpPr/>
          <p:nvPr/>
        </p:nvSpPr>
        <p:spPr>
          <a:xfrm>
            <a:off x="275282" y="1186495"/>
            <a:ext cx="56496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Бабушка достанет банку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С гречкой, рисом или манкой.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Вскипятит потом бабуля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С молоком крупу в кастрюле.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Ешьте, ешьте утром, дети,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Calibri" panose="020F0502020204030204"/>
              </a:rPr>
              <a:t>Лучшую еду на свете!</a:t>
            </a:r>
            <a:r>
              <a:rPr lang="ru-RU" dirty="0" smtClean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Calibri" panose="020F0502020204030204"/>
              </a:rPr>
            </a:br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2894" y="211109"/>
            <a:ext cx="7886700" cy="73674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Отгадай загадку</a:t>
            </a:r>
            <a:endParaRPr lang="ru-RU" b="1" dirty="0">
              <a:solidFill>
                <a:srgbClr val="5C46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32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0"/>
            <a:ext cx="9413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4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100" name="AutoShape 6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101" name="AutoShape 8" descr="https://vitamir.kz/upload/iblock/7c8/7c8184da9fa0beb3629a14ddaec2b7b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4102" name="Рисунок 5" descr="question-mark-1460071938EHF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785813"/>
            <a:ext cx="3101975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55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0"/>
            <a:ext cx="9413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dfasZ6ZxG9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71480"/>
            <a:ext cx="2054246" cy="2719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700-nw.jpg"/>
          <p:cNvPicPr>
            <a:picLocks noChangeAspect="1"/>
          </p:cNvPicPr>
          <p:nvPr/>
        </p:nvPicPr>
        <p:blipFill>
          <a:blip r:embed="rId4"/>
          <a:srcRect l="13542" t="4166" r="11458" b="4166"/>
          <a:stretch>
            <a:fillRect/>
          </a:stretch>
        </p:blipFill>
        <p:spPr>
          <a:xfrm>
            <a:off x="3571868" y="500042"/>
            <a:ext cx="214314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0.jpg"/>
          <p:cNvPicPr>
            <a:picLocks noChangeAspect="1"/>
          </p:cNvPicPr>
          <p:nvPr/>
        </p:nvPicPr>
        <p:blipFill>
          <a:blip r:embed="rId5" cstate="print"/>
          <a:srcRect l="15625" t="5208" r="15625" b="5208"/>
          <a:stretch>
            <a:fillRect/>
          </a:stretch>
        </p:blipFill>
        <p:spPr>
          <a:xfrm>
            <a:off x="6286512" y="571480"/>
            <a:ext cx="2071702" cy="2792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6" name="Picture 2" descr="https://u-ssr.ru/uploads/posts/2018-09/1535787006_00004_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3571876"/>
            <a:ext cx="214314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9" name="AutoShape 4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080" name="AutoShape 6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Рисунок 10" descr="dc64fb625dd1fe3850ea0412234115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10" y="3500438"/>
            <a:ext cx="2000264" cy="2702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82" name="AutoShape 8" descr="https://vitamir.kz/upload/iblock/7c8/7c8184da9fa0beb3629a14ddaec2b7b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Рисунок 12" descr="7c8184da9fa0beb3629a14ddaec2b7b3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950" y="3571876"/>
            <a:ext cx="2000264" cy="2668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174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0"/>
            <a:ext cx="9413875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AutoShape 4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AutoShape 6" descr="https://interkniga.net/app/files/2019/01/978-5-389-13544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125" name="AutoShape 8" descr="https://vitamir.kz/upload/iblock/7c8/7c8184da9fa0beb3629a14ddaec2b7b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Скругленный прямоугольник 11"/>
          <p:cNvSpPr>
            <a:spLocks noChangeArrowheads="1"/>
          </p:cNvSpPr>
          <p:nvPr/>
        </p:nvSpPr>
        <p:spPr bwMode="auto">
          <a:xfrm>
            <a:off x="428625" y="500063"/>
            <a:ext cx="8143875" cy="194151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 –</a:t>
            </a:r>
          </a:p>
          <a:p>
            <a:pPr algn="ctr" eaLnBrk="1" hangingPunct="1"/>
            <a:r>
              <a:rPr lang="ru-RU" alt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КОРМИЛИЦА НАША</a:t>
            </a:r>
          </a:p>
        </p:txBody>
      </p:sp>
      <p:pic>
        <p:nvPicPr>
          <p:cNvPr id="5127" name="Picture 2" descr="C:\Users\Пользователь\Desktop\Dmvv_sMWwAAG1gy.jpg_larg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214563"/>
            <a:ext cx="428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80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ramka_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i (3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571625"/>
            <a:ext cx="3500437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4214813" y="2500313"/>
            <a:ext cx="4357687" cy="2009775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</a:t>
            </a:r>
            <a: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КА́ША</a:t>
            </a:r>
            <a: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-и, ж. 1. Кушанье из сваренной или запаренной крупы. Крутая, густая, жидкая к.</a:t>
            </a:r>
          </a:p>
        </p:txBody>
      </p:sp>
      <p:sp>
        <p:nvSpPr>
          <p:cNvPr id="6149" name="Скругленный прямоугольник 4"/>
          <p:cNvSpPr>
            <a:spLocks noChangeArrowheads="1"/>
          </p:cNvSpPr>
          <p:nvPr/>
        </p:nvSpPr>
        <p:spPr bwMode="auto">
          <a:xfrm>
            <a:off x="785813" y="500063"/>
            <a:ext cx="7572375" cy="10207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каша?</a:t>
            </a:r>
          </a:p>
        </p:txBody>
      </p:sp>
    </p:spTree>
    <p:extLst>
      <p:ext uri="{BB962C8B-B14F-4D97-AF65-F5344CB8AC3E}">
        <p14:creationId xmlns:p14="http://schemas.microsoft.com/office/powerpoint/2010/main" val="22807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2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Традиции, связанные с кашей.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7714" y="1631254"/>
            <a:ext cx="4521657" cy="35365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Каша издавна в народе имела символическое значение. В старину на Руси без каши  не обходились ни свадьбы, ни поминки, ни крестины. </a:t>
            </a:r>
          </a:p>
          <a:p>
            <a:pPr marL="0" indent="0" algn="just">
              <a:buNone/>
            </a:pPr>
            <a:r>
              <a:rPr lang="ru-RU" dirty="0" smtClean="0"/>
              <a:t>У каждой хозяйки был особый оригинальный рецепт, который хранили в тайне.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43" y="1925169"/>
            <a:ext cx="4112842" cy="3104032"/>
          </a:xfrm>
        </p:spPr>
      </p:pic>
    </p:spTree>
    <p:extLst>
      <p:ext uri="{BB962C8B-B14F-4D97-AF65-F5344CB8AC3E}">
        <p14:creationId xmlns:p14="http://schemas.microsoft.com/office/powerpoint/2010/main" val="47033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2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Традиции, связанные с кашей.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146093" y="1077687"/>
            <a:ext cx="4804685" cy="499814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5C4600"/>
                </a:solidFill>
              </a:rPr>
              <a:t>Когда каша немного поднималась </a:t>
            </a:r>
            <a:r>
              <a:rPr lang="ru-RU" b="1" dirty="0" smtClean="0">
                <a:solidFill>
                  <a:srgbClr val="5C4600"/>
                </a:solidFill>
              </a:rPr>
              <a:t>в горшочке </a:t>
            </a:r>
            <a:r>
              <a:rPr lang="ru-RU" b="1" dirty="0">
                <a:solidFill>
                  <a:srgbClr val="5C4600"/>
                </a:solidFill>
              </a:rPr>
              <a:t>со стороны отверстия в печи, то это предвещало беду и неприятности. А если наоборот, ближе к задней стенки печи – семью ожидало счастье и удача. </a:t>
            </a:r>
            <a:r>
              <a:rPr lang="ru-RU" b="1" dirty="0" smtClean="0">
                <a:solidFill>
                  <a:srgbClr val="5C4600"/>
                </a:solidFill>
              </a:rPr>
              <a:t>Смысл приметы довольно </a:t>
            </a:r>
            <a:r>
              <a:rPr lang="ru-RU" b="1" dirty="0">
                <a:solidFill>
                  <a:srgbClr val="5C4600"/>
                </a:solidFill>
              </a:rPr>
              <a:t>прост: в сторону выхода из печи – значит, удача выходит из избы, а к стене – означает, ждите прибавление в доме.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6" y="1967480"/>
            <a:ext cx="3886200" cy="2914650"/>
          </a:xfrm>
        </p:spPr>
      </p:pic>
    </p:spTree>
    <p:extLst>
      <p:ext uri="{BB962C8B-B14F-4D97-AF65-F5344CB8AC3E}">
        <p14:creationId xmlns:p14="http://schemas.microsoft.com/office/powerpoint/2010/main" val="337998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94429"/>
      </a:hlink>
      <a:folHlink>
        <a:srgbClr val="1D1B1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</TotalTime>
  <Words>694</Words>
  <Application>Microsoft Office PowerPoint</Application>
  <PresentationFormat>Экран (4:3)</PresentationFormat>
  <Paragraphs>120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29</vt:i4>
      </vt:variant>
    </vt:vector>
  </HeadingPairs>
  <TitlesOfParts>
    <vt:vector size="55" baseType="lpstr">
      <vt:lpstr>Arial</vt:lpstr>
      <vt:lpstr>Calibri</vt:lpstr>
      <vt:lpstr>Calibri Light</vt:lpstr>
      <vt:lpstr>Cambria</vt:lpstr>
      <vt:lpstr>Georgia</vt:lpstr>
      <vt:lpstr>Monotype Corsiva</vt:lpstr>
      <vt:lpstr>Times New Roman</vt:lpstr>
      <vt:lpstr>Wingdings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13_Тема Office</vt:lpstr>
      <vt:lpstr>14_Тема Office</vt:lpstr>
      <vt:lpstr>15_Тема Office</vt:lpstr>
      <vt:lpstr>16_Тема Office</vt:lpstr>
      <vt:lpstr>17_Тема Office</vt:lpstr>
      <vt:lpstr>18_Тема Office</vt:lpstr>
      <vt:lpstr>Презентация PowerPoint</vt:lpstr>
      <vt:lpstr>Презентация PowerPoint</vt:lpstr>
      <vt:lpstr>Тема урока:  Каша – кормилица наша</vt:lpstr>
      <vt:lpstr>Презентация PowerPoint</vt:lpstr>
      <vt:lpstr>Презентация PowerPoint</vt:lpstr>
      <vt:lpstr>Презентация PowerPoint</vt:lpstr>
      <vt:lpstr>Презентация PowerPoint</vt:lpstr>
      <vt:lpstr>Традиции, связанные с кашей.</vt:lpstr>
      <vt:lpstr>Традиции, связанные с кашей.</vt:lpstr>
      <vt:lpstr>Традиции, связанные с кашей.</vt:lpstr>
      <vt:lpstr>Традиции, связанные с кашей.</vt:lpstr>
      <vt:lpstr>Традиции, связанные с кашей.</vt:lpstr>
      <vt:lpstr>Презентация PowerPoint</vt:lpstr>
      <vt:lpstr>Каша – это исконно русское и любимое кушанье среди русских людей. </vt:lpstr>
      <vt:lpstr>Золотист он и усат, В ста карманах – сто ребят. </vt:lpstr>
      <vt:lpstr>Гречиха</vt:lpstr>
      <vt:lpstr>Овёс</vt:lpstr>
      <vt:lpstr>Пшеница</vt:lpstr>
      <vt:lpstr>Просо</vt:lpstr>
      <vt:lpstr>Ячмень</vt:lpstr>
      <vt:lpstr>Кукуруза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msi</cp:lastModifiedBy>
  <cp:revision>57</cp:revision>
  <dcterms:created xsi:type="dcterms:W3CDTF">2014-06-24T15:51:35Z</dcterms:created>
  <dcterms:modified xsi:type="dcterms:W3CDTF">2022-11-01T17:40:32Z</dcterms:modified>
</cp:coreProperties>
</file>