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5" r:id="rId8"/>
    <p:sldId id="264" r:id="rId9"/>
    <p:sldId id="266" r:id="rId10"/>
    <p:sldId id="267" r:id="rId11"/>
    <p:sldId id="261" r:id="rId12"/>
    <p:sldId id="268" r:id="rId13"/>
    <p:sldId id="262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2" autoAdjust="0"/>
    <p:restoredTop sz="94710" autoAdjust="0"/>
  </p:normalViewPr>
  <p:slideViewPr>
    <p:cSldViewPr>
      <p:cViewPr>
        <p:scale>
          <a:sx n="60" d="100"/>
          <a:sy n="60" d="100"/>
        </p:scale>
        <p:origin x="-2098" y="-50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30.06.2022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484784"/>
            <a:ext cx="6400800" cy="2520280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Segoe UI Black" pitchFamily="34" charset="0"/>
                <a:ea typeface="Segoe UI Black" pitchFamily="34" charset="0"/>
              </a:rPr>
              <a:t>Проект </a:t>
            </a:r>
          </a:p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latin typeface="Segoe UI Black" pitchFamily="34" charset="0"/>
                <a:ea typeface="Segoe UI Black" pitchFamily="34" charset="0"/>
              </a:rPr>
              <a:t>«Волшебница - вода» в группе компенсирующей направленности для детей 5-7лет.</a:t>
            </a:r>
            <a:endParaRPr lang="ru-RU" sz="2800" dirty="0">
              <a:solidFill>
                <a:schemeClr val="tx2">
                  <a:lumMod val="50000"/>
                </a:schemeClr>
              </a:solidFill>
              <a:latin typeface="Segoe UI Black" pitchFamily="34" charset="0"/>
              <a:ea typeface="Segoe UI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743744"/>
          </a:xfrm>
        </p:spPr>
        <p:txBody>
          <a:bodyPr>
            <a:normAutofit/>
          </a:bodyPr>
          <a:lstStyle/>
          <a:p>
            <a:r>
              <a:rPr lang="ru-RU" sz="1800" dirty="0" smtClean="0">
                <a:solidFill>
                  <a:schemeClr val="tx2"/>
                </a:solidFill>
                <a:latin typeface="Segoe UI Black" pitchFamily="34" charset="0"/>
                <a:ea typeface="Segoe UI Black" pitchFamily="34" charset="0"/>
                <a:cs typeface="Times New Roman" panose="02020603050405020304" pitchFamily="18" charset="0"/>
              </a:rPr>
              <a:t>Муниципальное дошкольное образовательное автономное учреждение «Детский сад №88»</a:t>
            </a:r>
            <a:endParaRPr lang="ru-RU" sz="1800" dirty="0">
              <a:solidFill>
                <a:schemeClr val="tx2"/>
              </a:solidFill>
              <a:latin typeface="Segoe UI Black" pitchFamily="34" charset="0"/>
              <a:ea typeface="Segoe UI Black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60032" y="4221088"/>
            <a:ext cx="39604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Выполнила: воспитатель 1квалификационной категории</a:t>
            </a:r>
          </a:p>
          <a:p>
            <a:r>
              <a:rPr lang="ru-RU" b="1" i="1" dirty="0" err="1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Забатурина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Наталья Михайловна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6021288"/>
            <a:ext cx="2448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Segoe UI Black" pitchFamily="34" charset="0"/>
                <a:ea typeface="Segoe UI Black" pitchFamily="34" charset="0"/>
              </a:rPr>
              <a:t>г. Оренбург 2022г.</a:t>
            </a:r>
            <a:endParaRPr lang="ru-RU" dirty="0">
              <a:solidFill>
                <a:schemeClr val="bg1">
                  <a:lumMod val="50000"/>
                </a:schemeClr>
              </a:solidFill>
              <a:latin typeface="Segoe UI Black" pitchFamily="34" charset="0"/>
              <a:ea typeface="Segoe UI Black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Lenovo\Desktop\проект вода\IMG_2091.JPG"/>
          <p:cNvPicPr>
            <a:picLocks noChangeAspect="1" noChangeArrowheads="1"/>
          </p:cNvPicPr>
          <p:nvPr/>
        </p:nvPicPr>
        <p:blipFill>
          <a:blip r:embed="rId2" cstate="print"/>
          <a:srcRect l="6731" t="831" r="9596"/>
          <a:stretch>
            <a:fillRect/>
          </a:stretch>
        </p:blipFill>
        <p:spPr bwMode="auto">
          <a:xfrm rot="5400000">
            <a:off x="71500" y="440668"/>
            <a:ext cx="3240360" cy="2880320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3" name="Picture 3" descr="C:\Users\Lenovo\Desktop\проект вода\IMG_2092.JPG"/>
          <p:cNvPicPr>
            <a:picLocks noChangeAspect="1" noChangeArrowheads="1"/>
          </p:cNvPicPr>
          <p:nvPr/>
        </p:nvPicPr>
        <p:blipFill>
          <a:blip r:embed="rId3" cstate="print"/>
          <a:srcRect l="11967" t="4261"/>
          <a:stretch>
            <a:fillRect/>
          </a:stretch>
        </p:blipFill>
        <p:spPr bwMode="auto">
          <a:xfrm rot="5400000">
            <a:off x="3223352" y="457168"/>
            <a:ext cx="2913320" cy="2376264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4" name="Picture 4" descr="C:\Users\Lenovo\Desktop\проект вода\IMG_2093.JPG"/>
          <p:cNvPicPr>
            <a:picLocks noChangeAspect="1" noChangeArrowheads="1"/>
          </p:cNvPicPr>
          <p:nvPr/>
        </p:nvPicPr>
        <p:blipFill>
          <a:blip r:embed="rId4" cstate="print"/>
          <a:srcRect l="11330" t="2882" r="20687" b="6475"/>
          <a:stretch>
            <a:fillRect/>
          </a:stretch>
        </p:blipFill>
        <p:spPr bwMode="auto">
          <a:xfrm rot="4740842">
            <a:off x="414047" y="3550564"/>
            <a:ext cx="3058757" cy="3058757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5" name="Picture 5" descr="C:\Users\Lenovo\Desktop\проект вода\IMG_2095.JPG"/>
          <p:cNvPicPr>
            <a:picLocks noChangeAspect="1" noChangeArrowheads="1"/>
          </p:cNvPicPr>
          <p:nvPr/>
        </p:nvPicPr>
        <p:blipFill>
          <a:blip r:embed="rId5" cstate="print"/>
          <a:srcRect l="10963" t="1659"/>
          <a:stretch>
            <a:fillRect/>
          </a:stretch>
        </p:blipFill>
        <p:spPr bwMode="auto">
          <a:xfrm rot="6829179">
            <a:off x="6211505" y="4052776"/>
            <a:ext cx="2753862" cy="2281229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6" name="Picture 6" descr="C:\Users\Lenovo\Desktop\проект вода\IMG_2096.JPG"/>
          <p:cNvPicPr>
            <a:picLocks noChangeAspect="1" noChangeArrowheads="1"/>
          </p:cNvPicPr>
          <p:nvPr/>
        </p:nvPicPr>
        <p:blipFill>
          <a:blip r:embed="rId6" cstate="print"/>
          <a:srcRect b="2194"/>
          <a:stretch>
            <a:fillRect/>
          </a:stretch>
        </p:blipFill>
        <p:spPr bwMode="auto">
          <a:xfrm rot="5400000">
            <a:off x="5671082" y="673734"/>
            <a:ext cx="3641126" cy="267093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5127" name="Picture 7" descr="C:\Users\Lenovo\Desktop\проект вода\IMG_2099.JPG"/>
          <p:cNvPicPr>
            <a:picLocks noChangeAspect="1" noChangeArrowheads="1"/>
          </p:cNvPicPr>
          <p:nvPr/>
        </p:nvPicPr>
        <p:blipFill>
          <a:blip r:embed="rId7" cstate="print"/>
          <a:srcRect t="1105" r="10994"/>
          <a:stretch>
            <a:fillRect/>
          </a:stretch>
        </p:blipFill>
        <p:spPr bwMode="auto">
          <a:xfrm rot="5400000">
            <a:off x="3133042" y="3358193"/>
            <a:ext cx="3297965" cy="2748303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1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Times New Roman" pitchFamily="18" charset="0"/>
              </a:rPr>
              <a:t>4 этап. Подведение итогов : создание выставки «Разный дождь», создание газеты «Экологическая тропа»,  «Живая вода » .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Рисование по замыслу «Разный дождь».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закреплять умения выбирать сюжет рисунка, технику выполнения работы (грибной дождь, с градом, ливень, осенний дождь и др.) 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Беседа «Что мне сегодня больше всего запомнилось и понравилось».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: закрепить и систематизировать знания детей, полученные за день; активизировать память.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Самостоятельная игровая деятельность детей.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Продуктивные виды деятельности: конструирование фигурок для макета из отдельных деталей; лепка и рисование по замыслу.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Подвижные игры.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Сочинение стихов, загадок.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Настольные игры.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«Выложи облака» (мозаика)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«Собери картинку» (разрезная картинка) 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Изготовление газеты «Экологическая тропа», «Живая вода». 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  <a:ea typeface="Times New Roman" pitchFamily="18" charset="0"/>
              <a:cs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a typeface="Times New Roman" pitchFamily="18" charset="0"/>
                <a:cs typeface="Arial" pitchFamily="34" charset="0"/>
              </a:rPr>
              <a:t>5. Презентация проекта.</a:t>
            </a:r>
            <a:endParaRPr lang="ru-RU" b="1" i="1" dirty="0" smtClean="0">
              <a:solidFill>
                <a:schemeClr val="tx2">
                  <a:lumMod val="7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Lenovo\Desktop\проект вода\IMG_22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373984">
            <a:off x="6132142" y="4054269"/>
            <a:ext cx="2665548" cy="1999161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C:\Users\Lenovo\Desktop\проект вода\IMG_22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549829">
            <a:off x="55476" y="3697052"/>
            <a:ext cx="3296544" cy="2472408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C:\Users\Lenovo\Desktop\проект вода\IMG_2222.JPG"/>
          <p:cNvPicPr>
            <a:picLocks noChangeAspect="1" noChangeArrowheads="1"/>
          </p:cNvPicPr>
          <p:nvPr/>
        </p:nvPicPr>
        <p:blipFill>
          <a:blip r:embed="rId4" cstate="print"/>
          <a:srcRect l="17463" t="-241" r="11400"/>
          <a:stretch>
            <a:fillRect/>
          </a:stretch>
        </p:blipFill>
        <p:spPr bwMode="auto">
          <a:xfrm rot="5400000">
            <a:off x="2853130" y="251326"/>
            <a:ext cx="2861676" cy="3024336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 descr="C:\Users\Lenovo\Desktop\проект вода\IMG_22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3007804" y="3625044"/>
            <a:ext cx="3296544" cy="2472408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0" name="Picture 6" descr="C:\Users\Lenovo\Desktop\проект вода\IMG_22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452303">
            <a:off x="-95204" y="539777"/>
            <a:ext cx="3118322" cy="2338741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1" name="Picture 7" descr="C:\Users\Lenovo\Desktop\проект вода\IMG_222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455950">
            <a:off x="5544779" y="728030"/>
            <a:ext cx="3739054" cy="2804291"/>
          </a:xfrm>
          <a:prstGeom prst="ellipse">
            <a:avLst/>
          </a:prstGeom>
          <a:ln w="63500" cap="rnd">
            <a:solidFill>
              <a:schemeClr val="bg2">
                <a:lumMod val="50000"/>
              </a:schemeClr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51520" y="606079"/>
            <a:ext cx="8568952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Ожидаемые результаты:</a:t>
            </a:r>
            <a:endParaRPr lang="ru-RU" dirty="0" smtClean="0">
              <a:solidFill>
                <a:schemeClr val="tx2">
                  <a:lumMod val="75000"/>
                </a:schemeClr>
              </a:solidFill>
              <a:latin typeface="+mj-lt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развить познавательную активность детей в процессе экспериментирования;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расширить и углубить представление детей об окружающем мире посредством знакомства с веществом и тремя его основными состояниями (жидкое, твердое, парообразное) 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развивать умственные операции: сравнение, обобщение, способность анализировать, умение делать выводы, умозаключения; 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активизировать и обогащать словарь детей существительными, прилагательными и глаголами по теме занятия, развивать связную речь, умение рассуждать, делать выводы;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-  стимулировать самостоятельное формулирование выводов. </a:t>
            </a:r>
            <a:b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latin typeface="+mj-lt"/>
              </a:rPr>
              <a:t>Для чего осуществлялся проект: 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  <a:latin typeface="+mj-lt"/>
                <a:ea typeface="Times New Roman" pitchFamily="18" charset="0"/>
                <a:cs typeface="Times New Roman" pitchFamily="18" charset="0"/>
              </a:rPr>
              <a:t>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ы с вами узнали, что вода – одно из самых удивительных веществ. Она обладает многими свойствами: прозрачная, нет запаха, без вкуса, жидкое, твёрдое, парообразноё свойство. </a:t>
            </a:r>
            <a:b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</a:b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 жизни человека вода играет важную роль. Она даёт нам жизнь. Я вас поздравляю, вы стали настоящими исследователями.</a:t>
            </a:r>
            <a:r>
              <a:rPr kumimoji="0" lang="ru-RU" b="0" i="0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Вы молодцы!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Segoe UI Black" pitchFamily="34" charset="0"/>
                <a:ea typeface="Segoe UI Black" pitchFamily="34" charset="0"/>
              </a:rPr>
              <a:t>Актуальность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Segoe UI Black" pitchFamily="34" charset="0"/>
                <a:ea typeface="Segoe UI Black" pitchFamily="34" charset="0"/>
              </a:rPr>
              <a:t> проекта:</a:t>
            </a:r>
            <a:endParaRPr lang="ru-RU" dirty="0">
              <a:solidFill>
                <a:schemeClr val="tx2">
                  <a:lumMod val="50000"/>
                </a:schemeClr>
              </a:solidFill>
              <a:latin typeface="Segoe UI Black" pitchFamily="34" charset="0"/>
              <a:ea typeface="Segoe UI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Segoe UI Black" pitchFamily="34" charset="0"/>
              </a:rPr>
              <a:t>Мы живем в эру потребительского отношения к природным богатствам, но необходимо задумываться о бережном отношении к окружающему миру, который очень хрупкий. Дети искренне воспринимают проблемы нашего века, в том числе и экологические.</a:t>
            </a:r>
          </a:p>
          <a:p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Segoe UI Black" pitchFamily="34" charset="0"/>
              </a:rPr>
              <a:t>Переживая проблемные ситуации в игре, ребенок не останется равнодушным, когда вырастет. В предложенном проекте в самых разнообразных видах деятельности мы исследовали главное наше богатство – воду, ее интересные свойства; говорили о необходимости бережного отношения к воде.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Grp="1" noChangeArrowheads="1"/>
          </p:cNvSpPr>
          <p:nvPr>
            <p:ph sz="quarter" idx="1"/>
          </p:nvPr>
        </p:nvSpPr>
        <p:spPr bwMode="auto">
          <a:xfrm>
            <a:off x="179513" y="114170"/>
            <a:ext cx="8784976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Вид проекта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исследовательский, познавательно-творческий.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Участники: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 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дети 6-7 лет, родители, воспитатели.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Срок реализации проекта: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однодневный.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Взаимодействие с родителями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: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помощь в сборе материалов для реализации проекта, проведение опытов по испарению воды во время кипения в кастрюле; по превращению воды в лед</a:t>
            </a:r>
            <a:r>
              <a:rPr kumimoji="0" lang="ru-RU" sz="1800" b="1" i="1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(замораживание)</a:t>
            </a:r>
            <a:r>
              <a:rPr kumimoji="0" lang="ru-RU" sz="1800" b="1" i="1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и превращение льда в воду (таяние льда).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181818"/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Цель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: </a:t>
            </a: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закрепление представлений о свойствах и состояниях воды; развитие экологического сознания.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 </a:t>
            </a: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Задачи</a:t>
            </a:r>
            <a:r>
              <a:rPr kumimoji="0" lang="ru-RU" sz="20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:</a:t>
            </a:r>
            <a:endParaRPr kumimoji="0" lang="ru-RU" sz="2000" b="0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1. Углублять знания детей о свойствах воды, о ее разных состояниях (роса, лужа, дождь, река, пруд) 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2. Учить проводить опыты с водой: растворение сахарного и речного песка, очищение воды, испарение воды.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3. Формировать представления об агрегатных состояниях воды, наблюдать испарение воды на солнце.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4. Закрепить знания о круговороте воды в природе: «Путешествие капельки».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5. Закреплять умение отражать полученные впечатления в рисунках.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latin typeface="+mj-lt"/>
                <a:ea typeface="Segoe UI Black" pitchFamily="34" charset="0"/>
                <a:cs typeface="Times New Roman" pitchFamily="18" charset="0"/>
              </a:rPr>
              <a:t>6. Формировать бережное отношение к воде.</a:t>
            </a:r>
            <a:endParaRPr kumimoji="0" lang="ru-RU" sz="1800" b="1" i="1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latin typeface="+mj-lt"/>
              <a:ea typeface="Segoe UI Black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179512" y="79332"/>
            <a:ext cx="8784976" cy="658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Этапы проекта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: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latin typeface="Segoe UI Black" pitchFamily="34" charset="0"/>
              <a:ea typeface="Segoe UI Black" pitchFamily="34" charset="0"/>
              <a:cs typeface="Arial" pitchFamily="34" charset="0"/>
            </a:endParaRPr>
          </a:p>
          <a:p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1 этап. </a:t>
            </a:r>
          </a:p>
          <a:p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Выявление проблемы:</a:t>
            </a:r>
            <a:r>
              <a:rPr kumimoji="0" lang="ru-RU" b="1" i="1" u="none" strike="noStrike" cap="none" normalizeH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Загадывание загадок, пословиц и поговорок о воде.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Цель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: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создание проблемной ситуации, высказывание идей по поводу предстоящей деятельности в течение дня. Развивать мышление, воображение; повышать интерес к родному языку.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pPr lvl="0"/>
            <a:r>
              <a:rPr kumimoji="0" lang="ru-RU" sz="2000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2 этап. </a:t>
            </a:r>
          </a:p>
          <a:p>
            <a:pPr lvl="0"/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Разработка проекта: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Составление плана реализации проекта с учётом интеграции образовательных областей.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Составление конспектов занятий и подготовка к празднику.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Подбор стихов, песен, малых форм русского фольклора.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Подбор книг, иллюстративного материала и репродукции картин.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Подбор дидактических игр.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Подбор музыкального репертуара.</a:t>
            </a:r>
          </a:p>
          <a:p>
            <a:pPr lvl="0"/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Привлечение родителей к текущему проекту.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  <a:p>
            <a:r>
              <a:rPr kumimoji="0" lang="ru-RU" sz="2000" b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Segoe UI Black" pitchFamily="34" charset="0"/>
                <a:ea typeface="Segoe UI Black" pitchFamily="34" charset="0"/>
                <a:cs typeface="Times New Roman" pitchFamily="18" charset="0"/>
              </a:rPr>
              <a:t>3 этап. </a:t>
            </a:r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Выполнение проекта (организация совместной работы детей, родителей и педагогов над проектом):</a:t>
            </a:r>
          </a:p>
          <a:p>
            <a:r>
              <a:rPr kumimoji="0" lang="ru-RU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Чтение. Малые фольклорные жанры.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развивать интерес к литературе; развивать речь, внимание.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476672"/>
            <a:ext cx="8784976" cy="5760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Самостоятельная деятельность детей.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Рассматривание книг, иллюстраций с водоемами, их обитателями.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Раскрашивание «Раскрась водой».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Дидактические игры.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закрепление знаний о воде, ее разных состояниях.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Совместная деятельность детей воспитателя.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Наблюдения и опыты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развитие практических действий в процессе экспериментов и опытов.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Подвижные игры.</a:t>
            </a:r>
            <a:endParaRPr lang="ru-RU" i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: развивать умение действовать по сигналу, внимание, выдержку, ловкость и быстроту.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«Рыбаки и рыбки»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«Земля, вода и воздух»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«Море волнуется»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Трудовая деятельность. 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Полив комнатных растений очищенной водой.</a:t>
            </a:r>
          </a:p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Воспитание экологической культуры, бережного отношения к окружающей природе. Расширение кругозора детей, их знаний о важности воды для жизни растения.</a:t>
            </a:r>
          </a:p>
          <a:p>
            <a:endParaRPr lang="ru-RU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Опыт №1</a:t>
            </a:r>
          </a:p>
          <a:p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«Вода – это жидкость, которая не имеет вкуса, цвета, запаха»</a:t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Подвести детей к пониманию того, что вода это жидкость, которая не имеет вкуса, цвета, запаха</a:t>
            </a:r>
            <a:endParaRPr lang="ru-RU" dirty="0"/>
          </a:p>
        </p:txBody>
      </p:sp>
      <p:pic>
        <p:nvPicPr>
          <p:cNvPr id="1026" name="Picture 2" descr="C:\Users\Lenovo\Desktop\проект вода\IMG_20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6396758">
            <a:off x="6024685" y="1638459"/>
            <a:ext cx="3112166" cy="2334126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7" name="Picture 3" descr="C:\Users\Lenovo\Desktop\проект вода\IMG_20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794415">
            <a:off x="-204531" y="1796819"/>
            <a:ext cx="3072342" cy="2304256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8" name="Picture 4" descr="C:\Users\Lenovo\Desktop\проект вода\IMG_204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400000">
            <a:off x="3095836" y="1520788"/>
            <a:ext cx="3168352" cy="2376264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29" name="Picture 5" descr="C:\Users\Lenovo\Desktop\проект вода\IMG_2044.JPG"/>
          <p:cNvPicPr>
            <a:picLocks noChangeAspect="1" noChangeArrowheads="1"/>
          </p:cNvPicPr>
          <p:nvPr/>
        </p:nvPicPr>
        <p:blipFill>
          <a:blip r:embed="rId5" cstate="print"/>
          <a:srcRect l="5806" t="-4509" r="-6308" b="-7741"/>
          <a:stretch>
            <a:fillRect/>
          </a:stretch>
        </p:blipFill>
        <p:spPr bwMode="auto">
          <a:xfrm rot="5400000">
            <a:off x="4852704" y="3898344"/>
            <a:ext cx="2894976" cy="259228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30" name="Picture 6" descr="C:\Users\Lenovo\Desktop\проект вода\IMG_2048.JPG"/>
          <p:cNvPicPr>
            <a:picLocks noChangeAspect="1" noChangeArrowheads="1"/>
          </p:cNvPicPr>
          <p:nvPr/>
        </p:nvPicPr>
        <p:blipFill>
          <a:blip r:embed="rId6" cstate="print"/>
          <a:srcRect l="12798" t="4355" r="22950"/>
          <a:stretch>
            <a:fillRect/>
          </a:stretch>
        </p:blipFill>
        <p:spPr bwMode="auto">
          <a:xfrm rot="5400000">
            <a:off x="1303778" y="3401137"/>
            <a:ext cx="2952328" cy="329608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Опыт №2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«Вода имеет твёрдое свойство»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Опыт №3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 «Парообразная вода - пар»</a:t>
            </a:r>
            <a:b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</a:rPr>
              <a:t>Цель: </a:t>
            </a:r>
            <a:r>
              <a:rPr lang="ru-RU" i="1" dirty="0" smtClean="0">
                <a:solidFill>
                  <a:schemeClr val="tx2">
                    <a:lumMod val="75000"/>
                  </a:schemeClr>
                </a:solidFill>
              </a:rPr>
              <a:t>Подвести детей к пониманию трех состояний воды. </a:t>
            </a:r>
            <a:endParaRPr lang="ru-RU" dirty="0"/>
          </a:p>
        </p:txBody>
      </p:sp>
      <p:pic>
        <p:nvPicPr>
          <p:cNvPr id="3074" name="Picture 2" descr="C:\Users\Lenovo\Desktop\проект вода\IMG_2100.JPG"/>
          <p:cNvPicPr>
            <a:picLocks noChangeAspect="1" noChangeArrowheads="1"/>
          </p:cNvPicPr>
          <p:nvPr/>
        </p:nvPicPr>
        <p:blipFill>
          <a:blip r:embed="rId2" cstate="print"/>
          <a:srcRect l="4054" b="25641"/>
          <a:stretch>
            <a:fillRect/>
          </a:stretch>
        </p:blipFill>
        <p:spPr bwMode="auto">
          <a:xfrm rot="4641854">
            <a:off x="-249337" y="1800024"/>
            <a:ext cx="3521994" cy="223224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5" name="Picture 3" descr="C:\Users\Lenovo\Desktop\проект вода\IMG_21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532178">
            <a:off x="5804114" y="1620822"/>
            <a:ext cx="3392555" cy="2544416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6" name="Picture 4" descr="C:\Users\Lenovo\Desktop\проект вода\IMG_2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4927783">
            <a:off x="335772" y="3579248"/>
            <a:ext cx="3392554" cy="2544416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7" name="Picture 5" descr="C:\Users\Lenovo\Desktop\проект вода\IMG_210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2507770" y="1820822"/>
            <a:ext cx="3840427" cy="2880320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3078" name="Picture 6" descr="C:\Users\Lenovo\Desktop\проект вода\IMG_210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6309151">
            <a:off x="5125444" y="3914139"/>
            <a:ext cx="3080520" cy="2310390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Lenovo\Desktop\проект вода\IMG_2053.JPG"/>
          <p:cNvPicPr>
            <a:picLocks noChangeAspect="1" noChangeArrowheads="1"/>
          </p:cNvPicPr>
          <p:nvPr/>
        </p:nvPicPr>
        <p:blipFill>
          <a:blip r:embed="rId2" cstate="print"/>
          <a:srcRect l="18868" t="635" r="13211"/>
          <a:stretch>
            <a:fillRect/>
          </a:stretch>
        </p:blipFill>
        <p:spPr bwMode="auto">
          <a:xfrm rot="5400000">
            <a:off x="463531" y="120644"/>
            <a:ext cx="2880321" cy="316032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1" name="Picture 3" descr="C:\Users\Lenovo\Desktop\проект вода\IMG_2056.JPG"/>
          <p:cNvPicPr>
            <a:picLocks noChangeAspect="1" noChangeArrowheads="1"/>
          </p:cNvPicPr>
          <p:nvPr/>
        </p:nvPicPr>
        <p:blipFill>
          <a:blip r:embed="rId3" cstate="print"/>
          <a:srcRect t="1226" r="12201"/>
          <a:stretch>
            <a:fillRect/>
          </a:stretch>
        </p:blipFill>
        <p:spPr bwMode="auto">
          <a:xfrm rot="5400000">
            <a:off x="6141549" y="491299"/>
            <a:ext cx="2952327" cy="2491025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2" name="Picture 4" descr="C:\Users\Lenovo\Desktop\проект вода\IMG_2067.JPG"/>
          <p:cNvPicPr>
            <a:picLocks noChangeAspect="1" noChangeArrowheads="1"/>
          </p:cNvPicPr>
          <p:nvPr/>
        </p:nvPicPr>
        <p:blipFill>
          <a:blip r:embed="rId4" cstate="print"/>
          <a:srcRect t="-3378" r="30774"/>
          <a:stretch>
            <a:fillRect/>
          </a:stretch>
        </p:blipFill>
        <p:spPr bwMode="auto">
          <a:xfrm rot="5400000">
            <a:off x="3372346" y="3332510"/>
            <a:ext cx="2808312" cy="3145308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3" name="Picture 5" descr="C:\Users\Lenovo\Desktop\проект вода\IMG_2068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5400000">
            <a:off x="6044141" y="3829067"/>
            <a:ext cx="3200534" cy="2400401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4" name="Picture 6" descr="C:\Users\Lenovo\Desktop\проект вода\IMG_2064.JPG"/>
          <p:cNvPicPr>
            <a:picLocks noChangeAspect="1" noChangeArrowheads="1"/>
          </p:cNvPicPr>
          <p:nvPr/>
        </p:nvPicPr>
        <p:blipFill>
          <a:blip r:embed="rId6" cstate="print"/>
          <a:srcRect l="13893" t="1500"/>
          <a:stretch>
            <a:fillRect/>
          </a:stretch>
        </p:blipFill>
        <p:spPr bwMode="auto">
          <a:xfrm rot="5400000">
            <a:off x="19021" y="3517483"/>
            <a:ext cx="3273310" cy="2808312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55" name="Picture 7" descr="C:\Users\Lenovo\Desktop\проект вода\IMG_2055.JPG"/>
          <p:cNvPicPr>
            <a:picLocks noChangeAspect="1" noChangeArrowheads="1"/>
          </p:cNvPicPr>
          <p:nvPr/>
        </p:nvPicPr>
        <p:blipFill>
          <a:blip r:embed="rId7" cstate="print"/>
          <a:srcRect t="-1781" r="21656"/>
          <a:stretch>
            <a:fillRect/>
          </a:stretch>
        </p:blipFill>
        <p:spPr bwMode="auto">
          <a:xfrm rot="5400000">
            <a:off x="3527884" y="296652"/>
            <a:ext cx="2808312" cy="2736304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Lenovo\Desktop\проект вода\IMG_2074.JPG"/>
          <p:cNvPicPr>
            <a:picLocks noChangeAspect="1" noChangeArrowheads="1"/>
          </p:cNvPicPr>
          <p:nvPr/>
        </p:nvPicPr>
        <p:blipFill>
          <a:blip r:embed="rId2" cstate="print"/>
          <a:srcRect l="19458" t="321" r="10958"/>
          <a:stretch>
            <a:fillRect/>
          </a:stretch>
        </p:blipFill>
        <p:spPr bwMode="auto">
          <a:xfrm rot="5961769">
            <a:off x="6156559" y="3249871"/>
            <a:ext cx="2880320" cy="3094562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099" name="Picture 3" descr="C:\Users\Lenovo\Desktop\проект вода\IMG_2076.JPG"/>
          <p:cNvPicPr>
            <a:picLocks noChangeAspect="1" noChangeArrowheads="1"/>
          </p:cNvPicPr>
          <p:nvPr/>
        </p:nvPicPr>
        <p:blipFill>
          <a:blip r:embed="rId3" cstate="print"/>
          <a:srcRect t="60" r="28256"/>
          <a:stretch>
            <a:fillRect/>
          </a:stretch>
        </p:blipFill>
        <p:spPr bwMode="auto">
          <a:xfrm rot="5400000">
            <a:off x="163377" y="270337"/>
            <a:ext cx="2784688" cy="2909327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0" name="Picture 4" descr="C:\Users\Lenovo\Desktop\проект вода\IMG_2077.JPG"/>
          <p:cNvPicPr>
            <a:picLocks noChangeAspect="1" noChangeArrowheads="1"/>
          </p:cNvPicPr>
          <p:nvPr/>
        </p:nvPicPr>
        <p:blipFill>
          <a:blip r:embed="rId4" cstate="print"/>
          <a:srcRect l="12500" t="3207" r="17877"/>
          <a:stretch>
            <a:fillRect/>
          </a:stretch>
        </p:blipFill>
        <p:spPr bwMode="auto">
          <a:xfrm rot="5400000">
            <a:off x="3118786" y="417718"/>
            <a:ext cx="2762411" cy="2880320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1" name="Picture 5" descr="C:\Users\Lenovo\Desktop\проект вода\IMG_2080.JPG"/>
          <p:cNvPicPr>
            <a:picLocks noChangeAspect="1" noChangeArrowheads="1"/>
          </p:cNvPicPr>
          <p:nvPr/>
        </p:nvPicPr>
        <p:blipFill>
          <a:blip r:embed="rId5" cstate="print"/>
          <a:srcRect l="9943" t="765" r="31254"/>
          <a:stretch>
            <a:fillRect/>
          </a:stretch>
        </p:blipFill>
        <p:spPr bwMode="auto">
          <a:xfrm rot="6504804">
            <a:off x="6231301" y="104475"/>
            <a:ext cx="2520280" cy="3189890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2" name="Picture 6" descr="C:\Users\Lenovo\Desktop\проект вода\IMG_2082.JPG"/>
          <p:cNvPicPr>
            <a:picLocks noChangeAspect="1" noChangeArrowheads="1"/>
          </p:cNvPicPr>
          <p:nvPr/>
        </p:nvPicPr>
        <p:blipFill>
          <a:blip r:embed="rId6" cstate="print"/>
          <a:srcRect l="9135" t="2753" r="30977"/>
          <a:stretch>
            <a:fillRect/>
          </a:stretch>
        </p:blipFill>
        <p:spPr bwMode="auto">
          <a:xfrm rot="5099988">
            <a:off x="630029" y="3067423"/>
            <a:ext cx="2520279" cy="3069311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4103" name="Picture 7" descr="C:\Users\Lenovo\Desktop\проект вода\IMG_2086.JPG"/>
          <p:cNvPicPr>
            <a:picLocks noChangeAspect="1" noChangeArrowheads="1"/>
          </p:cNvPicPr>
          <p:nvPr/>
        </p:nvPicPr>
        <p:blipFill>
          <a:blip r:embed="rId7" cstate="print"/>
          <a:srcRect l="10569" t="792" r="16044"/>
          <a:stretch>
            <a:fillRect/>
          </a:stretch>
        </p:blipFill>
        <p:spPr bwMode="auto">
          <a:xfrm rot="5400000">
            <a:off x="3080821" y="3480019"/>
            <a:ext cx="3024338" cy="3066316"/>
          </a:xfrm>
          <a:prstGeom prst="ellipse">
            <a:avLst/>
          </a:prstGeom>
          <a:ln w="63500" cap="rnd">
            <a:solidFill>
              <a:schemeClr val="bg2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583</TotalTime>
  <Words>190</Words>
  <Application>Microsoft Office PowerPoint</Application>
  <PresentationFormat>Экран (4:3)</PresentationFormat>
  <Paragraphs>77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Официальная</vt:lpstr>
      <vt:lpstr>Муниципальное дошкольное образовательное автономное учреждение «Детский сад №88»</vt:lpstr>
      <vt:lpstr>Актуальность проекта: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дошкольное образовательное автономное учреждение «Детский сад №88»</dc:title>
  <dc:creator>Lenovo</dc:creator>
  <cp:lastModifiedBy>Lenovo</cp:lastModifiedBy>
  <cp:revision>43</cp:revision>
  <dcterms:created xsi:type="dcterms:W3CDTF">2022-06-22T09:33:56Z</dcterms:created>
  <dcterms:modified xsi:type="dcterms:W3CDTF">2022-06-30T10:35:43Z</dcterms:modified>
</cp:coreProperties>
</file>