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4" r:id="rId1"/>
    <p:sldMasterId id="2147483922" r:id="rId2"/>
  </p:sldMasterIdLst>
  <p:notesMasterIdLst>
    <p:notesMasterId r:id="rId30"/>
  </p:notesMasterIdLst>
  <p:sldIdLst>
    <p:sldId id="271" r:id="rId3"/>
    <p:sldId id="270" r:id="rId4"/>
    <p:sldId id="308" r:id="rId5"/>
    <p:sldId id="307" r:id="rId6"/>
    <p:sldId id="306" r:id="rId7"/>
    <p:sldId id="261" r:id="rId8"/>
    <p:sldId id="262" r:id="rId9"/>
    <p:sldId id="296" r:id="rId10"/>
    <p:sldId id="323" r:id="rId11"/>
    <p:sldId id="319" r:id="rId12"/>
    <p:sldId id="310" r:id="rId13"/>
    <p:sldId id="316" r:id="rId14"/>
    <p:sldId id="280" r:id="rId15"/>
    <p:sldId id="267" r:id="rId16"/>
    <p:sldId id="299" r:id="rId17"/>
    <p:sldId id="282" r:id="rId18"/>
    <p:sldId id="320" r:id="rId19"/>
    <p:sldId id="317" r:id="rId20"/>
    <p:sldId id="286" r:id="rId21"/>
    <p:sldId id="288" r:id="rId22"/>
    <p:sldId id="289" r:id="rId23"/>
    <p:sldId id="290" r:id="rId24"/>
    <p:sldId id="291" r:id="rId25"/>
    <p:sldId id="294" r:id="rId26"/>
    <p:sldId id="295" r:id="rId27"/>
    <p:sldId id="304" r:id="rId28"/>
    <p:sldId id="292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88" autoAdjust="0"/>
  </p:normalViewPr>
  <p:slideViewPr>
    <p:cSldViewPr snapToGrid="0">
      <p:cViewPr varScale="1">
        <p:scale>
          <a:sx n="105" d="100"/>
          <a:sy n="105" d="100"/>
        </p:scale>
        <p:origin x="7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87D992-6DF5-4316-941A-B63173A00D5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2DFC67-6205-4C73-A47C-4C54C53D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855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4394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737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2890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3056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167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2384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2695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8054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368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BC8B3CF-BFB4-4993-A308-2DE111A62EF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368E98A-9AF3-47E9-81E6-683320F6412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808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3CF-BFB4-4993-A308-2DE111A62EF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E98A-9AF3-47E9-81E6-683320F64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206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4695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3CF-BFB4-4993-A308-2DE111A62EF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E98A-9AF3-47E9-81E6-683320F6412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1432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3CF-BFB4-4993-A308-2DE111A62EF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E98A-9AF3-47E9-81E6-683320F64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0267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3CF-BFB4-4993-A308-2DE111A62EF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E98A-9AF3-47E9-81E6-683320F6412E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70312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3CF-BFB4-4993-A308-2DE111A62EF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E98A-9AF3-47E9-81E6-683320F6412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2268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3CF-BFB4-4993-A308-2DE111A62EF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E98A-9AF3-47E9-81E6-683320F64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5540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3CF-BFB4-4993-A308-2DE111A62EF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E98A-9AF3-47E9-81E6-683320F6412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7521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3CF-BFB4-4993-A308-2DE111A62EF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E98A-9AF3-47E9-81E6-683320F64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2665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1182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96341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9888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01341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3813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0041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90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3CF-BFB4-4993-A308-2DE111A62EF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E98A-9AF3-47E9-81E6-683320F6412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56765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3CF-BFB4-4993-A308-2DE111A62EF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E98A-9AF3-47E9-81E6-683320F6412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839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549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099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91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421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1123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432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416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  <p:sldLayoutId id="2147483919" r:id="rId15"/>
    <p:sldLayoutId id="2147483920" r:id="rId16"/>
    <p:sldLayoutId id="214748392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23875CD-A018-4206-ABF3-C0C1C6FA91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63F8EBF-F01F-4ED7-A43C-E8E6DF33F0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784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  <p:sldLayoutId id="2147483934" r:id="rId12"/>
    <p:sldLayoutId id="2147483935" r:id="rId13"/>
    <p:sldLayoutId id="2147483936" r:id="rId14"/>
    <p:sldLayoutId id="2147483937" r:id="rId15"/>
    <p:sldLayoutId id="2147483938" r:id="rId16"/>
    <p:sldLayoutId id="214748393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03CFF2-A8AD-456B-9642-35400256B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Озаглавьте картинку.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D9FFB1-E376-4A18-B7A3-34E5A8A2D3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20B487C4-9236-4AD0-8975-50C4F987F9D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847088" y="1929384"/>
            <a:ext cx="7671816" cy="4261104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4098C15F-E51E-48B9-BDFC-9FB33A9171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685CA98-3808-4403-BF3B-CFC53E56E02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32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D6E5067E-B9DD-4E1D-A13F-72ECF1A88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М.Ю. Лермонтов писал в своём стихотворении : «И скучно, и грустно, и некому руку подать…»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4CB9484-3336-46D6-BBED-976AF9F263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2000" b="1" dirty="0"/>
              <a:t>О какой неудовлетворённой потребности человека идёт речь?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DF4602CD-DC41-4CCF-B703-3ADC0D10778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475246" y="3243263"/>
            <a:ext cx="2358358" cy="2632075"/>
          </a:xfrm>
          <a:prstGeom prst="rect">
            <a:avLst/>
          </a:prstGeom>
        </p:spPr>
      </p:pic>
      <p:sp>
        <p:nvSpPr>
          <p:cNvPr id="9" name="Текст 8">
            <a:extLst>
              <a:ext uri="{FF2B5EF4-FFF2-40B4-BE49-F238E27FC236}">
                <a16:creationId xmlns:a16="http://schemas.microsoft.com/office/drawing/2014/main" id="{628382FA-CEF4-4051-A71B-094A0AA3F1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D410457A-A6D1-4CFA-898D-BB63AE066B02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41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14D367-F9A0-43EC-8DF4-CED61539E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От чего ещё (кроме самого человека) зависят его потребности?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45BF34-DD78-458F-90F9-4FAF65D1FC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63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3D624E-ACE4-49B2-BF37-56EBCCB71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9D04E4-0942-492D-8378-6EC94FAB9E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FF27B87-4ADC-4126-8218-3D68D942B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492" y="-210312"/>
            <a:ext cx="11733660" cy="706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43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/>
              <a:t>Способности стр.158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rot="2490592">
            <a:off x="5135079" y="1764330"/>
            <a:ext cx="571504" cy="1785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orbel" panose="020B0503020204020204" pitchFamily="34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 rot="19326463">
            <a:off x="6741390" y="1857369"/>
            <a:ext cx="571504" cy="1785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orbel" panose="020B0503020204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09918" y="3071810"/>
            <a:ext cx="325602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rbel" panose="020B0503020204020204" pitchFamily="34" charset="0"/>
              </a:rPr>
              <a:t>общие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96132" y="3214686"/>
            <a:ext cx="325602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rbel" panose="020B0503020204020204" pitchFamily="34" charset="0"/>
              </a:rPr>
              <a:t>специальные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309918" y="4071943"/>
            <a:ext cx="3286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Наблюдательность, зрительная и эмоциональная память, воображение и др.</a:t>
            </a:r>
            <a:endParaRPr lang="ru-RU" dirty="0">
              <a:ln w="1905"/>
              <a:gradFill>
                <a:gsLst>
                  <a:gs pos="0">
                    <a:srgbClr val="475A8D">
                      <a:shade val="20000"/>
                      <a:satMod val="200000"/>
                    </a:srgbClr>
                  </a:gs>
                  <a:gs pos="78000">
                    <a:srgbClr val="475A8D">
                      <a:tint val="90000"/>
                      <a:shade val="89000"/>
                      <a:satMod val="220000"/>
                    </a:srgbClr>
                  </a:gs>
                  <a:gs pos="100000">
                    <a:srgbClr val="475A8D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67570" y="4071942"/>
            <a:ext cx="32861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Математические, художественные, музыкальные, литературные, спортивные и др.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24232" y="5643579"/>
            <a:ext cx="6572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Задатки </a:t>
            </a:r>
            <a:r>
              <a:rPr lang="ru-RU" sz="28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потенциальные возможности человека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3C2DB5-835C-48CA-A4F4-63A9AD666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Стр.36</a:t>
            </a:r>
            <a:br>
              <a:rPr lang="ru-RU" dirty="0"/>
            </a:br>
            <a:endParaRPr lang="ru-RU" sz="31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78B192-F1C3-43E8-BECF-2EDD6E495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Духовный мир – это… .</a:t>
            </a:r>
            <a:endParaRPr lang="ru-RU" sz="1800" b="1" dirty="0">
              <a:solidFill>
                <a:prstClr val="black"/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r>
              <a:rPr lang="ru-RU" sz="1800" b="1" dirty="0">
                <a:latin typeface="Arial Narrow" panose="020B0606020202030204" pitchFamily="34" charset="0"/>
              </a:rPr>
              <a:t>Его формирование идёт в процессе… .</a:t>
            </a:r>
          </a:p>
          <a:p>
            <a:r>
              <a:rPr lang="ru-RU" sz="1800" b="1" dirty="0">
                <a:latin typeface="Arial Narrow" panose="020B0606020202030204" pitchFamily="34" charset="0"/>
              </a:rPr>
              <a:t>Важная составляющая духовного мира человека -… .</a:t>
            </a:r>
          </a:p>
          <a:p>
            <a:r>
              <a:rPr lang="ru-RU" sz="1800" b="1" dirty="0">
                <a:latin typeface="Arial Narrow" panose="020B0606020202030204" pitchFamily="34" charset="0"/>
              </a:rPr>
              <a:t>Способность мыслить - …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078A16-7EAB-4E82-A878-3A7934B8F9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3805" y="3907466"/>
            <a:ext cx="3619742" cy="234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99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573502-8C2D-484B-8379-8F4BC5F89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A0F816-6EF2-4BC0-BB47-856856B08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D0178B0-A9CF-414B-91D1-EE28A4DD6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576" y="509394"/>
            <a:ext cx="7626096" cy="571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49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>
                <a:solidFill>
                  <a:srgbClr val="990000"/>
                </a:solidFill>
                <a:latin typeface="Comic Sans MS" pitchFamily="66" charset="0"/>
              </a:rPr>
              <a:t>Мир чувств и эмоций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3891A7"/>
              </a:buClr>
              <a:buNone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Чувство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– отношение человека к чему – либо или к кому-либо.(Любовь, радость, уважение, восхищение, гнев, страх, горе…) </a:t>
            </a:r>
          </a:p>
          <a:p>
            <a:pPr lvl="0">
              <a:buClr>
                <a:srgbClr val="3891A7"/>
              </a:buClr>
              <a:buNone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Эмоции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– переживания человека, его настроение в тот  или иной момент.(Весёлый, грустный, печальный, задумчивый)</a:t>
            </a:r>
          </a:p>
        </p:txBody>
      </p:sp>
      <p:pic>
        <p:nvPicPr>
          <p:cNvPr id="5" name="Picture 4" descr="PH01446J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3489" y="4216400"/>
            <a:ext cx="2730825" cy="15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587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75B3D3-A790-49A3-9E25-F180AC1DD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6C2D8C-C953-44C0-8EBD-70381C490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1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1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Американский учёный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Изард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Кэррол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выделил 11 основных эмоций.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Какие из них можно назвать положительными, а какие отрицательными? </a:t>
            </a:r>
          </a:p>
          <a:p>
            <a:pPr algn="ctr"/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760937-0F59-43A5-AE98-2E15872E7E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92" t="15139" r="63174" b="26693"/>
          <a:stretch>
            <a:fillRect/>
          </a:stretch>
        </p:blipFill>
        <p:spPr bwMode="auto">
          <a:xfrm>
            <a:off x="3813048" y="1099607"/>
            <a:ext cx="2177415" cy="28232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214884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04061D-48AF-4382-8CF3-7C947F39C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Чем чувства человека отличаются от эмоций? </a:t>
            </a:r>
            <a:b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</a:br>
            <a:endParaRPr lang="ru-RU" sz="32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53F487-885F-45CA-85B6-19A5CE73F1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i="1" dirty="0"/>
              <a:t>Вставьте слово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……порождает мысль, мысль будоражит…....  ……и мысли влияют на поступки человека.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itchFamily="34" charset="0"/>
              <a:ea typeface="+mn-ea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2F5693-D3C3-4442-A67E-31AED83517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0055" y="3689900"/>
            <a:ext cx="4639458" cy="245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8582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1143000"/>
          </a:xfrm>
        </p:spPr>
        <p:txBody>
          <a:bodyPr/>
          <a:lstStyle/>
          <a:p>
            <a:r>
              <a:rPr lang="ru-RU" sz="4400" b="1" dirty="0">
                <a:solidFill>
                  <a:srgbClr val="990000"/>
                </a:solidFill>
                <a:latin typeface="Comic Sans MS" pitchFamily="66" charset="0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6728" y="981456"/>
            <a:ext cx="7498080" cy="1837184"/>
          </a:xfrm>
        </p:spPr>
        <p:txBody>
          <a:bodyPr/>
          <a:lstStyle/>
          <a:p>
            <a:pPr>
              <a:buNone/>
            </a:pPr>
            <a:r>
              <a:rPr lang="ru-RU" b="1" i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Чувство порождает мысль, мысль будоражит чувства.  Чувства и мысли влияют на поступки человека.</a:t>
            </a:r>
            <a:endParaRPr lang="ru-RU" dirty="0">
              <a:latin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://kapushka.ru/wp-content/uploads/2015/06/duhovnyy_mir_cheloveka_2-e14348251766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9697" y="3068960"/>
            <a:ext cx="5915025" cy="313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69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0091BE-A73A-4178-A56D-A527553A0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/>
              <a:t>Тема</a:t>
            </a:r>
            <a:r>
              <a:rPr lang="ru-RU" dirty="0"/>
              <a:t>: </a:t>
            </a:r>
            <a:r>
              <a:rPr lang="ru-RU" b="1" dirty="0"/>
              <a:t>Потребности и способности человека.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6E81EC7-D181-4F42-92E8-7DFAFB5E57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План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72B347-29E6-433F-9368-464C2916EE3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1. Что такое потребности.</a:t>
            </a:r>
          </a:p>
          <a:p>
            <a:r>
              <a:rPr lang="ru-RU" dirty="0"/>
              <a:t>2. Иерархия потребностей.</a:t>
            </a:r>
          </a:p>
          <a:p>
            <a:r>
              <a:rPr lang="ru-RU" dirty="0"/>
              <a:t>3. Индивидуальный характер потребностей.</a:t>
            </a:r>
          </a:p>
          <a:p>
            <a:r>
              <a:rPr lang="ru-RU" dirty="0"/>
              <a:t>4. Проявление и развитие способностей.</a:t>
            </a:r>
          </a:p>
          <a:p>
            <a:r>
              <a:rPr lang="ru-RU" dirty="0"/>
              <a:t>5. Эмоции и чувства.</a:t>
            </a:r>
          </a:p>
          <a:p>
            <a:r>
              <a:rPr lang="ru-RU" dirty="0"/>
              <a:t>6. Духовный мир человека</a:t>
            </a:r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F6479C4-7F6F-432C-B87E-6C660EAC2B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94D96887-F7FA-4BFD-A2D6-DB62D3691CF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783075" y="3243263"/>
            <a:ext cx="3512175" cy="263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4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6ECB6B-3A24-4A6C-B64B-13B74F2EB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EE529E-AA8E-4E5D-A2F4-822AA97D8D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83E2F45-BA48-499F-A420-AF4F8BD8B40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E22DA68-FDE2-43FE-B206-21C3840FDD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D5383A3-1481-4217-858B-5DEEE31DA1B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BD7A84-133E-4065-AAFE-D125E2988677}"/>
              </a:ext>
            </a:extLst>
          </p:cNvPr>
          <p:cNvSpPr txBox="1"/>
          <p:nvPr/>
        </p:nvSpPr>
        <p:spPr>
          <a:xfrm>
            <a:off x="3341363" y="2094221"/>
            <a:ext cx="6097508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ru-RU" b="1" i="0" dirty="0">
                <a:effectLst/>
                <a:latin typeface="inherit"/>
              </a:rPr>
              <a:t>1.</a:t>
            </a:r>
            <a:r>
              <a:rPr lang="ru-RU" sz="2800" b="1" i="0" dirty="0">
                <a:effectLst/>
                <a:latin typeface="Segoe UI" panose="020B0502040204020203" pitchFamily="34" charset="0"/>
              </a:rPr>
              <a:t> Выберите наиболее точный термин из предложенных ниже.</a:t>
            </a:r>
          </a:p>
          <a:p>
            <a:pPr algn="l" fontAlgn="base"/>
            <a:br>
              <a:rPr lang="ru-RU" b="1" i="0" dirty="0">
                <a:effectLst/>
                <a:latin typeface="Segoe UI" panose="020B0502040204020203" pitchFamily="34" charset="0"/>
              </a:rPr>
            </a:br>
            <a:r>
              <a:rPr lang="ru-RU" b="1" i="0" dirty="0">
                <a:effectLst/>
                <a:latin typeface="Segoe UI" panose="020B0502040204020203" pitchFamily="34" charset="0"/>
              </a:rPr>
              <a:t>Осознаваемая человеком нужда в том, что необходимо для его жизни, — это</a:t>
            </a:r>
          </a:p>
          <a:p>
            <a:pPr algn="l" fontAlgn="base"/>
            <a:r>
              <a:rPr lang="ru-RU" b="1" i="0" dirty="0">
                <a:effectLst/>
                <a:latin typeface="Segoe UI" panose="020B0502040204020203" pitchFamily="34" charset="0"/>
              </a:rPr>
              <a:t>1) желание</a:t>
            </a:r>
            <a:br>
              <a:rPr lang="ru-RU" b="1" i="0" dirty="0">
                <a:effectLst/>
                <a:latin typeface="Segoe UI" panose="020B0502040204020203" pitchFamily="34" charset="0"/>
              </a:rPr>
            </a:br>
            <a:r>
              <a:rPr lang="ru-RU" b="1" i="0" dirty="0">
                <a:effectLst/>
                <a:latin typeface="Segoe UI" panose="020B0502040204020203" pitchFamily="34" charset="0"/>
              </a:rPr>
              <a:t>2) самосознание</a:t>
            </a:r>
            <a:br>
              <a:rPr lang="ru-RU" b="1" i="0" dirty="0">
                <a:effectLst/>
                <a:latin typeface="Segoe UI" panose="020B0502040204020203" pitchFamily="34" charset="0"/>
              </a:rPr>
            </a:br>
            <a:r>
              <a:rPr lang="ru-RU" b="1" i="0" dirty="0">
                <a:effectLst/>
                <a:latin typeface="Segoe UI" panose="020B0502040204020203" pitchFamily="34" charset="0"/>
              </a:rPr>
              <a:t>3) потребность</a:t>
            </a:r>
            <a:br>
              <a:rPr lang="ru-RU" b="1" i="0" dirty="0">
                <a:effectLst/>
                <a:latin typeface="Segoe UI" panose="020B0502040204020203" pitchFamily="34" charset="0"/>
              </a:rPr>
            </a:br>
            <a:r>
              <a:rPr lang="ru-RU" b="1" i="0" dirty="0">
                <a:effectLst/>
                <a:latin typeface="Segoe UI" panose="020B0502040204020203" pitchFamily="34" charset="0"/>
              </a:rPr>
              <a:t>4) сознание</a:t>
            </a:r>
          </a:p>
        </p:txBody>
      </p:sp>
    </p:spTree>
    <p:extLst>
      <p:ext uri="{BB962C8B-B14F-4D97-AF65-F5344CB8AC3E}">
        <p14:creationId xmlns:p14="http://schemas.microsoft.com/office/powerpoint/2010/main" val="315476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1F8C0-D8CA-4888-811A-F366D34CC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BB6E7E-CDD1-49AE-BD3B-0DED69E0A7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83EA0FD-9109-40A4-9845-2DF788E4D15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3DBA03E-4F8A-4A66-BBA1-A917815645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CDB1559-B13A-490D-B066-8C63689773B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95395D-7DA3-4B5B-9FB1-E22E85BCA362}"/>
              </a:ext>
            </a:extLst>
          </p:cNvPr>
          <p:cNvSpPr txBox="1"/>
          <p:nvPr/>
        </p:nvSpPr>
        <p:spPr>
          <a:xfrm>
            <a:off x="3048433" y="2443033"/>
            <a:ext cx="609750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ru-RU" b="1" i="0" dirty="0">
                <a:solidFill>
                  <a:srgbClr val="555555"/>
                </a:solidFill>
                <a:effectLst/>
                <a:latin typeface="inherit"/>
              </a:rPr>
              <a:t>2.</a:t>
            </a: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 </a:t>
            </a:r>
            <a:r>
              <a:rPr lang="ru-RU" sz="2800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Перед вами четыре окончания предложения. Один вариант — неправильный. Найдите его.</a:t>
            </a:r>
          </a:p>
          <a:p>
            <a:pPr algn="l" fontAlgn="base"/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Духовный мир человека</a:t>
            </a:r>
          </a:p>
          <a:p>
            <a:pPr algn="l" fontAlgn="base"/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1) формируется независимо от общества</a:t>
            </a:r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2) воплощает его духовные потребности</a:t>
            </a:r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3) уникален</a:t>
            </a:r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4) это мир его мыслей и чувств</a:t>
            </a:r>
          </a:p>
        </p:txBody>
      </p:sp>
    </p:spTree>
    <p:extLst>
      <p:ext uri="{BB962C8B-B14F-4D97-AF65-F5344CB8AC3E}">
        <p14:creationId xmlns:p14="http://schemas.microsoft.com/office/powerpoint/2010/main" val="127675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BE6D8A-27B0-4CB3-8AEC-7C4F765D0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096C9A-9F8F-4036-95E6-710C750C56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F64AC99-89EE-426A-A768-DFF02B3F08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80B8DA9-4972-4B63-B238-FF56F199EB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5DF0952-4B1A-41DB-BE2A-2FB86B96BB12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C8DAB5-6B9F-4804-A203-0B4B87596AF0}"/>
              </a:ext>
            </a:extLst>
          </p:cNvPr>
          <p:cNvSpPr txBox="1"/>
          <p:nvPr/>
        </p:nvSpPr>
        <p:spPr>
          <a:xfrm>
            <a:off x="3360989" y="2251240"/>
            <a:ext cx="6097508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3</a:t>
            </a:r>
            <a:r>
              <a:rPr lang="ru-RU" sz="2800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.Какая ситуация иллюстрирует социальные потребности </a:t>
            </a:r>
          </a:p>
          <a:p>
            <a:pPr algn="l" fontAlgn="base"/>
            <a:r>
              <a:rPr lang="ru-RU" sz="2800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че­ловека?</a:t>
            </a:r>
          </a:p>
          <a:p>
            <a:pPr algn="l" fontAlgn="base"/>
            <a:endParaRPr lang="ru-RU" b="1" i="0" dirty="0">
              <a:solidFill>
                <a:srgbClr val="555555"/>
              </a:solidFill>
              <a:effectLst/>
              <a:latin typeface="Segoe UI" panose="020B0502040204020203" pitchFamily="34" charset="0"/>
            </a:endParaRPr>
          </a:p>
          <a:p>
            <a:pPr algn="l" fontAlgn="base"/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1) В свободное время Галина любит поболтать с подруж­ками.</a:t>
            </a:r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2) Сергей любит шоколадное мороженое.</a:t>
            </a:r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3) Врач рекомендовал Николаю упражнения для улучше­ния осанки.</a:t>
            </a:r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4) Всеволод любит читать</a:t>
            </a:r>
            <a:r>
              <a:rPr lang="ru-RU" b="0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539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BE592D-0657-4C61-9F44-43F2DF3E5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07E3470-124C-4AE1-A01E-3952039D29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4FA4E1E-8BC7-4263-AD65-D0811F56BE3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15BF478-882E-43EC-B7AB-9012CE0CE9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80C1A19-AE03-4A5E-8E76-36E37165F5A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F40EC3-B5E1-44C9-8A96-A40046B98715}"/>
              </a:ext>
            </a:extLst>
          </p:cNvPr>
          <p:cNvSpPr txBox="1"/>
          <p:nvPr/>
        </p:nvSpPr>
        <p:spPr>
          <a:xfrm>
            <a:off x="3048755" y="2138602"/>
            <a:ext cx="6097508" cy="4124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ru-RU" b="0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 </a:t>
            </a: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4</a:t>
            </a:r>
            <a:r>
              <a:rPr lang="ru-RU" sz="2400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. </a:t>
            </a:r>
            <a:r>
              <a:rPr lang="ru-RU" sz="2400" b="1" dirty="0">
                <a:solidFill>
                  <a:srgbClr val="555555"/>
                </a:solidFill>
                <a:latin typeface="Segoe UI" panose="020B0502040204020203" pitchFamily="34" charset="0"/>
              </a:rPr>
              <a:t>В</a:t>
            </a:r>
            <a:r>
              <a:rPr lang="ru-RU" sz="2400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 приведённом ниже списке потребности человека, подтверждающие его родство с другими представителями природного мира. Запишите цифры, под которыми они ука­заны.</a:t>
            </a:r>
          </a:p>
          <a:p>
            <a:pPr algn="l" fontAlgn="base"/>
            <a:endParaRPr lang="ru-RU" sz="2800" b="1" i="0" dirty="0">
              <a:solidFill>
                <a:srgbClr val="555555"/>
              </a:solidFill>
              <a:effectLst/>
              <a:latin typeface="Segoe UI" panose="020B0502040204020203" pitchFamily="34" charset="0"/>
            </a:endParaRPr>
          </a:p>
          <a:p>
            <a:pPr algn="l" fontAlgn="base"/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1) в самопознании</a:t>
            </a:r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2) в труде</a:t>
            </a:r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3) в воде</a:t>
            </a:r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4) в отдыхе</a:t>
            </a:r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5) в одобрении окружающих</a:t>
            </a:r>
          </a:p>
        </p:txBody>
      </p:sp>
    </p:spTree>
    <p:extLst>
      <p:ext uri="{BB962C8B-B14F-4D97-AF65-F5344CB8AC3E}">
        <p14:creationId xmlns:p14="http://schemas.microsoft.com/office/powerpoint/2010/main" val="525332066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8CA364-1FDF-491B-BD16-F3DE8AA0F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911488-9553-400E-86B3-966BBC6AAD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38CF33E-EC18-4ADE-80D4-EFDECB881FC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11F5416-3F44-4D1F-8CB2-66B78D49B3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E28F82A-DF15-4407-BB72-0B5B1DD076B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C4CD95-9896-4F17-8882-AE8C289510AA}"/>
              </a:ext>
            </a:extLst>
          </p:cNvPr>
          <p:cNvSpPr txBox="1"/>
          <p:nvPr/>
        </p:nvSpPr>
        <p:spPr>
          <a:xfrm>
            <a:off x="3044283" y="2690336"/>
            <a:ext cx="6110868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ru-RU" b="0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 </a:t>
            </a: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5. </a:t>
            </a:r>
            <a:r>
              <a:rPr lang="ru-RU" sz="2800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Запишите цифры под которыми  указаны правильные высказывания</a:t>
            </a:r>
          </a:p>
          <a:p>
            <a:pPr algn="l" fontAlgn="base"/>
            <a:endParaRPr lang="ru-RU" b="1" i="0" dirty="0">
              <a:solidFill>
                <a:srgbClr val="555555"/>
              </a:solidFill>
              <a:effectLst/>
              <a:latin typeface="Segoe UI" panose="020B0502040204020203" pitchFamily="34" charset="0"/>
            </a:endParaRPr>
          </a:p>
          <a:p>
            <a:pPr algn="l" fontAlgn="base"/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1) Эмоции и чувства не имеют отличий.</a:t>
            </a:r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2) Потребности заставляют человека действовать.</a:t>
            </a:r>
            <a:b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</a:br>
            <a:r>
              <a:rPr lang="ru-RU" b="1" i="0" dirty="0">
                <a:solidFill>
                  <a:srgbClr val="555555"/>
                </a:solidFill>
                <a:effectLst/>
                <a:latin typeface="Segoe UI" panose="020B0502040204020203" pitchFamily="34" charset="0"/>
              </a:rPr>
              <a:t>3) Чувства людей разнообразны и индивидуальны.</a:t>
            </a:r>
          </a:p>
        </p:txBody>
      </p:sp>
    </p:spTree>
    <p:extLst>
      <p:ext uri="{BB962C8B-B14F-4D97-AF65-F5344CB8AC3E}">
        <p14:creationId xmlns:p14="http://schemas.microsoft.com/office/powerpoint/2010/main" val="75906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968CCD-7A19-44A2-93DC-FB20DEAC1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ECDC58-45D6-4DD5-ABB4-23BA95711B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1)б, 2)б, 3)д, 4)с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1), 3), 4) +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2) -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1) 3,  2)1,  3) 1,  4)3,4  5) 2,3</a:t>
            </a:r>
          </a:p>
          <a:p>
            <a:r>
              <a:rPr lang="ru-RU" b="1" dirty="0">
                <a:solidFill>
                  <a:schemeClr val="tx1"/>
                </a:solidFill>
              </a:rPr>
              <a:t>За каждый правильный ответ 1 балл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9D5AA87-7555-4F80-A185-D1BF5401D36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15-14 баллов - «5»</a:t>
            </a:r>
          </a:p>
          <a:p>
            <a:pPr marL="0" indent="0">
              <a:buNone/>
            </a:pPr>
            <a:r>
              <a:rPr lang="ru-RU" b="1" dirty="0"/>
              <a:t>13-10 баллов – «4»</a:t>
            </a:r>
          </a:p>
          <a:p>
            <a:pPr marL="0" indent="0">
              <a:buNone/>
            </a:pPr>
            <a:r>
              <a:rPr lang="ru-RU" b="1" dirty="0"/>
              <a:t>7-9 баллов   –  «3»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B8DAECC-F587-4666-8C79-F5C25031BB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43F5706-7ECF-4AF6-BE91-62741FAA9B6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22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97BFA7-9C2D-4966-8CB7-CC587633A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Рефлексия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DC138E3-DC5B-48E3-A7F7-C22C21D37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3027" y="2658533"/>
            <a:ext cx="4718304" cy="576262"/>
          </a:xfrm>
        </p:spPr>
        <p:txBody>
          <a:bodyPr/>
          <a:lstStyle/>
          <a:p>
            <a:r>
              <a:rPr lang="ru-RU" dirty="0"/>
              <a:t>«Мне стало известно…»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5A6826-2E3C-4BEA-8845-4051F865BF9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« Я понял, что …»</a:t>
            </a:r>
          </a:p>
          <a:p>
            <a:r>
              <a:rPr lang="ru-RU" dirty="0"/>
              <a:t>« Оказывается…»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F14A4CB-A9E1-43F5-BBF3-2A0DD140FA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B81D844-4CC1-4AFC-A766-B1D7A637C1D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502374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42F2A3C5-FA31-4019-B009-12D49F4F9E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sz="2700" dirty="0"/>
              <a:t>ДОМАШНЕЕ ЗАДАНИЕ</a:t>
            </a:r>
            <a:br>
              <a:rPr lang="ru-RU" sz="2700" dirty="0"/>
            </a:br>
            <a:r>
              <a:rPr lang="ru-RU" sz="2700" dirty="0"/>
              <a:t>ПАРАГРАФ 4, ОТВЕЧАТЬ НА ВОПРОСЫ Проверим себя ( устно).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86A91CAA-3F18-4424-B434-428BF1ADDA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классе и дома: 1, 4, 5 ( письменно).</a:t>
            </a:r>
          </a:p>
        </p:txBody>
      </p:sp>
    </p:spTree>
    <p:extLst>
      <p:ext uri="{BB962C8B-B14F-4D97-AF65-F5344CB8AC3E}">
        <p14:creationId xmlns:p14="http://schemas.microsoft.com/office/powerpoint/2010/main" val="231730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A9BD4CD9-7160-47FE-8AE1-A42CE47CF8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38650"/>
              </p:ext>
            </p:extLst>
          </p:nvPr>
        </p:nvGraphicFramePr>
        <p:xfrm>
          <a:off x="1636776" y="719666"/>
          <a:ext cx="8523223" cy="3962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488">
                  <a:extLst>
                    <a:ext uri="{9D8B030D-6E8A-4147-A177-3AD203B41FA5}">
                      <a16:colId xmlns:a16="http://schemas.microsoft.com/office/drawing/2014/main" val="2897217012"/>
                    </a:ext>
                  </a:extLst>
                </a:gridCol>
                <a:gridCol w="2849306">
                  <a:extLst>
                    <a:ext uri="{9D8B030D-6E8A-4147-A177-3AD203B41FA5}">
                      <a16:colId xmlns:a16="http://schemas.microsoft.com/office/drawing/2014/main" val="595531261"/>
                    </a:ext>
                  </a:extLst>
                </a:gridCol>
                <a:gridCol w="2912429">
                  <a:extLst>
                    <a:ext uri="{9D8B030D-6E8A-4147-A177-3AD203B41FA5}">
                      <a16:colId xmlns:a16="http://schemas.microsoft.com/office/drawing/2014/main" val="3087209694"/>
                    </a:ext>
                  </a:extLst>
                </a:gridCol>
              </a:tblGrid>
              <a:tr h="1981031">
                <a:tc>
                  <a:txBody>
                    <a:bodyPr/>
                    <a:lstStyle/>
                    <a:p>
                      <a:r>
                        <a:rPr lang="ru-RU" dirty="0"/>
                        <a:t>1 ряд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 ряд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 ряд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4055097"/>
                  </a:ext>
                </a:extLst>
              </a:tr>
              <a:tr h="1981031">
                <a:tc>
                  <a:txBody>
                    <a:bodyPr/>
                    <a:lstStyle/>
                    <a:p>
                      <a:r>
                        <a:rPr lang="ru-RU" dirty="0"/>
                        <a:t>Подберите ассоциации  слова потребность.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Нарисовать рисунок к слову потребность.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Составить определение</a:t>
                      </a:r>
                    </a:p>
                    <a:p>
                      <a:r>
                        <a:rPr lang="ru-RU" dirty="0"/>
                        <a:t>потребности.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329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5406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8C0762-2766-414D-A810-A4F164BA7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Работа с учебником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C467AD4-57D5-4930-8A81-EB163B8A49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Стр.158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2A4671-8E35-41DC-8AD7-916F446D386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Потребность –это…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E9B1620-85E8-4BCA-BCAA-DCDB85086B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Стр.33-34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5F1C490-3252-4251-A6BF-03978A7C560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/>
              <a:t>Составить схему «Иерархия потребностей» в виде пирамиды.</a:t>
            </a:r>
          </a:p>
        </p:txBody>
      </p:sp>
    </p:spTree>
    <p:extLst>
      <p:ext uri="{BB962C8B-B14F-4D97-AF65-F5344CB8AC3E}">
        <p14:creationId xmlns:p14="http://schemas.microsoft.com/office/powerpoint/2010/main" val="1083015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63ABCE-F2D5-40A4-9525-E0862B36A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0A934F-9978-4251-8F83-F2D502C00D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419CA2C-6081-4DD6-AC41-BA427C10779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52BAB22-ABF1-4128-8EB6-55991F67BE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FA7253C-943B-48F6-8F7C-50AB58539722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392570-6083-42DB-8267-CF4DE41132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976" y="642305"/>
            <a:ext cx="9945622" cy="563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44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29EBDF-A325-4BBF-86C3-1250A9D20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9FDADA-B03E-4B6D-9147-00ACBA109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4ECE71-7351-4BB7-BCBB-CA7AAD742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1" y="593485"/>
            <a:ext cx="7571232" cy="567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4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6FF48F-F023-41B1-99FB-D7F2B7BA8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1288C0-A6DA-4461-A2AF-7C257D9702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6E9AA7-79AB-4275-ABD0-33E9635EF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3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ADE061-ED45-4FEF-AFD2-0196BE2B5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6398AB-C378-43B8-99D8-7727233B46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BEA4864-2F92-4C9F-86D3-23476E009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832" y="552636"/>
            <a:ext cx="7680957" cy="575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40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BB1BB6-D9F7-49C1-A83A-F26E8279C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39711-8AAB-4A02-AA5D-3216E4ED3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195AC1-CD4E-4106-A3E0-DD8306F41E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008" y="632939"/>
            <a:ext cx="7443216" cy="559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7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1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646</Words>
  <Application>Microsoft Office PowerPoint</Application>
  <PresentationFormat>Широкоэкранный</PresentationFormat>
  <Paragraphs>101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8" baseType="lpstr">
      <vt:lpstr>Arial</vt:lpstr>
      <vt:lpstr>Arial Narrow</vt:lpstr>
      <vt:lpstr>Calibri</vt:lpstr>
      <vt:lpstr>Comic Sans MS</vt:lpstr>
      <vt:lpstr>Corbel</vt:lpstr>
      <vt:lpstr>Garamond</vt:lpstr>
      <vt:lpstr>inherit</vt:lpstr>
      <vt:lpstr>Segoe UI</vt:lpstr>
      <vt:lpstr>Times New Roman</vt:lpstr>
      <vt:lpstr>Натуральные материалы</vt:lpstr>
      <vt:lpstr>1_Натуральные материалы</vt:lpstr>
      <vt:lpstr>Озаглавьте картинку.</vt:lpstr>
      <vt:lpstr>Тема: Потребности и способности человека.</vt:lpstr>
      <vt:lpstr>Презентация PowerPoint</vt:lpstr>
      <vt:lpstr>Работа с учебником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М.Ю. Лермонтов писал в своём стихотворении : «И скучно, и грустно, и некому руку подать…»</vt:lpstr>
      <vt:lpstr>От чего ещё (кроме самого человека) зависят его потребности?</vt:lpstr>
      <vt:lpstr>Презентация PowerPoint</vt:lpstr>
      <vt:lpstr>Способности стр.158</vt:lpstr>
      <vt:lpstr>Стр.36 </vt:lpstr>
      <vt:lpstr>Презентация PowerPoint</vt:lpstr>
      <vt:lpstr>Мир чувств и эмоций</vt:lpstr>
      <vt:lpstr>Презентация PowerPoint</vt:lpstr>
      <vt:lpstr>Чем чувства человека отличаются от эмоций? 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</vt:lpstr>
      <vt:lpstr>Рефлексия</vt:lpstr>
      <vt:lpstr>    ДОМАШНЕЕ ЗАДАНИЕ ПАРАГРАФ 4, ОТВЕЧАТЬ НА ВОПРОСЫ Проверим себя ( устно).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Озоглавьте картинку.</dc:title>
  <dc:creator>Артём Здор</dc:creator>
  <cp:lastModifiedBy>Артём Здор</cp:lastModifiedBy>
  <cp:revision>7</cp:revision>
  <dcterms:created xsi:type="dcterms:W3CDTF">2022-10-31T16:35:22Z</dcterms:created>
  <dcterms:modified xsi:type="dcterms:W3CDTF">2022-11-01T17:27:31Z</dcterms:modified>
</cp:coreProperties>
</file>