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officedocument/2006/relationships/metadata/core-properties" Target="docProps/core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74" r:id="rId2"/>
  </p:sldMasterIdLst>
  <p:sldIdLst>
    <p:sldId id="256" r:id="rId3"/>
    <p:sldId id="261" r:id="rId4"/>
    <p:sldId id="257" r:id="rId5"/>
    <p:sldId id="258" r:id="rId6"/>
    <p:sldId id="259" r:id="rId7"/>
    <p:sldId id="260" r:id="rId8"/>
    <p:sldId id="262" r:id="rId9"/>
    <p:sldId id="270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7D33"/>
    <a:srgbClr val="2B08C2"/>
    <a:srgbClr val="B740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6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55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55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55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55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55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55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DBB9C5D-33DA-4EC9-AD96-546D18583E56}" type="datetime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01.11.2022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CB99F91-FA97-4D42-B38F-5DE02D121EC1}" type="slidenum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343674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DBB9C5D-33DA-4EC9-AD96-546D18583E56}" type="datetime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01.11.2022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CB99F91-FA97-4D42-B38F-5DE02D121EC1}" type="slidenum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55111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DBB9C5D-33DA-4EC9-AD96-546D18583E56}" type="datetime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01.11.2022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CB99F91-FA97-4D42-B38F-5DE02D121EC1}" type="slidenum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30152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DBB9C5D-33DA-4EC9-AD96-546D18583E56}" type="datetime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01.11.2022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CB99F91-FA97-4D42-B38F-5DE02D121EC1}" type="slidenum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502522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DBB9C5D-33DA-4EC9-AD96-546D18583E56}" type="datetime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01.11.2022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CB99F91-FA97-4D42-B38F-5DE02D121EC1}" type="slidenum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160379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DBB9C5D-33DA-4EC9-AD96-546D18583E56}" type="datetime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01.11.2022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CB99F91-FA97-4D42-B38F-5DE02D121EC1}" type="slidenum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106635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DBB9C5D-33DA-4EC9-AD96-546D18583E56}" type="datetime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01.11.2022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CB99F91-FA97-4D42-B38F-5DE02D121EC1}" type="slidenum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67784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DBB9C5D-33DA-4EC9-AD96-546D18583E56}" type="datetime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01.11.2022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CB99F91-FA97-4D42-B38F-5DE02D121EC1}" type="slidenum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138913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DBB9C5D-33DA-4EC9-AD96-546D18583E56}" type="datetime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01.11.2022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CB99F91-FA97-4D42-B38F-5DE02D121EC1}" type="slidenum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173440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DBB9C5D-33DA-4EC9-AD96-546D18583E56}" type="datetime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01.11.2022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CB99F91-FA97-4D42-B38F-5DE02D121EC1}" type="slidenum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864945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DBB9C5D-33DA-4EC9-AD96-546D18583E56}" type="datetime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01.11.2022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CB99F91-FA97-4D42-B38F-5DE02D121EC1}" type="slidenum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077188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55143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2580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D:\Presentations\Презентации\2014\ba2ae37a131ad375b8fe36f498391326.jpg"/>
          <p:cNvPicPr/>
          <p:nvPr/>
        </p:nvPicPr>
        <p:blipFill>
          <a:blip r:embed="rId14">
            <a:alphaModFix amt="50000"/>
          </a:blip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8679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F9F3DD"/>
                </a:solidFill>
                <a:latin typeface="Calibri"/>
              </a:rPr>
              <a:t>Образец заголовка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457200" y="1357200"/>
            <a:ext cx="8229240" cy="47685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32000" indent="-3240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863978" lvl="1" indent="-323992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295968" lvl="2" indent="-287993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727957" lvl="3" indent="-215995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159946" lvl="4" indent="-215995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45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228CFE03-37D1-4976-A22A-63EA46BE501C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t>01.11.2022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5D66849A-ED74-453C-8F2A-40DAC5B7B7DE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000" indent="-324000" algn="l" defTabSz="914377" rtl="0" eaLnBrk="1" latinLnBrk="0" hangingPunct="1">
        <a:lnSpc>
          <a:spcPct val="100000"/>
        </a:lnSpc>
        <a:spcBef>
          <a:spcPts val="641"/>
        </a:spcBef>
        <a:buClr>
          <a:srgbClr val="000000"/>
        </a:buClr>
        <a:buSzPct val="45000"/>
        <a:buFont typeface="Wingdings" charset="2"/>
        <a:buChar char="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lnSpc>
                <a:spcPct val="100000"/>
              </a:lnSpc>
            </a:pPr>
            <a:fld id="{FDBB9C5D-33DA-4EC9-AD96-546D18583E56}" type="datetime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01.11.2022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>
              <a:lnSpc>
                <a:spcPct val="100000"/>
              </a:lnSpc>
            </a:pPr>
            <a:fld id="{1CB99F91-FA97-4D42-B38F-5DE02D121EC1}" type="slidenum">
              <a:rPr lang="ru-RU" sz="1200" b="0" strike="noStrike" spc="-1" smtClean="0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11047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12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763347" y="305585"/>
            <a:ext cx="8147479" cy="1469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500" b="1" spc="-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Мой любимый город Воронеж</a:t>
            </a:r>
          </a:p>
        </p:txBody>
      </p:sp>
      <p:sp>
        <p:nvSpPr>
          <p:cNvPr id="85" name="TextShape 2"/>
          <p:cNvSpPr txBox="1"/>
          <p:nvPr/>
        </p:nvSpPr>
        <p:spPr>
          <a:xfrm>
            <a:off x="1230926" y="1406632"/>
            <a:ext cx="7212323" cy="1125555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algn="ctr">
              <a:spcBef>
                <a:spcPts val="641"/>
              </a:spcBef>
              <a:tabLst>
                <a:tab pos="0" algn="l"/>
              </a:tabLst>
            </a:pPr>
            <a:r>
              <a:rPr lang="ru-RU" sz="3600" b="1" i="1" u="sng" spc="-1" dirty="0">
                <a:solidFill>
                  <a:srgbClr val="FFFF00"/>
                </a:solidFill>
                <a:latin typeface="Calibri"/>
              </a:rPr>
              <a:t>Достопримечательности нашего      города</a:t>
            </a:r>
            <a:endParaRPr lang="ru-RU" sz="3600" i="1" u="sng" spc="-1" dirty="0">
              <a:solidFill>
                <a:srgbClr val="FFFF00"/>
              </a:solidFill>
              <a:latin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11618" y="5600701"/>
            <a:ext cx="4132385" cy="1257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Выполнила: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учитель начальных классов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МБОУ СОШ № 64 г. Воронеж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Руденко Людмила Вячеславовна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>
              <p:cTn id="10" restart="whenNotActive" fill="hold" nodeType="interactiveSeq">
                <p:stCondLst>
                  <p:cond delay="0"/>
                </p:stCondLst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4880303" y="701575"/>
            <a:ext cx="4106588" cy="24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r>
              <a:rPr lang="ru-RU" sz="2400" dirty="0"/>
              <a:t>Деревянная церковь на этом месте стояла еще в 1615 году. Каменный собор строился не сразу. С середины XVIII века сохранилась трапезная с двумя приделами, только в конце XVIII века собору построили колокольню в стиле барокко. В стиле позднего классицизма построена основная часть храма в XIX веке, трапезную также перестроили в классическом стиле. До разрушений 1917 года считался самым красивым храмом города.</a:t>
            </a:r>
          </a:p>
        </p:txBody>
      </p:sp>
      <p:sp>
        <p:nvSpPr>
          <p:cNvPr id="97" name="TextShape 2"/>
          <p:cNvSpPr txBox="1"/>
          <p:nvPr/>
        </p:nvSpPr>
        <p:spPr>
          <a:xfrm>
            <a:off x="347130" y="108834"/>
            <a:ext cx="8263260" cy="59274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5000" rIns="90000" bIns="45000">
            <a:no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Покровский собор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" y="755316"/>
            <a:ext cx="4655451" cy="6041137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3407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131885" y="4853353"/>
            <a:ext cx="8862645" cy="190106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r>
              <a:rPr lang="ru-RU" sz="2000" dirty="0"/>
              <a:t>Женский монастырь, основанный в 1620 году. До начала XIX был единственной в Воронеже мужской обителью. В XVIII веке в ней жил иеромонах Аввакум. Во времена советской власти все ценные предметы из храмов монастыря изъяли. От прежней 50-метровой колокольни осталось только два яруса. Позднее, при восстановлении храма в 1980-ых годах, ее превратили в церковь. Одна их самых красивых церквей монастыря – Введенская, 1780 года.</a:t>
            </a:r>
          </a:p>
        </p:txBody>
      </p:sp>
      <p:sp>
        <p:nvSpPr>
          <p:cNvPr id="97" name="TextShape 2"/>
          <p:cNvSpPr txBox="1"/>
          <p:nvPr/>
        </p:nvSpPr>
        <p:spPr>
          <a:xfrm>
            <a:off x="347130" y="108834"/>
            <a:ext cx="8263260" cy="59274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5000" rIns="90000" bIns="45000">
            <a:noAutofit/>
          </a:bodyPr>
          <a:lstStyle/>
          <a:p>
            <a:pPr algn="ctr"/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Алексеево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-Акатов монастырь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5" y="701575"/>
            <a:ext cx="8862645" cy="415177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61818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2"/>
          <p:cNvSpPr txBox="1"/>
          <p:nvPr/>
        </p:nvSpPr>
        <p:spPr>
          <a:xfrm>
            <a:off x="347130" y="108834"/>
            <a:ext cx="8263260" cy="59274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5000" rIns="90000" bIns="45000">
            <a:no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Концертные и театральные площадки Воронежа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92" y="826477"/>
            <a:ext cx="3841414" cy="29365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932" y="853829"/>
            <a:ext cx="4883874" cy="29091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92" y="3824654"/>
            <a:ext cx="4809393" cy="29448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184" y="3824655"/>
            <a:ext cx="3939622" cy="294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1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4850932" y="640029"/>
            <a:ext cx="4106588" cy="24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r>
              <a:rPr lang="ru-RU" sz="2400" dirty="0"/>
              <a:t>С 1931 года работал как театр музыкальной комедии. В 1968 году получил современное название. В 1961 году переехал в новое здание на площади Ленина. Его главный вход украшен монументальными колоннами, а центральный фасад – лепниной и барельефами. Зал рассчитан на 1073 зрителя. За все время существования театра поставлено более 200 спектаклей балетной и оперной классики. Есть в репертуаре детские музыкальные сказки.</a:t>
            </a:r>
          </a:p>
        </p:txBody>
      </p:sp>
      <p:sp>
        <p:nvSpPr>
          <p:cNvPr id="97" name="TextShape 2"/>
          <p:cNvSpPr txBox="1"/>
          <p:nvPr/>
        </p:nvSpPr>
        <p:spPr>
          <a:xfrm>
            <a:off x="347130" y="108834"/>
            <a:ext cx="8263260" cy="59274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5000" rIns="90000" bIns="45000">
            <a:no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Театр оперы и балета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1576"/>
            <a:ext cx="4800600" cy="609487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78664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131885" y="4853353"/>
            <a:ext cx="8862645" cy="190106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r>
              <a:rPr lang="ru-RU" sz="2000" b="1" dirty="0"/>
              <a:t>История театра началась в 1787 году. В 1886 году его здание стало выглядеть более торжественно после перестройки в псевдорусском стиле. Вторая сцена расположена на Театральной улице. В состав театральной труппы входят народные и заслуженные артисты России. Театр гастролирует по России и другим странам – Германии, Армении, Турции. Ежегодно в канун Нового года в здании драматического тетра проводится благотворительный бал.</a:t>
            </a:r>
          </a:p>
        </p:txBody>
      </p:sp>
      <p:sp>
        <p:nvSpPr>
          <p:cNvPr id="97" name="TextShape 2"/>
          <p:cNvSpPr txBox="1"/>
          <p:nvPr/>
        </p:nvSpPr>
        <p:spPr>
          <a:xfrm>
            <a:off x="431577" y="108834"/>
            <a:ext cx="8263260" cy="59274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5000" rIns="90000" bIns="45000">
            <a:no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Театр драмы имени А. В. Кольцова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55" y="701575"/>
            <a:ext cx="8607668" cy="415177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28034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153866" y="5653454"/>
            <a:ext cx="8862645" cy="113420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r>
              <a:rPr lang="ru-RU" sz="2400" dirty="0"/>
              <a:t>В городе есть тихие и спокойные места, где можно отдохнуть от городской суеты. Это парки и скверы – памятники природы и большая лесопарковая зона.</a:t>
            </a:r>
          </a:p>
        </p:txBody>
      </p:sp>
      <p:sp>
        <p:nvSpPr>
          <p:cNvPr id="97" name="TextShape 2"/>
          <p:cNvSpPr txBox="1"/>
          <p:nvPr/>
        </p:nvSpPr>
        <p:spPr>
          <a:xfrm>
            <a:off x="431577" y="108834"/>
            <a:ext cx="8263260" cy="59274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5000" rIns="90000" bIns="45000">
            <a:no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Лучшие сады и парки Воронежа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7" y="701574"/>
            <a:ext cx="8862644" cy="501342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42418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131884" y="4956933"/>
            <a:ext cx="8862645" cy="190106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r>
              <a:rPr lang="ru-RU" sz="2000" dirty="0"/>
              <a:t>Уютный и красивый сквер находится в центре города и является одним из любимых мест для прогулок у молодежи и влюбленных пар. Он имеет небольшую площадь – 0,5 га, при этом в нем есть пешеходные и велодорожки, разбиты клумбы. Есть арт-объект в виде солнечных часов и фонтан. В 1860 году в сквере установлен памятник императору Петру I, который является символом города по результатам опроса 80 000 человек.</a:t>
            </a:r>
          </a:p>
        </p:txBody>
      </p:sp>
      <p:sp>
        <p:nvSpPr>
          <p:cNvPr id="97" name="TextShape 2"/>
          <p:cNvSpPr txBox="1"/>
          <p:nvPr/>
        </p:nvSpPr>
        <p:spPr>
          <a:xfrm>
            <a:off x="431576" y="0"/>
            <a:ext cx="8263260" cy="59274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5000" rIns="90000" bIns="45000">
            <a:no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Петровский сквер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84" y="520188"/>
            <a:ext cx="8862645" cy="451455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61296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131884" y="4956933"/>
            <a:ext cx="8862645" cy="190106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r>
              <a:rPr lang="ru-RU" sz="2000" dirty="0"/>
              <a:t>Памятник природы. Живописный уголок площади Ленина. На главной аллее сквера находится памятник Кольцову, выполненный из белого мрамора. Он изготовлен итальянским скульптором </a:t>
            </a:r>
            <a:r>
              <a:rPr lang="ru-RU" sz="2000" dirty="0" err="1"/>
              <a:t>Агостино</a:t>
            </a:r>
            <a:r>
              <a:rPr lang="ru-RU" sz="2000" dirty="0"/>
              <a:t> </a:t>
            </a:r>
            <a:r>
              <a:rPr lang="ru-RU" sz="2000" dirty="0" err="1"/>
              <a:t>Трискорни</a:t>
            </a:r>
            <a:r>
              <a:rPr lang="ru-RU" sz="2000" dirty="0"/>
              <a:t> и установлен в 1868 году. В центре сквера расположен светомузыкальный фонтан. Он установлен в 1977 году и стал одним из первых фонтанов в стране, где потоки воды и подсветка синхронизировались в зависимости от ритма музыки.</a:t>
            </a:r>
          </a:p>
        </p:txBody>
      </p:sp>
      <p:sp>
        <p:nvSpPr>
          <p:cNvPr id="97" name="TextShape 2"/>
          <p:cNvSpPr txBox="1"/>
          <p:nvPr/>
        </p:nvSpPr>
        <p:spPr>
          <a:xfrm>
            <a:off x="431576" y="0"/>
            <a:ext cx="8263260" cy="59274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5000" rIns="90000" bIns="45000">
            <a:noAutofit/>
          </a:bodyPr>
          <a:lstStyle/>
          <a:p>
            <a:pPr algn="ctr"/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Кольцовский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сквер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84" y="534627"/>
            <a:ext cx="8862645" cy="448042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58856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131884" y="4956933"/>
            <a:ext cx="8862645" cy="190106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r>
              <a:rPr lang="ru-RU" sz="2000" dirty="0"/>
              <a:t>Расположен на первом этаже сити-парка Град в 3 км от города. Общая площадь океанариума – 4400 м². В нем размещены 4 выставочные зоны – Полярные воды, Моря и океаны, Леса и степи, Джунгли. В них обитают более 3000 рыб и животных со всего света. Есть редкие виды рыб – тигровые акулы, японские мурены, электрические угри. Из экзотических животных – ленивец, кенгуру, носухи, обезьяны. Для посетителей проводят шоу с кормлением акул.</a:t>
            </a:r>
          </a:p>
        </p:txBody>
      </p:sp>
      <p:sp>
        <p:nvSpPr>
          <p:cNvPr id="97" name="TextShape 2"/>
          <p:cNvSpPr txBox="1"/>
          <p:nvPr/>
        </p:nvSpPr>
        <p:spPr>
          <a:xfrm>
            <a:off x="431576" y="0"/>
            <a:ext cx="8263260" cy="59274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5000" rIns="90000" bIns="45000">
            <a:no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Воронежский океанариум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85" y="559852"/>
            <a:ext cx="8862644" cy="442997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7527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131884" y="4682644"/>
            <a:ext cx="8862645" cy="190106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r>
              <a:rPr lang="ru-RU" sz="2000" dirty="0"/>
              <a:t>Открылся в 1994 году и за короткое время в нем появилось 7 залов с животными, рептилиями, птицами, аквариумами, также конюшня, зимний сад. В уличных вольерах живут хищники, приматы, копытные. В террариумах – крокодилы, игуаны, тритоны. Всего в зоопарке проживает 170 видов животных. Зоопарк по праву гордится коллекцией экзотических растений – фейхоа, кофейное дерево, гранат. В зоопарке можно покататься на аттракционах и верхом на пони.</a:t>
            </a:r>
          </a:p>
        </p:txBody>
      </p:sp>
      <p:sp>
        <p:nvSpPr>
          <p:cNvPr id="97" name="TextShape 2"/>
          <p:cNvSpPr txBox="1"/>
          <p:nvPr/>
        </p:nvSpPr>
        <p:spPr>
          <a:xfrm>
            <a:off x="431576" y="0"/>
            <a:ext cx="8263260" cy="59274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5000" rIns="90000" bIns="45000">
            <a:no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Воронежский зоопарк им.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А.С.Попова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4592"/>
            <a:ext cx="3780693" cy="38862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693" y="694593"/>
            <a:ext cx="5292969" cy="3886199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71388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454885"/>
            <a:ext cx="9144000" cy="33239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1400" dirty="0"/>
              <a:t>     </a:t>
            </a:r>
            <a:r>
              <a:rPr lang="ru-RU" sz="1400" b="1" dirty="0"/>
              <a:t>ВОРОНЕЖ- город-</a:t>
            </a:r>
            <a:r>
              <a:rPr lang="ru-RU" sz="1400" b="1" dirty="0" err="1"/>
              <a:t>миллионник</a:t>
            </a:r>
            <a:r>
              <a:rPr lang="ru-RU" sz="1400" b="1" dirty="0"/>
              <a:t>, который не зря называют колыбелью русского флота. Именно здесь Петр I начал строить военный морской флот. В водах Воронежского водохранилища расположено две копии кораблей петровских времен – «</a:t>
            </a:r>
            <a:r>
              <a:rPr lang="ru-RU" sz="1400" b="1" dirty="0" err="1"/>
              <a:t>Гото-Предестинация</a:t>
            </a:r>
            <a:r>
              <a:rPr lang="ru-RU" sz="1400" b="1" dirty="0"/>
              <a:t>» и «Меркурий». </a:t>
            </a:r>
          </a:p>
          <a:p>
            <a:r>
              <a:rPr lang="ru-RU" sz="1400" b="1" dirty="0"/>
              <a:t>Со становлением российского флота тесно связана история Успенского Адмиралтейского храма, рядом с которым по распоряжению императора основали верфь для постройки парусников.</a:t>
            </a:r>
          </a:p>
          <a:p>
            <a:endParaRPr lang="ru-RU" sz="1400" b="1" dirty="0"/>
          </a:p>
          <a:p>
            <a:r>
              <a:rPr lang="ru-RU" sz="1400" b="1" dirty="0"/>
              <a:t>     Много мест посвящено событиям Великой Отечественной Войны – Площадь Победы, памятник Славы, </a:t>
            </a:r>
            <a:r>
              <a:rPr lang="ru-RU" sz="1400" b="1" dirty="0" err="1"/>
              <a:t>Чижовский</a:t>
            </a:r>
            <a:r>
              <a:rPr lang="ru-RU" sz="1400" b="1" dirty="0"/>
              <a:t> плацдарм, Ротонда, музей Арсенал.</a:t>
            </a:r>
          </a:p>
          <a:p>
            <a:endParaRPr lang="ru-RU" sz="1400" b="1" dirty="0"/>
          </a:p>
          <a:p>
            <a:r>
              <a:rPr lang="ru-RU" sz="1400" b="1" dirty="0"/>
              <a:t>      Интересна в Воронеже и культурная жизнь. Уникальные художественные экспонаты собраны в музее Крамского, интересны выставки Краеведческого музея.</a:t>
            </a:r>
          </a:p>
          <a:p>
            <a:endParaRPr lang="ru-RU" sz="1400" b="1" dirty="0"/>
          </a:p>
          <a:p>
            <a:r>
              <a:rPr lang="ru-RU" sz="1400" b="1" dirty="0"/>
              <a:t>     Туристам с детьми стоит посетить зоопарк и океанариум, а также памятник мультипликационному котенку Василию и трогательную скульптуру Белого Бима.</a:t>
            </a:r>
          </a:p>
          <a:p>
            <a:r>
              <a:rPr lang="ru-RU" sz="1400" b="1" dirty="0"/>
              <a:t>А теперь самые интересные и красивые места!!!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4026878" y="6347657"/>
            <a:ext cx="334108" cy="5894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576"/>
            <a:ext cx="9144000" cy="334730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89441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7" y="-1"/>
            <a:ext cx="8669215" cy="488852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>
            <a:off x="734157" y="4739054"/>
            <a:ext cx="76932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лишь некоторые из многочисленных прекрасных и интересных мест в нашем городе Воронеже.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виртуальное путешествие!!!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450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4824000" y="633046"/>
            <a:ext cx="4015800" cy="599095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77500" lnSpcReduction="20000"/>
          </a:bodyPr>
          <a:lstStyle/>
          <a:p>
            <a:pPr marL="179636" algn="just">
              <a:spcBef>
                <a:spcPts val="1415"/>
              </a:spcBef>
            </a:pPr>
            <a:r>
              <a:rPr lang="ru-RU" sz="3200" b="1" spc="-1" dirty="0">
                <a:solidFill>
                  <a:srgbClr val="000000"/>
                </a:solidFill>
                <a:latin typeface="Calibri"/>
                <a:ea typeface="Noto Sans CJK SC"/>
              </a:rPr>
              <a:t>Копия линкора времен Петра I. Расположен на пристани Адмиралтейской площади. Копия корабля 1700 года сделана в 2011-2014 годах. Эффектно выглядящее судно использовали в съемках телесериалов центральных российских каналов. Экспозицию музея составляют более 700 предметов. На выставке представлены одежда моряков, монеты, оружие, кухонная утварь, посуда. Все они являются копиями оригинальных предметов.</a:t>
            </a:r>
            <a:endParaRPr lang="ru-RU" sz="3200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TextShape 2"/>
          <p:cNvSpPr txBox="1"/>
          <p:nvPr/>
        </p:nvSpPr>
        <p:spPr>
          <a:xfrm>
            <a:off x="233640" y="-73066"/>
            <a:ext cx="8606160" cy="59181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6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6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63500"/>
          </a:effectLst>
        </p:spPr>
        <p:txBody>
          <a:bodyPr lIns="90000" tIns="45000" rIns="90000" bIns="45000">
            <a:noAutofit/>
          </a:bodyPr>
          <a:lstStyle/>
          <a:p>
            <a:pPr algn="ctr"/>
            <a:r>
              <a:rPr lang="ru-RU" sz="2600" b="1" spc="-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Noto Sans CJK SC"/>
                <a:cs typeface="Times New Roman" panose="02020603050405020304" pitchFamily="18" charset="0"/>
              </a:rPr>
              <a:t>Корабль-музей «</a:t>
            </a:r>
            <a:r>
              <a:rPr lang="ru-RU" sz="2600" b="1" spc="-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Noto Sans CJK SC"/>
                <a:cs typeface="Times New Roman" panose="02020603050405020304" pitchFamily="18" charset="0"/>
              </a:rPr>
              <a:t>Гото-Предестинация</a:t>
            </a:r>
            <a:r>
              <a:rPr lang="ru-RU" sz="2600" b="1" spc="-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Noto Sans CJK SC"/>
                <a:cs typeface="Times New Roman" panose="02020603050405020304" pitchFamily="18" charset="0"/>
              </a:rPr>
              <a:t>»</a:t>
            </a:r>
            <a:endParaRPr lang="ru-RU" sz="2600" spc="-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9" name="Рисунок 88"/>
          <p:cNvPicPr/>
          <p:nvPr/>
        </p:nvPicPr>
        <p:blipFill>
          <a:blip r:embed="rId3">
            <a:alphaModFix amt="50000"/>
          </a:blip>
          <a:stretch/>
        </p:blipFill>
        <p:spPr>
          <a:xfrm>
            <a:off x="131887" y="3743999"/>
            <a:ext cx="4692112" cy="2880001"/>
          </a:xfrm>
          <a:prstGeom prst="rect">
            <a:avLst/>
          </a:prstGeom>
          <a:ln>
            <a:noFill/>
          </a:ln>
          <a:effectLst>
            <a:glow>
              <a:schemeClr val="accent1"/>
            </a:glow>
            <a:outerShdw blurRad="50800" dist="50800" dir="5400000" algn="ctr" rotWithShape="0">
              <a:srgbClr val="000000"/>
            </a:outerShdw>
            <a:softEdge rad="88900"/>
          </a:effectLst>
        </p:spPr>
      </p:pic>
      <p:pic>
        <p:nvPicPr>
          <p:cNvPr id="87" name="Рисунок 86"/>
          <p:cNvPicPr/>
          <p:nvPr/>
        </p:nvPicPr>
        <p:blipFill>
          <a:blip r:embed="rId4"/>
          <a:stretch/>
        </p:blipFill>
        <p:spPr>
          <a:xfrm>
            <a:off x="131886" y="387246"/>
            <a:ext cx="4692114" cy="3356753"/>
          </a:xfrm>
          <a:prstGeom prst="rect">
            <a:avLst/>
          </a:prstGeom>
          <a:effectLst>
            <a:softEdge rad="1143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10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1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 additive="repl">
                                        <p:cTn id="19" dur="41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2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219808" y="773725"/>
            <a:ext cx="4159800" cy="58834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179636" algn="just">
              <a:spcBef>
                <a:spcPts val="1415"/>
              </a:spcBef>
            </a:pPr>
            <a:r>
              <a:rPr lang="ru-RU" sz="2200" b="1" spc="-1" dirty="0">
                <a:solidFill>
                  <a:srgbClr val="000000"/>
                </a:solidFill>
                <a:latin typeface="Times New Roman" panose="02020603050405020304" pitchFamily="18" charset="0"/>
                <a:ea typeface="Noto Sans CJK SC"/>
                <a:cs typeface="Times New Roman" panose="02020603050405020304" pitchFamily="18" charset="0"/>
              </a:rPr>
              <a:t>Памятник мультипликационному котенку Василию установлен в 2003 году. Добрый и милый персонаж мультфильма сидит на дереве в компании вороны. В конкурсе на лучший проект памятника победила </a:t>
            </a:r>
            <a:r>
              <a:rPr lang="ru-RU" sz="2200" b="1" spc="-1" dirty="0" err="1">
                <a:solidFill>
                  <a:srgbClr val="000000"/>
                </a:solidFill>
                <a:latin typeface="Times New Roman" panose="02020603050405020304" pitchFamily="18" charset="0"/>
                <a:ea typeface="Noto Sans CJK SC"/>
                <a:cs typeface="Times New Roman" panose="02020603050405020304" pitchFamily="18" charset="0"/>
              </a:rPr>
              <a:t>одиннадцатиклассница</a:t>
            </a:r>
            <a:r>
              <a:rPr lang="ru-RU" sz="2200" b="1" spc="-1" dirty="0">
                <a:solidFill>
                  <a:srgbClr val="000000"/>
                </a:solidFill>
                <a:latin typeface="Times New Roman" panose="02020603050405020304" pitchFamily="18" charset="0"/>
                <a:ea typeface="Noto Sans CJK SC"/>
                <a:cs typeface="Times New Roman" panose="02020603050405020304" pitchFamily="18" charset="0"/>
              </a:rPr>
              <a:t> Ирина Поварова. Ее идею доработали известные архитекторы И. </a:t>
            </a:r>
            <a:r>
              <a:rPr lang="ru-RU" sz="2200" b="1" spc="-1" dirty="0" err="1">
                <a:solidFill>
                  <a:srgbClr val="000000"/>
                </a:solidFill>
                <a:latin typeface="Times New Roman" panose="02020603050405020304" pitchFamily="18" charset="0"/>
                <a:ea typeface="Noto Sans CJK SC"/>
                <a:cs typeface="Times New Roman" panose="02020603050405020304" pitchFamily="18" charset="0"/>
              </a:rPr>
              <a:t>Дикунов</a:t>
            </a:r>
            <a:r>
              <a:rPr lang="ru-RU" sz="2200" b="1" spc="-1" dirty="0">
                <a:solidFill>
                  <a:srgbClr val="000000"/>
                </a:solidFill>
                <a:latin typeface="Times New Roman" panose="02020603050405020304" pitchFamily="18" charset="0"/>
                <a:ea typeface="Noto Sans CJK SC"/>
                <a:cs typeface="Times New Roman" panose="02020603050405020304" pitchFamily="18" charset="0"/>
              </a:rPr>
              <a:t> и Э. Пак. Потереть котенку усы считается в народе хорошей приметой, поэтому они часто отламываются и их приходится восстанавливать.</a:t>
            </a:r>
            <a:endParaRPr lang="ru-RU" sz="22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TextShape 2"/>
          <p:cNvSpPr txBox="1"/>
          <p:nvPr/>
        </p:nvSpPr>
        <p:spPr>
          <a:xfrm>
            <a:off x="219808" y="2"/>
            <a:ext cx="8749232" cy="77372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63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ru-RU" sz="2800" b="1" spc="-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Noto Sans CJK SC"/>
                <a:cs typeface="Times New Roman" panose="02020603050405020304" pitchFamily="18" charset="0"/>
              </a:rPr>
              <a:t>Памятник котёнку с улицы </a:t>
            </a:r>
            <a:r>
              <a:rPr lang="ru-RU" sz="2800" b="1" spc="-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Noto Sans CJK SC"/>
                <a:cs typeface="Times New Roman" panose="02020603050405020304" pitchFamily="18" charset="0"/>
              </a:rPr>
              <a:t>Лизюкова</a:t>
            </a:r>
            <a:endParaRPr lang="ru-RU" sz="2800" spc="-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1" name="Рисунок 90"/>
          <p:cNvPicPr/>
          <p:nvPr/>
        </p:nvPicPr>
        <p:blipFill>
          <a:blip r:embed="rId3"/>
          <a:stretch/>
        </p:blipFill>
        <p:spPr>
          <a:xfrm>
            <a:off x="4379608" y="633739"/>
            <a:ext cx="4680000" cy="5883480"/>
          </a:xfrm>
          <a:prstGeom prst="rect">
            <a:avLst/>
          </a:prstGeom>
          <a:effectLst>
            <a:softEdge rad="1143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1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3" presetClass="emph" presetSubtype="2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>
          <a:xfrm>
            <a:off x="52755" y="3"/>
            <a:ext cx="9091247" cy="83526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txBody>
          <a:bodyPr lIns="90000" tIns="45000" rIns="90000" bIns="45000">
            <a:noAutofit/>
          </a:bodyPr>
          <a:lstStyle/>
          <a:p>
            <a:pPr algn="ctr"/>
            <a:r>
              <a:rPr lang="ru-RU" sz="2000" b="1" spc="-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betan Machine Uni"/>
                <a:ea typeface="Noto Sans CJK SC"/>
              </a:rPr>
              <a:t>Улицы и площади Воронежа украшают исторические мемориалы, </a:t>
            </a:r>
            <a:endParaRPr lang="ru-RU" sz="2000" b="1" spc="-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  <a:p>
            <a:pPr algn="ctr"/>
            <a:r>
              <a:rPr lang="ru-RU" sz="2000" b="1" spc="-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betan Machine Uni"/>
                <a:ea typeface="Noto Sans CJK SC"/>
              </a:rPr>
              <a:t>городские современные скульптуры и памятники известным людям</a:t>
            </a:r>
            <a:r>
              <a:rPr lang="ru-RU" sz="2000" b="1" spc="-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betan Machine Uni"/>
                <a:ea typeface="Noto Sans CJK SC"/>
              </a:rPr>
              <a:t>.</a:t>
            </a:r>
            <a:endParaRPr lang="ru-RU" sz="2000" b="1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5046785" y="692783"/>
            <a:ext cx="3833934" cy="24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179636" algn="just">
              <a:spcBef>
                <a:spcPts val="1415"/>
              </a:spcBef>
            </a:pPr>
            <a:r>
              <a:rPr lang="ru-RU" sz="2300" spc="-1" dirty="0">
                <a:solidFill>
                  <a:srgbClr val="000000"/>
                </a:solidFill>
                <a:latin typeface="Times New Roman" panose="02020603050405020304" pitchFamily="18" charset="0"/>
                <a:ea typeface="Noto Sans CJK SC"/>
                <a:cs typeface="Times New Roman" panose="02020603050405020304" pitchFamily="18" charset="0"/>
              </a:rPr>
              <a:t>Возведен в память погибших в боях за Воронеж в Великой Отечественной Войне воинов. В братской могиле комплекса захоронено около 10 000 человек. Здесь же перезахоронены останки генерала </a:t>
            </a:r>
            <a:r>
              <a:rPr lang="ru-RU" sz="2300" spc="-1" dirty="0" err="1">
                <a:solidFill>
                  <a:srgbClr val="000000"/>
                </a:solidFill>
                <a:latin typeface="Times New Roman" panose="02020603050405020304" pitchFamily="18" charset="0"/>
                <a:ea typeface="Noto Sans CJK SC"/>
                <a:cs typeface="Times New Roman" panose="02020603050405020304" pitchFamily="18" charset="0"/>
              </a:rPr>
              <a:t>Лизюкова</a:t>
            </a:r>
            <a:r>
              <a:rPr lang="ru-RU" sz="2300" spc="-1" dirty="0">
                <a:solidFill>
                  <a:srgbClr val="000000"/>
                </a:solidFill>
                <a:latin typeface="Times New Roman" panose="02020603050405020304" pitchFamily="18" charset="0"/>
                <a:ea typeface="Noto Sans CJK SC"/>
                <a:cs typeface="Times New Roman" panose="02020603050405020304" pitchFamily="18" charset="0"/>
              </a:rPr>
              <a:t>. На аллее размещены гранитные плиты с именами воинов, отдавших жизнь, защищая город от фашистских войск. Мемориальный комплекс возведен в 1967 году. Скульптурная часть мемориала изображает умирающего солдата.</a:t>
            </a:r>
            <a:endParaRPr lang="ru-RU" sz="23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6" name="Рисунок 95"/>
          <p:cNvPicPr/>
          <p:nvPr/>
        </p:nvPicPr>
        <p:blipFill>
          <a:blip r:embed="rId2"/>
          <a:stretch/>
        </p:blipFill>
        <p:spPr>
          <a:xfrm rot="3000">
            <a:off x="-259" y="694487"/>
            <a:ext cx="5196191" cy="4220407"/>
          </a:xfrm>
          <a:prstGeom prst="rect">
            <a:avLst/>
          </a:prstGeom>
          <a:effectLst>
            <a:softEdge rad="114300"/>
          </a:effectLst>
        </p:spPr>
      </p:pic>
      <p:sp>
        <p:nvSpPr>
          <p:cNvPr id="97" name="TextShape 2"/>
          <p:cNvSpPr txBox="1"/>
          <p:nvPr/>
        </p:nvSpPr>
        <p:spPr>
          <a:xfrm>
            <a:off x="766440" y="144003"/>
            <a:ext cx="7755120" cy="47201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5000" rIns="90000" bIns="45000">
            <a:noAutofit/>
          </a:bodyPr>
          <a:lstStyle/>
          <a:p>
            <a:r>
              <a:rPr lang="ru-RU" sz="2400" b="1" spc="-1" dirty="0">
                <a:latin typeface="Tibetan Machine Uni"/>
                <a:ea typeface="Noto Sans CJK SC"/>
              </a:rPr>
              <a:t>Мемориальный комплекс «Памятник Славы»</a:t>
            </a:r>
            <a:endParaRPr lang="ru-RU" sz="2400" spc="-1" dirty="0">
              <a:latin typeface="Arial"/>
            </a:endParaRPr>
          </a:p>
        </p:txBody>
      </p:sp>
      <p:pic>
        <p:nvPicPr>
          <p:cNvPr id="98" name="Рисунок 97"/>
          <p:cNvPicPr/>
          <p:nvPr/>
        </p:nvPicPr>
        <p:blipFill>
          <a:blip r:embed="rId3"/>
          <a:stretch/>
        </p:blipFill>
        <p:spPr>
          <a:xfrm>
            <a:off x="521499" y="4035669"/>
            <a:ext cx="3837012" cy="2703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 additive="repl">
                                        <p:cTn id="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37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9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5319346" y="589643"/>
            <a:ext cx="3649960" cy="24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r>
              <a:rPr lang="ru-RU" sz="2300" dirty="0"/>
              <a:t>Еще один памятный комплекс, посвященный погибшим защитникам города во время Великой Отечественной Войны. Он открыт в 1975 году у </a:t>
            </a:r>
            <a:r>
              <a:rPr lang="ru-RU" sz="2300" dirty="0" err="1"/>
              <a:t>Вогрэсовского</a:t>
            </a:r>
            <a:r>
              <a:rPr lang="ru-RU" sz="2300" dirty="0"/>
              <a:t> моста на месте крупного боя в 1942 году. С этого боя началось освобождение города. В состав мемориального комплекса входят братская могила и Зал памяти, на стенах которого выбиты имена павших солдат. Рядим с ними стоят скульптуры трех солдат, которые отдают салют погибшим.</a:t>
            </a:r>
          </a:p>
        </p:txBody>
      </p:sp>
      <p:sp>
        <p:nvSpPr>
          <p:cNvPr id="97" name="TextShape 2"/>
          <p:cNvSpPr txBox="1"/>
          <p:nvPr/>
        </p:nvSpPr>
        <p:spPr>
          <a:xfrm>
            <a:off x="511465" y="117626"/>
            <a:ext cx="8263260" cy="47201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5000" rIns="90000" bIns="45000">
            <a:noAutofit/>
          </a:bodyPr>
          <a:lstStyle/>
          <a:p>
            <a:pPr algn="ctr"/>
            <a:r>
              <a:rPr lang="ru-RU" sz="2800" b="1" dirty="0"/>
              <a:t>Мемориальный комплекс «</a:t>
            </a:r>
            <a:r>
              <a:rPr lang="ru-RU" sz="2800" b="1" dirty="0" err="1"/>
              <a:t>Чижовский</a:t>
            </a:r>
            <a:r>
              <a:rPr lang="ru-RU" sz="2800" b="1" dirty="0"/>
              <a:t> плацдарм»</a:t>
            </a:r>
          </a:p>
        </p:txBody>
      </p:sp>
      <p:pic>
        <p:nvPicPr>
          <p:cNvPr id="98" name="Рисунок 97"/>
          <p:cNvPicPr/>
          <p:nvPr/>
        </p:nvPicPr>
        <p:blipFill>
          <a:blip r:embed="rId2"/>
          <a:stretch/>
        </p:blipFill>
        <p:spPr>
          <a:xfrm>
            <a:off x="584974" y="4809394"/>
            <a:ext cx="3710354" cy="192082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9424"/>
            <a:ext cx="5319346" cy="4844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53505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815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5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5231422" y="569691"/>
            <a:ext cx="3781845" cy="24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r>
              <a:rPr lang="ru-RU" sz="2300" dirty="0"/>
              <a:t>Руины бывшей областной больницы. В 1943 году немецкие войска при отступлении из города взрывали все крупные здания, в этом районе велись ожесточенные бои. От крупного корпуса больницы длиной 130 метров осталась только полуразрушенная часть приемного покоя. В послевоенные годы кирпич от нее забрали для восстановления жилых зданий. Уцелевший железобетонный каркас сохранили как памятник истории </a:t>
            </a:r>
            <a:r>
              <a:rPr lang="ru-RU" sz="2300" dirty="0" smtClean="0"/>
              <a:t>ВОВ.</a:t>
            </a:r>
            <a:endParaRPr lang="ru-RU" sz="2300" dirty="0"/>
          </a:p>
        </p:txBody>
      </p:sp>
      <p:sp>
        <p:nvSpPr>
          <p:cNvPr id="97" name="TextShape 2"/>
          <p:cNvSpPr txBox="1"/>
          <p:nvPr/>
        </p:nvSpPr>
        <p:spPr>
          <a:xfrm>
            <a:off x="476296" y="32831"/>
            <a:ext cx="8263260" cy="58394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5000" rIns="90000" bIns="45000">
            <a:no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Ротонда</a:t>
            </a:r>
          </a:p>
        </p:txBody>
      </p:sp>
      <p:pic>
        <p:nvPicPr>
          <p:cNvPr id="98" name="Рисунок 97"/>
          <p:cNvPicPr/>
          <p:nvPr/>
        </p:nvPicPr>
        <p:blipFill>
          <a:blip r:embed="rId2"/>
          <a:stretch/>
        </p:blipFill>
        <p:spPr>
          <a:xfrm>
            <a:off x="782801" y="4791807"/>
            <a:ext cx="3314700" cy="19471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682458"/>
            <a:ext cx="5231423" cy="481273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70103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6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5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2"/>
          <p:cNvSpPr txBox="1"/>
          <p:nvPr/>
        </p:nvSpPr>
        <p:spPr>
          <a:xfrm>
            <a:off x="511465" y="117626"/>
            <a:ext cx="8263260" cy="58394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5000" rIns="90000" bIns="45000">
            <a:no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Церкви и храмы Воронежа</a:t>
            </a:r>
          </a:p>
          <a:p>
            <a:endParaRPr lang="ru-RU" sz="32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41" y="788894"/>
            <a:ext cx="8901953" cy="597049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9510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707</TotalTime>
  <Words>1165</Words>
  <Application>Microsoft Office PowerPoint</Application>
  <PresentationFormat>Экран (4:3)</PresentationFormat>
  <Paragraphs>49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31" baseType="lpstr">
      <vt:lpstr>Arial</vt:lpstr>
      <vt:lpstr>Calibri</vt:lpstr>
      <vt:lpstr>Calibri Light</vt:lpstr>
      <vt:lpstr>DejaVu Sans</vt:lpstr>
      <vt:lpstr>Noto Sans CJK SC</vt:lpstr>
      <vt:lpstr>Symbol</vt:lpstr>
      <vt:lpstr>Tibetan Machine Uni</vt:lpstr>
      <vt:lpstr>Times New Roman</vt:lpstr>
      <vt:lpstr>Wingdings</vt:lpstr>
      <vt:lpstr>Office Theme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Zero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34</cp:revision>
  <dcterms:modified xsi:type="dcterms:W3CDTF">2022-11-01T18:12:52Z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2022-07-27T10:25:58Z</dcterms:created>
  <dc:creator/>
  <dc:description>http://propowerpoint.ru - Бесплатные шаблоны для презентаций. Полезные советы и уроки  PowerPoint .</dc:description>
  <dc:language>ru-RU</dc:language>
  <cp:lastModifiedBy/>
  <dcterms:modified xsi:type="dcterms:W3CDTF">2022-07-27T18:59:48Z</dcterms:modified>
  <cp:revision>17</cp:revision>
  <dc:subject>C Новым Годом Лошади!</dc:subject>
  <dc:title>Шаблон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Zero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5</vt:i4>
  </property>
</Properties>
</file>