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ink/ink1.xml" ContentType="application/inkml+xml"/>
  <Override PartName="/ppt/ink/ink2.xml" ContentType="application/inkml+xml"/>
  <Override PartName="/ppt/ink/ink3.xml" ContentType="application/inkml+xml"/>
  <Override PartName="/ppt/ink/ink4.xml" ContentType="application/inkml+xml"/>
  <Override PartName="/ppt/ink/ink5.xml" ContentType="application/inkml+xml"/>
  <Override PartName="/ppt/ink/ink6.xml" ContentType="application/inkml+xml"/>
  <Override PartName="/ppt/ink/ink7.xml" ContentType="application/inkml+xml"/>
  <Override PartName="/ppt/ink/ink8.xml" ContentType="application/inkml+xml"/>
  <Override PartName="/ppt/ink/ink9.xml" ContentType="application/inkml+xml"/>
  <Override PartName="/ppt/ink/ink10.xml" ContentType="application/inkml+xml"/>
  <Override PartName="/ppt/ink/ink11.xml" ContentType="application/inkml+xml"/>
  <Override PartName="/ppt/ink/ink12.xml" ContentType="application/inkml+xml"/>
  <Override PartName="/ppt/ink/ink13.xml" ContentType="application/inkml+xml"/>
  <Override PartName="/ppt/ink/ink14.xml" ContentType="application/inkml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4" r:id="rId3"/>
    <p:sldId id="257" r:id="rId4"/>
    <p:sldId id="258" r:id="rId5"/>
    <p:sldId id="259" r:id="rId6"/>
    <p:sldId id="265" r:id="rId7"/>
    <p:sldId id="260" r:id="rId8"/>
    <p:sldId id="262" r:id="rId9"/>
    <p:sldId id="263" r:id="rId10"/>
    <p:sldId id="266" r:id="rId11"/>
    <p:sldId id="268" r:id="rId12"/>
    <p:sldId id="273" r:id="rId13"/>
    <p:sldId id="269" r:id="rId14"/>
    <p:sldId id="270" r:id="rId15"/>
    <p:sldId id="271" r:id="rId16"/>
    <p:sldId id="272" r:id="rId17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D27102A9-8310-4765-A935-A1911B00CA55}" styleName="Светлый стиль 1 — акцент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3B4B98B0-60AC-42C2-AFA5-B58CD77FA1E5}" styleName="Светлый стиль 1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8D230F3-CF80-4859-8CE7-A43EE81993B5}" styleName="Светлый стиль 1 — акцент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0E3FDE45-AF77-4B5C-9715-49D594BDF05E}" styleName="Светлый стиль 1 — акцент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3989" autoAdjust="0"/>
    <p:restoredTop sz="94660"/>
  </p:normalViewPr>
  <p:slideViewPr>
    <p:cSldViewPr snapToGrid="0">
      <p:cViewPr varScale="1">
        <p:scale>
          <a:sx n="67" d="100"/>
          <a:sy n="67" d="100"/>
        </p:scale>
        <p:origin x="72" y="7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1-01T15:24:08.205"/>
    </inkml:context>
    <inkml:brush xml:id="br0">
      <inkml:brushProperty name="width" value="0.1" units="cm"/>
      <inkml:brushProperty name="height" value="0.1" units="cm"/>
      <inkml:brushProperty name="color" value="#AE198D"/>
      <inkml:brushProperty name="inkEffects" value="galaxy"/>
      <inkml:brushProperty name="anchorX" value="-1243.46228"/>
      <inkml:brushProperty name="anchorY" value="-1414.90723"/>
      <inkml:brushProperty name="scaleFactor" value="0.5"/>
    </inkml:brush>
  </inkml:definitions>
  <inkml:trace contextRef="#ctx0" brushRef="#br0">0 1 24575,'0'0'0</inkml:trace>
</inkml:ink>
</file>

<file path=ppt/ink/ink1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1-01T15:26:52.198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6 6 24575,'-6'-6'0</inkml:trace>
</inkml:ink>
</file>

<file path=ppt/ink/ink1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1-01T15:26:54.185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0 1 24575,'0'-1'-8191</inkml:trace>
</inkml:ink>
</file>

<file path=ppt/ink/ink1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1-01T15:28:20.589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1 0 24575</inkml:trace>
</inkml:ink>
</file>

<file path=ppt/ink/ink1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1-01T15:28:24.207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0 0 24575,'0'1'-8191</inkml:trace>
</inkml:ink>
</file>

<file path=ppt/ink/ink1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1-01T15:28:24.943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0 0 24575,'0'1'-8191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1-01T15:24:08.859"/>
    </inkml:context>
    <inkml:brush xml:id="br0">
      <inkml:brushProperty name="width" value="0.1" units="cm"/>
      <inkml:brushProperty name="height" value="0.1" units="cm"/>
      <inkml:brushProperty name="color" value="#AE198D"/>
      <inkml:brushProperty name="inkEffects" value="galaxy"/>
      <inkml:brushProperty name="anchorX" value="-2259.4624"/>
      <inkml:brushProperty name="anchorY" value="-2430.90723"/>
      <inkml:brushProperty name="scaleFactor" value="0.5"/>
    </inkml:brush>
  </inkml:definitions>
  <inkml:trace contextRef="#ctx0" brushRef="#br0">0 1 24575,'0'0'0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1-01T15:24:25.578"/>
    </inkml:context>
    <inkml:brush xml:id="br0">
      <inkml:brushProperty name="width" value="0.1" units="cm"/>
      <inkml:brushProperty name="height" value="0.1" units="cm"/>
      <inkml:brushProperty name="color" value="#AE198D"/>
      <inkml:brushProperty name="inkEffects" value="galaxy"/>
      <inkml:brushProperty name="anchorX" value="-3275.4624"/>
      <inkml:brushProperty name="anchorY" value="-3446.90747"/>
      <inkml:brushProperty name="scaleFactor" value="0.5"/>
    </inkml:brush>
  </inkml:definitions>
  <inkml:trace contextRef="#ctx0" brushRef="#br0">1 1 24575,'0'0'0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1-01T15:26:01.932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0 1 24575,'0'0'-8191</inkml:trace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1-01T15:26:20.193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 1 24575,'0'0'-8191</inkml:trace>
</inkml:ink>
</file>

<file path=ppt/ink/ink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1-01T15:26:25.712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0 0 24575</inkml:trace>
</inkml:ink>
</file>

<file path=ppt/ink/ink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1-01T15:26:38.969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 1 24575,'0'0'-8191</inkml:trace>
</inkml:ink>
</file>

<file path=ppt/ink/ink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1-01T15:26:39.763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0 0 24575,'0'0'-8191</inkml:trace>
</inkml:ink>
</file>

<file path=ppt/ink/ink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1-01T15:26:40.559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6 1 24575,'-5'-1'0</inkml:trace>
</inkml:ink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7492EDA-B162-4A46-83F4-EB2995D4D03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07D33104-BB5F-4A53-A4B3-672F793E823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B779B49E-9C5F-494D-A1E9-AEB88EED6D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B09263-5A38-4E4A-9F06-FFC8BCBB3EB3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62078FA7-A00C-469F-B5F8-C429AD9923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35A5B0FD-B53C-47A0-9379-F6F5898901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F982F8-1A30-4AD9-8B4D-3A4180A2400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72753101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6DF55C9-AEEA-442A-A532-15ADF1388C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E600FC0D-CA40-4B6C-B031-7E01CA5F96B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72F61CEA-ED57-4B98-89A3-F22713D89B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B09263-5A38-4E4A-9F06-FFC8BCBB3EB3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1E2A43C0-7554-4B62-8986-AEA473DD1C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5D30537-0184-48E1-BC6A-86B95BC7EC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F982F8-1A30-4AD9-8B4D-3A4180A2400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049873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4F334F9B-C22F-4C00-9AF2-085AA14709B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422CC40B-D41B-4DAA-9313-A1883B33A82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C978FC47-B6A5-4E4B-B8C3-BCEDF9F667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B09263-5A38-4E4A-9F06-FFC8BCBB3EB3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A2D2D979-8726-41E0-ADCD-2E2821A8C4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FB9FBC28-FD77-4BD1-8658-45085F3418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F982F8-1A30-4AD9-8B4D-3A4180A2400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0454173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8F25E4E-6AEF-4019-A8D1-01CFA19725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2B5A4AC-3203-449A-8015-533791F516A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9151C763-3892-4CFD-96BB-07F8E8DD19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B09263-5A38-4E4A-9F06-FFC8BCBB3EB3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1F6729B1-8B80-45F1-BDA0-627468178A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E8589EF9-068A-4575-96F8-192F250DA2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F982F8-1A30-4AD9-8B4D-3A4180A2400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3052515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8A9A5AE-D844-4801-B154-9606452DD9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A0CE2415-6F7F-4A48-A281-14F19F48BDA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8F69639E-3220-46F5-9EFB-817E9C1EF6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B09263-5A38-4E4A-9F06-FFC8BCBB3EB3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ED701345-8228-496D-93DD-85927F2358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024C79B5-8EF9-4D8A-8497-78C1A45460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F982F8-1A30-4AD9-8B4D-3A4180A2400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57466126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5E3E138-26B4-49C8-9D4F-AD144FB0BA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97950F4-4A6F-45FD-9B74-CF83BECE889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0CED00C7-056C-4557-AA04-12A8D1E840D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65F35CD1-9D3D-4E1A-92E3-6BAF44873D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B09263-5A38-4E4A-9F06-FFC8BCBB3EB3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25455CC5-B138-4110-A37D-6DCB74F7AE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59C496E6-4E84-4E3C-948B-0927FCFF68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F982F8-1A30-4AD9-8B4D-3A4180A2400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8782782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9E1C601-B42F-4FB3-B649-3035466063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13F1CFAA-0C38-4630-BB35-23BD2DDC3AD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926B20C6-0DF3-41BF-BFC0-D683EC27834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90EB733D-C05B-4E39-A935-2CBB11BE95F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14C497B1-B9D9-45A8-8AC9-C48DF4441A9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CE80BED5-2D07-4EFC-9099-4E3F879AC9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B09263-5A38-4E4A-9F06-FFC8BCBB3EB3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FF6EC60D-7176-4545-967F-C518E40004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0737C083-91D9-4709-875B-FC27C08112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F982F8-1A30-4AD9-8B4D-3A4180A2400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08829259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E1A8FDB-E3C1-4C85-A7AC-719E5A77C6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546B43F7-7ACE-435A-AAF3-0780EC981D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B09263-5A38-4E4A-9F06-FFC8BCBB3EB3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D8FF3CF7-4B3A-494D-9FCF-DD6FE87B0B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5B51A510-5142-4197-8D42-16F556B291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F982F8-1A30-4AD9-8B4D-3A4180A2400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87811433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A12EFFB6-DDC6-4FC5-A014-34666E2108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B09263-5A38-4E4A-9F06-FFC8BCBB3EB3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064663F8-AE16-4D07-91CE-E737957722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55223976-A90B-47F6-8515-BC5D866559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F982F8-1A30-4AD9-8B4D-3A4180A2400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2477457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76DDA5E-1815-4E5D-934E-D3305BFAAB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256D2F2-8921-418B-86CB-DAC66B2052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BDE9AB37-79A7-48F2-85C1-5E0ECEB49F5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C32DBC7B-DD16-4D71-92D8-A24AB2E765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B09263-5A38-4E4A-9F06-FFC8BCBB3EB3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B7FCA3B7-10C2-412C-860C-F1464252F8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D03E2EEE-9C7E-4483-A236-F290E0E068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F982F8-1A30-4AD9-8B4D-3A4180A2400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03837748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D190605-5A6D-457E-9CEC-51E1AD0715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C3664342-9755-41ED-8EDE-A42B20FF574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307A91F9-9826-444F-8C55-3FBDB50FE15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29C073B3-815B-40AE-8AED-56FA97ED5C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B09263-5A38-4E4A-9F06-FFC8BCBB3EB3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7BDDD187-5E3F-4D30-A1C8-8B4B907683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05B2463E-D55F-4A12-A31D-E3B2DB1202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F982F8-1A30-4AD9-8B4D-3A4180A2400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24167188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A187AC9-5955-4E87-8170-BCDA5C5A5D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8DB9DBB1-99B4-439F-990E-90030699031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73E866AD-EAFF-415D-B8C1-71F416241C4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B09263-5A38-4E4A-9F06-FFC8BCBB3EB3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102F5E33-AB30-4187-9E70-A9220DE702A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9EEC233D-0592-4E84-9946-046A02B7882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F982F8-1A30-4AD9-8B4D-3A4180A2400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706097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png"/><Relationship Id="rId4" Type="http://schemas.openxmlformats.org/officeDocument/2006/relationships/customXml" Target="../ink/ink5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customXml" Target="../ink/ink6.xml"/><Relationship Id="rId7" Type="http://schemas.openxmlformats.org/officeDocument/2006/relationships/customXml" Target="../ink/ink9.xml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6" Type="http://schemas.openxmlformats.org/officeDocument/2006/relationships/customXml" Target="../ink/ink8.xml"/><Relationship Id="rId11" Type="http://schemas.openxmlformats.org/officeDocument/2006/relationships/customXml" Target="../ink/ink11.xml"/><Relationship Id="rId5" Type="http://schemas.openxmlformats.org/officeDocument/2006/relationships/customXml" Target="../ink/ink7.xml"/><Relationship Id="rId10" Type="http://schemas.openxmlformats.org/officeDocument/2006/relationships/image" Target="../media/image15.png"/><Relationship Id="rId4" Type="http://schemas.openxmlformats.org/officeDocument/2006/relationships/image" Target="../media/image12.png"/><Relationship Id="rId9" Type="http://schemas.openxmlformats.org/officeDocument/2006/relationships/customXml" Target="../ink/ink10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customXml" Target="../ink/ink12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6.jpeg"/><Relationship Id="rId5" Type="http://schemas.openxmlformats.org/officeDocument/2006/relationships/customXml" Target="../ink/ink14.xml"/><Relationship Id="rId4" Type="http://schemas.openxmlformats.org/officeDocument/2006/relationships/customXml" Target="../ink/ink1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customXml" Target="../ink/ink1.xml"/><Relationship Id="rId7" Type="http://schemas.openxmlformats.org/officeDocument/2006/relationships/customXml" Target="../ink/ink3.xml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customXml" Target="../ink/ink2.xml"/><Relationship Id="rId10" Type="http://schemas.openxmlformats.org/officeDocument/2006/relationships/image" Target="../media/image9.png"/><Relationship Id="rId4" Type="http://schemas.openxmlformats.org/officeDocument/2006/relationships/image" Target="../media/image6.png"/><Relationship Id="rId9" Type="http://schemas.openxmlformats.org/officeDocument/2006/relationships/customXml" Target="../ink/ink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36B5569-1FFD-449C-AC4F-DCDB45EE595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45920" y="165463"/>
            <a:ext cx="9022080" cy="1018903"/>
          </a:xfrm>
        </p:spPr>
        <p:txBody>
          <a:bodyPr/>
          <a:lstStyle/>
          <a:p>
            <a:r>
              <a:rPr lang="en-US" dirty="0">
                <a:latin typeface="Comic Sans MS" panose="030F0702030302020204" pitchFamily="66" charset="0"/>
              </a:rPr>
              <a:t>In der </a:t>
            </a:r>
            <a:r>
              <a:rPr lang="en-US" b="1" dirty="0" err="1">
                <a:latin typeface="Comic Sans MS" panose="030F0702030302020204" pitchFamily="66" charset="0"/>
              </a:rPr>
              <a:t>Deutsch</a:t>
            </a:r>
            <a:r>
              <a:rPr lang="en-US" i="1" dirty="0" err="1">
                <a:latin typeface="Comic Sans MS" panose="030F0702030302020204" pitchFamily="66" charset="0"/>
              </a:rPr>
              <a:t>stunde</a:t>
            </a:r>
            <a:endParaRPr lang="ru-RU" i="1" dirty="0">
              <a:latin typeface="Comic Sans MS" panose="030F0702030302020204" pitchFamily="66" charset="0"/>
            </a:endParaRP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692A94C9-DF01-4116-87AC-B167DE9F226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333896" y="1105989"/>
            <a:ext cx="8334103" cy="4151811"/>
          </a:xfrm>
        </p:spPr>
        <p:txBody>
          <a:bodyPr>
            <a:normAutofit/>
          </a:bodyPr>
          <a:lstStyle/>
          <a:p>
            <a:r>
              <a:rPr lang="en-US" sz="3600" dirty="0"/>
              <a:t>D</a:t>
            </a:r>
            <a:r>
              <a:rPr lang="en-US" sz="3600" dirty="0">
                <a:solidFill>
                  <a:srgbClr val="FF0000"/>
                </a:solidFill>
              </a:rPr>
              <a:t>eu</a:t>
            </a:r>
            <a:r>
              <a:rPr lang="en-US" sz="3600" dirty="0">
                <a:solidFill>
                  <a:srgbClr val="0070C0"/>
                </a:solidFill>
              </a:rPr>
              <a:t>tsch</a:t>
            </a:r>
            <a:r>
              <a:rPr lang="en-US" sz="3600" dirty="0"/>
              <a:t>  +  die </a:t>
            </a:r>
            <a:r>
              <a:rPr lang="en-US" sz="3600" i="1" dirty="0" err="1">
                <a:solidFill>
                  <a:srgbClr val="0070C0"/>
                </a:solidFill>
              </a:rPr>
              <a:t>St</a:t>
            </a:r>
            <a:r>
              <a:rPr lang="en-US" sz="3600" i="1" dirty="0" err="1"/>
              <a:t>unde</a:t>
            </a:r>
            <a:endParaRPr lang="ru-RU" sz="3600" i="1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3ED500F-F379-415F-FDED-7FE14BBEBC2F}"/>
              </a:ext>
            </a:extLst>
          </p:cNvPr>
          <p:cNvSpPr txBox="1"/>
          <p:nvPr/>
        </p:nvSpPr>
        <p:spPr>
          <a:xfrm>
            <a:off x="748937" y="4563291"/>
            <a:ext cx="313508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lesen</a:t>
            </a:r>
            <a:endParaRPr 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36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sp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re</a:t>
            </a:r>
            <a:r>
              <a:rPr lang="en-US" sz="36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en</a:t>
            </a:r>
            <a:endParaRPr 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sz="36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eh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en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AE02E41-764F-74D9-2B96-708068216628}"/>
              </a:ext>
            </a:extLst>
          </p:cNvPr>
          <p:cNvSpPr txBox="1"/>
          <p:nvPr/>
        </p:nvSpPr>
        <p:spPr>
          <a:xfrm>
            <a:off x="3884022" y="1759131"/>
            <a:ext cx="5974081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Wir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les</a:t>
            </a:r>
            <a:r>
              <a:rPr lang="en-US" sz="32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en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und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wir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schreib</a:t>
            </a:r>
            <a:r>
              <a:rPr lang="en-US" sz="32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en</a:t>
            </a:r>
            <a:endParaRPr lang="en-US" sz="32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Wir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rechn</a:t>
            </a:r>
            <a:r>
              <a:rPr lang="en-US" sz="32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en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und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wir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mal</a:t>
            </a:r>
            <a:r>
              <a:rPr lang="en-US" sz="32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en</a:t>
            </a:r>
            <a:endParaRPr lang="en-US" sz="32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Wir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spiel… und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wir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sing… </a:t>
            </a:r>
          </a:p>
          <a:p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Wir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tanz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… und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wir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spring…</a:t>
            </a:r>
          </a:p>
          <a:p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Wir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turn… und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wir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lach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</a:p>
          <a:p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Was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wir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nicht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alles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mach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…!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8690632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Rectangle 70">
            <a:extLst>
              <a:ext uri="{FF2B5EF4-FFF2-40B4-BE49-F238E27FC236}">
                <a16:creationId xmlns:a16="http://schemas.microsoft.com/office/drawing/2014/main" id="{F3060C83-F051-4F0E-ABAD-AA0DFC48B21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3" name="Freeform: Shape 72">
            <a:extLst>
              <a:ext uri="{FF2B5EF4-FFF2-40B4-BE49-F238E27FC236}">
                <a16:creationId xmlns:a16="http://schemas.microsoft.com/office/drawing/2014/main" id="{83C98ABE-055B-441F-B07E-44F97F083C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-376156" y="-253670"/>
            <a:ext cx="1827638" cy="1376989"/>
          </a:xfrm>
          <a:custGeom>
            <a:avLst/>
            <a:gdLst>
              <a:gd name="connsiteX0" fmla="*/ 0 w 1827638"/>
              <a:gd name="connsiteY0" fmla="*/ 987379 h 1376989"/>
              <a:gd name="connsiteX1" fmla="*/ 987379 w 1827638"/>
              <a:gd name="connsiteY1" fmla="*/ 0 h 1376989"/>
              <a:gd name="connsiteX2" fmla="*/ 1827638 w 1827638"/>
              <a:gd name="connsiteY2" fmla="*/ 840260 h 1376989"/>
              <a:gd name="connsiteX3" fmla="*/ 1827638 w 1827638"/>
              <a:gd name="connsiteY3" fmla="*/ 1376989 h 1376989"/>
              <a:gd name="connsiteX4" fmla="*/ 0 w 1827638"/>
              <a:gd name="connsiteY4" fmla="*/ 1376989 h 13769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7638" h="1376989">
                <a:moveTo>
                  <a:pt x="0" y="987379"/>
                </a:moveTo>
                <a:lnTo>
                  <a:pt x="987379" y="0"/>
                </a:lnTo>
                <a:lnTo>
                  <a:pt x="1827638" y="840260"/>
                </a:lnTo>
                <a:lnTo>
                  <a:pt x="1827638" y="1376989"/>
                </a:lnTo>
                <a:lnTo>
                  <a:pt x="0" y="1376989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5" name="Rectangle 74">
            <a:extLst>
              <a:ext uri="{FF2B5EF4-FFF2-40B4-BE49-F238E27FC236}">
                <a16:creationId xmlns:a16="http://schemas.microsoft.com/office/drawing/2014/main" id="{29FDB030-9B49-4CED-8CCD-4D99382388A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891641" y="422146"/>
            <a:ext cx="645368" cy="645368"/>
          </a:xfrm>
          <a:prstGeom prst="rect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7" name="Rectangle 76">
            <a:extLst>
              <a:ext uri="{FF2B5EF4-FFF2-40B4-BE49-F238E27FC236}">
                <a16:creationId xmlns:a16="http://schemas.microsoft.com/office/drawing/2014/main" id="{3783CA14-24A1-485C-8B30-D6A5D87987A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10043482" y="655140"/>
            <a:ext cx="687472" cy="687472"/>
          </a:xfrm>
          <a:prstGeom prst="rect">
            <a:avLst/>
          </a:pr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9" name="Freeform: Shape 78">
            <a:extLst>
              <a:ext uri="{FF2B5EF4-FFF2-40B4-BE49-F238E27FC236}">
                <a16:creationId xmlns:a16="http://schemas.microsoft.com/office/drawing/2014/main" id="{9A97C86A-04D6-40F7-AE84-31AB43E6A8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9356643" y="0"/>
            <a:ext cx="2835357" cy="1480837"/>
          </a:xfrm>
          <a:custGeom>
            <a:avLst/>
            <a:gdLst>
              <a:gd name="connsiteX0" fmla="*/ 2835357 w 2835357"/>
              <a:gd name="connsiteY0" fmla="*/ 1480837 h 1480837"/>
              <a:gd name="connsiteX1" fmla="*/ 0 w 2835357"/>
              <a:gd name="connsiteY1" fmla="*/ 1480837 h 1480837"/>
              <a:gd name="connsiteX2" fmla="*/ 1552727 w 2835357"/>
              <a:gd name="connsiteY2" fmla="*/ 0 h 1480837"/>
              <a:gd name="connsiteX3" fmla="*/ 2835357 w 2835357"/>
              <a:gd name="connsiteY3" fmla="*/ 1223245 h 1480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35357" h="1480837">
                <a:moveTo>
                  <a:pt x="2835357" y="1480837"/>
                </a:moveTo>
                <a:lnTo>
                  <a:pt x="0" y="1480837"/>
                </a:lnTo>
                <a:lnTo>
                  <a:pt x="1552727" y="0"/>
                </a:lnTo>
                <a:lnTo>
                  <a:pt x="2835357" y="1223245"/>
                </a:lnTo>
                <a:close/>
              </a:path>
            </a:pathLst>
          </a:cu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81" name="Isosceles Triangle 80">
            <a:extLst>
              <a:ext uri="{FF2B5EF4-FFF2-40B4-BE49-F238E27FC236}">
                <a16:creationId xmlns:a16="http://schemas.microsoft.com/office/drawing/2014/main" id="{FF9F2414-84E8-453E-B1F3-389FDE8192D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976344" y="6115501"/>
            <a:ext cx="1494513" cy="742499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26" name="Picture 2" descr="Презентация &quot;Спряжение немецких глаголов laufen, fahren&quot; на немецком языке  для учащихся 2 класса">
            <a:extLst>
              <a:ext uri="{FF2B5EF4-FFF2-40B4-BE49-F238E27FC236}">
                <a16:creationId xmlns:a16="http://schemas.microsoft.com/office/drawing/2014/main" id="{F68BCAE9-9FBD-236C-5C0B-0E5C76DC670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71370" y="0"/>
            <a:ext cx="8068236" cy="66697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3" name="Isosceles Triangle 82">
            <a:extLst>
              <a:ext uri="{FF2B5EF4-FFF2-40B4-BE49-F238E27FC236}">
                <a16:creationId xmlns:a16="http://schemas.microsoft.com/office/drawing/2014/main" id="{3ECA69A1-7536-43AC-85EF-C7106179F5E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604080" y="6453143"/>
            <a:ext cx="814903" cy="404857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28" name="Picture 4" descr="Fahrrad fahren Bild, Sport Cliparts, Comic, Cartoon, Image gratis">
            <a:extLst>
              <a:ext uri="{FF2B5EF4-FFF2-40B4-BE49-F238E27FC236}">
                <a16:creationId xmlns:a16="http://schemas.microsoft.com/office/drawing/2014/main" id="{04C76F2C-6AAC-BFB4-BA3C-5625A067CCF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44261" y="3060876"/>
            <a:ext cx="3847739" cy="28858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p14="http://schemas.microsoft.com/office/powerpoint/2010/main" Requires="p14">
          <p:contentPart p14:bwMode="auto" r:id="rId4">
            <p14:nvContentPartPr>
              <p14:cNvPr id="2" name="Рукописный ввод 1">
                <a:extLst>
                  <a:ext uri="{FF2B5EF4-FFF2-40B4-BE49-F238E27FC236}">
                    <a16:creationId xmlns:a16="http://schemas.microsoft.com/office/drawing/2014/main" id="{EA2CCB7D-825B-F740-B765-12A9A196822C}"/>
                  </a:ext>
                </a:extLst>
              </p14:cNvPr>
              <p14:cNvContentPartPr/>
              <p14:nvPr/>
            </p14:nvContentPartPr>
            <p14:xfrm>
              <a:off x="6228990" y="1908180"/>
              <a:ext cx="360" cy="360"/>
            </p14:xfrm>
          </p:contentPart>
        </mc:Choice>
        <mc:Fallback>
          <p:pic>
            <p:nvPicPr>
              <p:cNvPr id="2" name="Рукописный ввод 1">
                <a:extLst>
                  <a:ext uri="{FF2B5EF4-FFF2-40B4-BE49-F238E27FC236}">
                    <a16:creationId xmlns:a16="http://schemas.microsoft.com/office/drawing/2014/main" id="{EA2CCB7D-825B-F740-B765-12A9A196822C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6220350" y="1899180"/>
                <a:ext cx="18000" cy="180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72511450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Rectangle 70">
            <a:extLst>
              <a:ext uri="{FF2B5EF4-FFF2-40B4-BE49-F238E27FC236}">
                <a16:creationId xmlns:a16="http://schemas.microsoft.com/office/drawing/2014/main" id="{F3060C83-F051-4F0E-ABAD-AA0DFC48B21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3" name="Freeform: Shape 72">
            <a:extLst>
              <a:ext uri="{FF2B5EF4-FFF2-40B4-BE49-F238E27FC236}">
                <a16:creationId xmlns:a16="http://schemas.microsoft.com/office/drawing/2014/main" id="{83C98ABE-055B-441F-B07E-44F97F083C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-376156" y="-253670"/>
            <a:ext cx="1827638" cy="1376989"/>
          </a:xfrm>
          <a:custGeom>
            <a:avLst/>
            <a:gdLst>
              <a:gd name="connsiteX0" fmla="*/ 0 w 1827638"/>
              <a:gd name="connsiteY0" fmla="*/ 987379 h 1376989"/>
              <a:gd name="connsiteX1" fmla="*/ 987379 w 1827638"/>
              <a:gd name="connsiteY1" fmla="*/ 0 h 1376989"/>
              <a:gd name="connsiteX2" fmla="*/ 1827638 w 1827638"/>
              <a:gd name="connsiteY2" fmla="*/ 840260 h 1376989"/>
              <a:gd name="connsiteX3" fmla="*/ 1827638 w 1827638"/>
              <a:gd name="connsiteY3" fmla="*/ 1376989 h 1376989"/>
              <a:gd name="connsiteX4" fmla="*/ 0 w 1827638"/>
              <a:gd name="connsiteY4" fmla="*/ 1376989 h 13769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7638" h="1376989">
                <a:moveTo>
                  <a:pt x="0" y="987379"/>
                </a:moveTo>
                <a:lnTo>
                  <a:pt x="987379" y="0"/>
                </a:lnTo>
                <a:lnTo>
                  <a:pt x="1827638" y="840260"/>
                </a:lnTo>
                <a:lnTo>
                  <a:pt x="1827638" y="1376989"/>
                </a:lnTo>
                <a:lnTo>
                  <a:pt x="0" y="1376989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5" name="Rectangle 74">
            <a:extLst>
              <a:ext uri="{FF2B5EF4-FFF2-40B4-BE49-F238E27FC236}">
                <a16:creationId xmlns:a16="http://schemas.microsoft.com/office/drawing/2014/main" id="{29FDB030-9B49-4CED-8CCD-4D99382388A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891641" y="422146"/>
            <a:ext cx="645368" cy="645368"/>
          </a:xfrm>
          <a:prstGeom prst="rect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7" name="Rectangle 76">
            <a:extLst>
              <a:ext uri="{FF2B5EF4-FFF2-40B4-BE49-F238E27FC236}">
                <a16:creationId xmlns:a16="http://schemas.microsoft.com/office/drawing/2014/main" id="{3783CA14-24A1-485C-8B30-D6A5D87987A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10043482" y="655140"/>
            <a:ext cx="687472" cy="687472"/>
          </a:xfrm>
          <a:prstGeom prst="rect">
            <a:avLst/>
          </a:pr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9" name="Freeform: Shape 78">
            <a:extLst>
              <a:ext uri="{FF2B5EF4-FFF2-40B4-BE49-F238E27FC236}">
                <a16:creationId xmlns:a16="http://schemas.microsoft.com/office/drawing/2014/main" id="{9A97C86A-04D6-40F7-AE84-31AB43E6A8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9356643" y="0"/>
            <a:ext cx="2835357" cy="1480837"/>
          </a:xfrm>
          <a:custGeom>
            <a:avLst/>
            <a:gdLst>
              <a:gd name="connsiteX0" fmla="*/ 2835357 w 2835357"/>
              <a:gd name="connsiteY0" fmla="*/ 1480837 h 1480837"/>
              <a:gd name="connsiteX1" fmla="*/ 0 w 2835357"/>
              <a:gd name="connsiteY1" fmla="*/ 1480837 h 1480837"/>
              <a:gd name="connsiteX2" fmla="*/ 1552727 w 2835357"/>
              <a:gd name="connsiteY2" fmla="*/ 0 h 1480837"/>
              <a:gd name="connsiteX3" fmla="*/ 2835357 w 2835357"/>
              <a:gd name="connsiteY3" fmla="*/ 1223245 h 1480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35357" h="1480837">
                <a:moveTo>
                  <a:pt x="2835357" y="1480837"/>
                </a:moveTo>
                <a:lnTo>
                  <a:pt x="0" y="1480837"/>
                </a:lnTo>
                <a:lnTo>
                  <a:pt x="1552727" y="0"/>
                </a:lnTo>
                <a:lnTo>
                  <a:pt x="2835357" y="1223245"/>
                </a:lnTo>
                <a:close/>
              </a:path>
            </a:pathLst>
          </a:cu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81" name="Isosceles Triangle 80">
            <a:extLst>
              <a:ext uri="{FF2B5EF4-FFF2-40B4-BE49-F238E27FC236}">
                <a16:creationId xmlns:a16="http://schemas.microsoft.com/office/drawing/2014/main" id="{FF9F2414-84E8-453E-B1F3-389FDE8192D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976344" y="6115501"/>
            <a:ext cx="1494513" cy="742499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074" name="Picture 2" descr="Презентация &quot;Спряжение немецких глаголов laufen, fahren&quot; на немецком языке  для учащихся 2 класса">
            <a:extLst>
              <a:ext uri="{FF2B5EF4-FFF2-40B4-BE49-F238E27FC236}">
                <a16:creationId xmlns:a16="http://schemas.microsoft.com/office/drawing/2014/main" id="{D64CB783-7156-F59B-20FF-398C8B40D78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747330" y="-1"/>
            <a:ext cx="8792581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3" name="Isosceles Triangle 82">
            <a:extLst>
              <a:ext uri="{FF2B5EF4-FFF2-40B4-BE49-F238E27FC236}">
                <a16:creationId xmlns:a16="http://schemas.microsoft.com/office/drawing/2014/main" id="{3ECA69A1-7536-43AC-85EF-C7106179F5E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604080" y="6453143"/>
            <a:ext cx="814903" cy="404857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B88946F-F6D5-133A-6DFE-D3274993FF3A}"/>
              </a:ext>
            </a:extLst>
          </p:cNvPr>
          <p:cNvSpPr txBox="1"/>
          <p:nvPr/>
        </p:nvSpPr>
        <p:spPr>
          <a:xfrm>
            <a:off x="7368988" y="4012602"/>
            <a:ext cx="112955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dirty="0">
                <a:solidFill>
                  <a:srgbClr val="FF0000"/>
                </a:solidFill>
              </a:rPr>
              <a:t>du</a:t>
            </a:r>
            <a:endParaRPr lang="ru-RU" sz="5400" dirty="0">
              <a:solidFill>
                <a:srgbClr val="FF0000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9446D6A-3177-A447-0C08-A24A6B3938F2}"/>
              </a:ext>
            </a:extLst>
          </p:cNvPr>
          <p:cNvSpPr txBox="1"/>
          <p:nvPr/>
        </p:nvSpPr>
        <p:spPr>
          <a:xfrm>
            <a:off x="6050323" y="4507454"/>
            <a:ext cx="1318665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dirty="0">
                <a:solidFill>
                  <a:srgbClr val="FF0000"/>
                </a:solidFill>
              </a:rPr>
              <a:t>er/</a:t>
            </a:r>
          </a:p>
          <a:p>
            <a:r>
              <a:rPr lang="en-US" sz="5400" dirty="0" err="1">
                <a:solidFill>
                  <a:srgbClr val="FF0000"/>
                </a:solidFill>
              </a:rPr>
              <a:t>sie</a:t>
            </a:r>
            <a:endParaRPr lang="ru-RU" sz="5400" dirty="0">
              <a:solidFill>
                <a:srgbClr val="FF0000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A2F60D7-A8CC-0A14-1E93-F5020E88A4C9}"/>
              </a:ext>
            </a:extLst>
          </p:cNvPr>
          <p:cNvSpPr txBox="1"/>
          <p:nvPr/>
        </p:nvSpPr>
        <p:spPr>
          <a:xfrm>
            <a:off x="4120174" y="3775934"/>
            <a:ext cx="131866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dirty="0" err="1"/>
              <a:t>wir</a:t>
            </a:r>
            <a:endParaRPr lang="ru-RU" sz="54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605A74E-A6A4-0E10-6E80-B863833BADE6}"/>
              </a:ext>
            </a:extLst>
          </p:cNvPr>
          <p:cNvSpPr txBox="1"/>
          <p:nvPr/>
        </p:nvSpPr>
        <p:spPr>
          <a:xfrm>
            <a:off x="4120174" y="1957892"/>
            <a:ext cx="131866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dirty="0" err="1"/>
              <a:t>ihr</a:t>
            </a:r>
            <a:endParaRPr lang="ru-RU" sz="540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442D608-D8FD-BDAB-0F79-8E903ED61EB0}"/>
              </a:ext>
            </a:extLst>
          </p:cNvPr>
          <p:cNvSpPr txBox="1"/>
          <p:nvPr/>
        </p:nvSpPr>
        <p:spPr>
          <a:xfrm>
            <a:off x="5744581" y="596220"/>
            <a:ext cx="146927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dirty="0" err="1"/>
              <a:t>sie</a:t>
            </a:r>
            <a:r>
              <a:rPr lang="en-US" sz="5400" dirty="0"/>
              <a:t>/ alle</a:t>
            </a:r>
            <a:endParaRPr lang="ru-RU" sz="5400" dirty="0"/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3">
            <p14:nvContentPartPr>
              <p14:cNvPr id="7" name="Рукописный ввод 6">
                <a:extLst>
                  <a:ext uri="{FF2B5EF4-FFF2-40B4-BE49-F238E27FC236}">
                    <a16:creationId xmlns:a16="http://schemas.microsoft.com/office/drawing/2014/main" id="{8102EB4C-0C5A-2008-917E-34573B46B8A2}"/>
                  </a:ext>
                </a:extLst>
              </p14:cNvPr>
              <p14:cNvContentPartPr/>
              <p14:nvPr/>
            </p14:nvContentPartPr>
            <p14:xfrm>
              <a:off x="4342950" y="3166020"/>
              <a:ext cx="360" cy="360"/>
            </p14:xfrm>
          </p:contentPart>
        </mc:Choice>
        <mc:Fallback>
          <p:pic>
            <p:nvPicPr>
              <p:cNvPr id="7" name="Рукописный ввод 6">
                <a:extLst>
                  <a:ext uri="{FF2B5EF4-FFF2-40B4-BE49-F238E27FC236}">
                    <a16:creationId xmlns:a16="http://schemas.microsoft.com/office/drawing/2014/main" id="{8102EB4C-0C5A-2008-917E-34573B46B8A2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4333950" y="3157020"/>
                <a:ext cx="18000" cy="18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5">
            <p14:nvContentPartPr>
              <p14:cNvPr id="8" name="Рукописный ввод 7">
                <a:extLst>
                  <a:ext uri="{FF2B5EF4-FFF2-40B4-BE49-F238E27FC236}">
                    <a16:creationId xmlns:a16="http://schemas.microsoft.com/office/drawing/2014/main" id="{51A6F5D8-9D73-5651-7039-E1752BE2D92B}"/>
                  </a:ext>
                </a:extLst>
              </p14:cNvPr>
              <p14:cNvContentPartPr/>
              <p14:nvPr/>
            </p14:nvContentPartPr>
            <p14:xfrm>
              <a:off x="6411510" y="1222380"/>
              <a:ext cx="360" cy="360"/>
            </p14:xfrm>
          </p:contentPart>
        </mc:Choice>
        <mc:Fallback>
          <p:pic>
            <p:nvPicPr>
              <p:cNvPr id="8" name="Рукописный ввод 7">
                <a:extLst>
                  <a:ext uri="{FF2B5EF4-FFF2-40B4-BE49-F238E27FC236}">
                    <a16:creationId xmlns:a16="http://schemas.microsoft.com/office/drawing/2014/main" id="{51A6F5D8-9D73-5651-7039-E1752BE2D92B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6402870" y="1213380"/>
                <a:ext cx="18000" cy="18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6">
            <p14:nvContentPartPr>
              <p14:cNvPr id="9" name="Рукописный ввод 8">
                <a:extLst>
                  <a:ext uri="{FF2B5EF4-FFF2-40B4-BE49-F238E27FC236}">
                    <a16:creationId xmlns:a16="http://schemas.microsoft.com/office/drawing/2014/main" id="{09095DBF-F3CC-B144-05E7-F7E1CF927EBB}"/>
                  </a:ext>
                </a:extLst>
              </p14:cNvPr>
              <p14:cNvContentPartPr/>
              <p14:nvPr/>
            </p14:nvContentPartPr>
            <p14:xfrm>
              <a:off x="6263190" y="1303020"/>
              <a:ext cx="360" cy="360"/>
            </p14:xfrm>
          </p:contentPart>
        </mc:Choice>
        <mc:Fallback>
          <p:pic>
            <p:nvPicPr>
              <p:cNvPr id="9" name="Рукописный ввод 8">
                <a:extLst>
                  <a:ext uri="{FF2B5EF4-FFF2-40B4-BE49-F238E27FC236}">
                    <a16:creationId xmlns:a16="http://schemas.microsoft.com/office/drawing/2014/main" id="{09095DBF-F3CC-B144-05E7-F7E1CF927EBB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6254190" y="1294020"/>
                <a:ext cx="18000" cy="18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7">
            <p14:nvContentPartPr>
              <p14:cNvPr id="10" name="Рукописный ввод 9">
                <a:extLst>
                  <a:ext uri="{FF2B5EF4-FFF2-40B4-BE49-F238E27FC236}">
                    <a16:creationId xmlns:a16="http://schemas.microsoft.com/office/drawing/2014/main" id="{48F103D5-C74D-7D5E-5CFA-D5D418A66AEE}"/>
                  </a:ext>
                </a:extLst>
              </p14:cNvPr>
              <p14:cNvContentPartPr/>
              <p14:nvPr/>
            </p14:nvContentPartPr>
            <p14:xfrm>
              <a:off x="6261030" y="1142460"/>
              <a:ext cx="2160" cy="360"/>
            </p14:xfrm>
          </p:contentPart>
        </mc:Choice>
        <mc:Fallback>
          <p:pic>
            <p:nvPicPr>
              <p:cNvPr id="10" name="Рукописный ввод 9">
                <a:extLst>
                  <a:ext uri="{FF2B5EF4-FFF2-40B4-BE49-F238E27FC236}">
                    <a16:creationId xmlns:a16="http://schemas.microsoft.com/office/drawing/2014/main" id="{48F103D5-C74D-7D5E-5CFA-D5D418A66AEE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6252390" y="1133460"/>
                <a:ext cx="19800" cy="18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9">
            <p14:nvContentPartPr>
              <p14:cNvPr id="13" name="Рукописный ввод 12">
                <a:extLst>
                  <a:ext uri="{FF2B5EF4-FFF2-40B4-BE49-F238E27FC236}">
                    <a16:creationId xmlns:a16="http://schemas.microsoft.com/office/drawing/2014/main" id="{D0465C3F-5BE4-B942-2248-5B2D2804146C}"/>
                  </a:ext>
                </a:extLst>
              </p14:cNvPr>
              <p14:cNvContentPartPr/>
              <p14:nvPr/>
            </p14:nvContentPartPr>
            <p14:xfrm>
              <a:off x="6741270" y="1438020"/>
              <a:ext cx="2160" cy="2520"/>
            </p14:xfrm>
          </p:contentPart>
        </mc:Choice>
        <mc:Fallback>
          <p:pic>
            <p:nvPicPr>
              <p:cNvPr id="13" name="Рукописный ввод 12">
                <a:extLst>
                  <a:ext uri="{FF2B5EF4-FFF2-40B4-BE49-F238E27FC236}">
                    <a16:creationId xmlns:a16="http://schemas.microsoft.com/office/drawing/2014/main" id="{D0465C3F-5BE4-B942-2248-5B2D2804146C}"/>
                  </a:ext>
                </a:extLst>
              </p:cNvPr>
              <p:cNvPicPr/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6732270" y="1429020"/>
                <a:ext cx="19800" cy="201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1">
            <p14:nvContentPartPr>
              <p14:cNvPr id="14" name="Рукописный ввод 13">
                <a:extLst>
                  <a:ext uri="{FF2B5EF4-FFF2-40B4-BE49-F238E27FC236}">
                    <a16:creationId xmlns:a16="http://schemas.microsoft.com/office/drawing/2014/main" id="{18FF3CFC-DCD7-1D29-8976-125E3B826580}"/>
                  </a:ext>
                </a:extLst>
              </p14:cNvPr>
              <p14:cNvContentPartPr/>
              <p14:nvPr/>
            </p14:nvContentPartPr>
            <p14:xfrm>
              <a:off x="9886590" y="1611180"/>
              <a:ext cx="360" cy="360"/>
            </p14:xfrm>
          </p:contentPart>
        </mc:Choice>
        <mc:Fallback>
          <p:pic>
            <p:nvPicPr>
              <p:cNvPr id="14" name="Рукописный ввод 13">
                <a:extLst>
                  <a:ext uri="{FF2B5EF4-FFF2-40B4-BE49-F238E27FC236}">
                    <a16:creationId xmlns:a16="http://schemas.microsoft.com/office/drawing/2014/main" id="{18FF3CFC-DCD7-1D29-8976-125E3B826580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9877590" y="1602180"/>
                <a:ext cx="18000" cy="18000"/>
              </a:xfrm>
              <a:prstGeom prst="rect">
                <a:avLst/>
              </a:prstGeom>
            </p:spPr>
          </p:pic>
        </mc:Fallback>
      </mc:AlternateContent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id="{A2E4B78E-D709-92DD-9B5B-9F6278717C40}"/>
              </a:ext>
            </a:extLst>
          </p:cNvPr>
          <p:cNvSpPr/>
          <p:nvPr/>
        </p:nvSpPr>
        <p:spPr>
          <a:xfrm>
            <a:off x="1451610" y="1682711"/>
            <a:ext cx="997894" cy="923329"/>
          </a:xfrm>
          <a:prstGeom prst="rect">
            <a:avLst/>
          </a:prstGeom>
          <a:gradFill>
            <a:gsLst>
              <a:gs pos="0">
                <a:schemeClr val="accent4">
                  <a:lumMod val="40000"/>
                  <a:lumOff val="60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2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4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</a:t>
            </a:r>
            <a:endParaRPr lang="ru-RU" sz="4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id="{4E045C27-EB81-FDB9-0626-7D0AA606DC29}"/>
              </a:ext>
            </a:extLst>
          </p:cNvPr>
          <p:cNvSpPr/>
          <p:nvPr/>
        </p:nvSpPr>
        <p:spPr>
          <a:xfrm>
            <a:off x="1747330" y="5465042"/>
            <a:ext cx="912690" cy="796738"/>
          </a:xfrm>
          <a:prstGeom prst="rect">
            <a:avLst/>
          </a:prstGeom>
          <a:gradFill>
            <a:gsLst>
              <a:gs pos="0">
                <a:schemeClr val="accent4">
                  <a:lumMod val="40000"/>
                  <a:lumOff val="60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2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t</a:t>
            </a:r>
            <a:endParaRPr lang="ru-RU" sz="4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id="{C2C4F934-A87B-0C3E-AF9C-78D8C419A1A2}"/>
              </a:ext>
            </a:extLst>
          </p:cNvPr>
          <p:cNvSpPr/>
          <p:nvPr/>
        </p:nvSpPr>
        <p:spPr>
          <a:xfrm>
            <a:off x="9901100" y="3681144"/>
            <a:ext cx="853449" cy="826310"/>
          </a:xfrm>
          <a:prstGeom prst="rect">
            <a:avLst/>
          </a:prstGeom>
          <a:gradFill>
            <a:gsLst>
              <a:gs pos="0">
                <a:schemeClr val="accent4">
                  <a:lumMod val="40000"/>
                  <a:lumOff val="60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2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e</a:t>
            </a:r>
            <a:endParaRPr lang="ru-RU" sz="4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id="{2EEAC3F6-A74A-63B8-D8BE-40D30E4F4F18}"/>
              </a:ext>
            </a:extLst>
          </p:cNvPr>
          <p:cNvSpPr/>
          <p:nvPr/>
        </p:nvSpPr>
        <p:spPr>
          <a:xfrm>
            <a:off x="9298564" y="1303020"/>
            <a:ext cx="972234" cy="842371"/>
          </a:xfrm>
          <a:prstGeom prst="rect">
            <a:avLst/>
          </a:prstGeom>
          <a:gradFill>
            <a:gsLst>
              <a:gs pos="0">
                <a:schemeClr val="accent4">
                  <a:lumMod val="40000"/>
                  <a:lumOff val="60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2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sz="4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en</a:t>
            </a:r>
            <a:endParaRPr lang="ru-RU" sz="4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9590419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4E62D32-CBB9-106D-E246-1CF9422C8B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94460" y="68267"/>
            <a:ext cx="10001250" cy="1280472"/>
          </a:xfrm>
        </p:spPr>
        <p:txBody>
          <a:bodyPr/>
          <a:lstStyle/>
          <a:p>
            <a:pPr algn="ctr"/>
            <a:r>
              <a:rPr lang="en-US" dirty="0" err="1">
                <a:solidFill>
                  <a:schemeClr val="accent2">
                    <a:lumMod val="75000"/>
                  </a:schemeClr>
                </a:solidFill>
                <a:latin typeface="Baguet Script" panose="020B0604020202020204" pitchFamily="2" charset="0"/>
              </a:rPr>
              <a:t>Konjugiere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  <a:latin typeface="Baguet Script" panose="020B0604020202020204" pitchFamily="2" charset="0"/>
              </a:rPr>
              <a:t> die </a:t>
            </a:r>
            <a:r>
              <a:rPr lang="en-US" dirty="0" err="1">
                <a:solidFill>
                  <a:schemeClr val="accent2">
                    <a:lumMod val="75000"/>
                  </a:schemeClr>
                </a:solidFill>
                <a:latin typeface="Baguet Script" panose="020B0604020202020204" pitchFamily="2" charset="0"/>
              </a:rPr>
              <a:t>neuen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  <a:latin typeface="Baguet Script" panose="020B0604020202020204" pitchFamily="2" charset="0"/>
              </a:rPr>
              <a:t> </a:t>
            </a:r>
            <a:r>
              <a:rPr lang="en-US" dirty="0" err="1">
                <a:solidFill>
                  <a:schemeClr val="accent2">
                    <a:lumMod val="75000"/>
                  </a:schemeClr>
                </a:solidFill>
                <a:latin typeface="Baguet Script" panose="020B0604020202020204" pitchFamily="2" charset="0"/>
              </a:rPr>
              <a:t>Verben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  <a:latin typeface="Baguet Script" panose="020B0604020202020204" pitchFamily="2" charset="0"/>
              </a:rPr>
              <a:t>!</a:t>
            </a:r>
            <a:endParaRPr lang="ru-RU" dirty="0">
              <a:solidFill>
                <a:schemeClr val="accent2">
                  <a:lumMod val="75000"/>
                </a:schemeClr>
              </a:solidFill>
            </a:endParaRP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2">
            <p14:nvContentPartPr>
              <p14:cNvPr id="3" name="Рукописный ввод 2">
                <a:extLst>
                  <a:ext uri="{FF2B5EF4-FFF2-40B4-BE49-F238E27FC236}">
                    <a16:creationId xmlns:a16="http://schemas.microsoft.com/office/drawing/2014/main" id="{D1AB7638-01AB-FFB7-9F68-0358EE1623AC}"/>
                  </a:ext>
                </a:extLst>
              </p14:cNvPr>
              <p14:cNvContentPartPr/>
              <p14:nvPr/>
            </p14:nvContentPartPr>
            <p14:xfrm>
              <a:off x="2296710" y="1039860"/>
              <a:ext cx="360" cy="360"/>
            </p14:xfrm>
          </p:contentPart>
        </mc:Choice>
        <mc:Fallback>
          <p:pic>
            <p:nvPicPr>
              <p:cNvPr id="3" name="Рукописный ввод 2">
                <a:extLst>
                  <a:ext uri="{FF2B5EF4-FFF2-40B4-BE49-F238E27FC236}">
                    <a16:creationId xmlns:a16="http://schemas.microsoft.com/office/drawing/2014/main" id="{D1AB7638-01AB-FFB7-9F68-0358EE1623AC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2288070" y="1030860"/>
                <a:ext cx="18000" cy="18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4">
            <p14:nvContentPartPr>
              <p14:cNvPr id="4" name="Рукописный ввод 3">
                <a:extLst>
                  <a:ext uri="{FF2B5EF4-FFF2-40B4-BE49-F238E27FC236}">
                    <a16:creationId xmlns:a16="http://schemas.microsoft.com/office/drawing/2014/main" id="{980C67E2-E447-DE3E-91F7-24CEF642AAE8}"/>
                  </a:ext>
                </a:extLst>
              </p14:cNvPr>
              <p14:cNvContentPartPr/>
              <p14:nvPr/>
            </p14:nvContentPartPr>
            <p14:xfrm>
              <a:off x="4983390" y="982620"/>
              <a:ext cx="360" cy="360"/>
            </p14:xfrm>
          </p:contentPart>
        </mc:Choice>
        <mc:Fallback>
          <p:pic>
            <p:nvPicPr>
              <p:cNvPr id="4" name="Рукописный ввод 3">
                <a:extLst>
                  <a:ext uri="{FF2B5EF4-FFF2-40B4-BE49-F238E27FC236}">
                    <a16:creationId xmlns:a16="http://schemas.microsoft.com/office/drawing/2014/main" id="{980C67E2-E447-DE3E-91F7-24CEF642AAE8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4974390" y="973620"/>
                <a:ext cx="18000" cy="18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5">
            <p14:nvContentPartPr>
              <p14:cNvPr id="5" name="Рукописный ввод 4">
                <a:extLst>
                  <a:ext uri="{FF2B5EF4-FFF2-40B4-BE49-F238E27FC236}">
                    <a16:creationId xmlns:a16="http://schemas.microsoft.com/office/drawing/2014/main" id="{46A12BF2-53F0-5132-6C29-1A9596BBB985}"/>
                  </a:ext>
                </a:extLst>
              </p14:cNvPr>
              <p14:cNvContentPartPr/>
              <p14:nvPr/>
            </p14:nvContentPartPr>
            <p14:xfrm>
              <a:off x="5143230" y="982620"/>
              <a:ext cx="360" cy="360"/>
            </p14:xfrm>
          </p:contentPart>
        </mc:Choice>
        <mc:Fallback>
          <p:pic>
            <p:nvPicPr>
              <p:cNvPr id="5" name="Рукописный ввод 4">
                <a:extLst>
                  <a:ext uri="{FF2B5EF4-FFF2-40B4-BE49-F238E27FC236}">
                    <a16:creationId xmlns:a16="http://schemas.microsoft.com/office/drawing/2014/main" id="{46A12BF2-53F0-5132-6C29-1A9596BBB985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5134230" y="973620"/>
                <a:ext cx="18000" cy="18000"/>
              </a:xfrm>
              <a:prstGeom prst="rect">
                <a:avLst/>
              </a:prstGeom>
            </p:spPr>
          </p:pic>
        </mc:Fallback>
      </mc:AlternateContent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22E751DC-0A9C-78A8-E384-F7837F0BB488}"/>
              </a:ext>
            </a:extLst>
          </p:cNvPr>
          <p:cNvSpPr/>
          <p:nvPr/>
        </p:nvSpPr>
        <p:spPr>
          <a:xfrm>
            <a:off x="1988820" y="1919921"/>
            <a:ext cx="3577590" cy="4366895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87EF1822-94DB-8D95-B4D2-A1546E67DD40}"/>
              </a:ext>
            </a:extLst>
          </p:cNvPr>
          <p:cNvSpPr/>
          <p:nvPr/>
        </p:nvSpPr>
        <p:spPr>
          <a:xfrm rot="10800000" flipV="1">
            <a:off x="2457450" y="1177609"/>
            <a:ext cx="2525940" cy="45652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sz="3200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au</a:t>
            </a:r>
            <a:r>
              <a:rPr lang="en-US" sz="3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fen</a:t>
            </a:r>
            <a:endParaRPr lang="ru-RU" sz="3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37941B8-E9FB-86DA-91AD-276B3F75B27D}"/>
              </a:ext>
            </a:extLst>
          </p:cNvPr>
          <p:cNvSpPr txBox="1"/>
          <p:nvPr/>
        </p:nvSpPr>
        <p:spPr>
          <a:xfrm>
            <a:off x="1988820" y="2149560"/>
            <a:ext cx="4107180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3600" dirty="0">
                <a:latin typeface="Comic Sans MS" panose="030F0702030302020204" pitchFamily="66" charset="0"/>
                <a:cs typeface="Arial" panose="020B0604020202020204" pitchFamily="34" charset="0"/>
              </a:rPr>
              <a:t>Ich </a:t>
            </a:r>
            <a:r>
              <a:rPr lang="en-US" sz="3600" dirty="0" err="1">
                <a:latin typeface="Comic Sans MS" panose="030F0702030302020204" pitchFamily="66" charset="0"/>
                <a:cs typeface="Arial" panose="020B0604020202020204" pitchFamily="34" charset="0"/>
              </a:rPr>
              <a:t>lauf</a:t>
            </a:r>
            <a:r>
              <a:rPr lang="en-US" sz="3600" dirty="0" err="1">
                <a:solidFill>
                  <a:schemeClr val="accent2">
                    <a:lumMod val="75000"/>
                  </a:schemeClr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e</a:t>
            </a:r>
            <a:endParaRPr lang="en-US" sz="3600" dirty="0">
              <a:solidFill>
                <a:schemeClr val="accent2">
                  <a:lumMod val="75000"/>
                </a:schemeClr>
              </a:solidFill>
              <a:latin typeface="Comic Sans MS" panose="030F0702030302020204" pitchFamily="66" charset="0"/>
              <a:cs typeface="Arial" panose="020B0604020202020204" pitchFamily="34" charset="0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3600" dirty="0">
                <a:latin typeface="Comic Sans MS" panose="030F0702030302020204" pitchFamily="66" charset="0"/>
                <a:cs typeface="Arial" panose="020B0604020202020204" pitchFamily="34" charset="0"/>
              </a:rPr>
              <a:t>Du </a:t>
            </a:r>
            <a:r>
              <a:rPr lang="en-US" sz="3600" dirty="0" err="1">
                <a:latin typeface="Comic Sans MS" panose="030F0702030302020204" pitchFamily="66" charset="0"/>
                <a:cs typeface="Arial" panose="020B0604020202020204" pitchFamily="34" charset="0"/>
              </a:rPr>
              <a:t>l</a:t>
            </a:r>
            <a:r>
              <a:rPr lang="en-US" sz="3600" dirty="0" err="1">
                <a:solidFill>
                  <a:schemeClr val="accent2">
                    <a:lumMod val="75000"/>
                  </a:schemeClr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äu</a:t>
            </a:r>
            <a:r>
              <a:rPr lang="en-US" sz="3600" dirty="0" err="1">
                <a:latin typeface="Comic Sans MS" panose="030F0702030302020204" pitchFamily="66" charset="0"/>
                <a:cs typeface="Arial" panose="020B0604020202020204" pitchFamily="34" charset="0"/>
              </a:rPr>
              <a:t>f</a:t>
            </a:r>
            <a:r>
              <a:rPr lang="en-US" sz="3600" dirty="0" err="1">
                <a:solidFill>
                  <a:schemeClr val="accent2">
                    <a:lumMod val="75000"/>
                  </a:schemeClr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st</a:t>
            </a:r>
            <a:endParaRPr lang="en-US" sz="3600" dirty="0">
              <a:solidFill>
                <a:schemeClr val="accent2">
                  <a:lumMod val="75000"/>
                </a:schemeClr>
              </a:solidFill>
              <a:latin typeface="Comic Sans MS" panose="030F0702030302020204" pitchFamily="66" charset="0"/>
              <a:cs typeface="Arial" panose="020B0604020202020204" pitchFamily="34" charset="0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3600" dirty="0">
                <a:latin typeface="Comic Sans MS" panose="030F0702030302020204" pitchFamily="66" charset="0"/>
                <a:cs typeface="Arial" panose="020B0604020202020204" pitchFamily="34" charset="0"/>
              </a:rPr>
              <a:t>Er/Sie/Es </a:t>
            </a:r>
            <a:r>
              <a:rPr lang="en-US" sz="3600" dirty="0" err="1">
                <a:latin typeface="Comic Sans MS" panose="030F0702030302020204" pitchFamily="66" charset="0"/>
                <a:cs typeface="Arial" panose="020B0604020202020204" pitchFamily="34" charset="0"/>
              </a:rPr>
              <a:t>l</a:t>
            </a:r>
            <a:r>
              <a:rPr lang="en-US" sz="3600" dirty="0" err="1">
                <a:solidFill>
                  <a:schemeClr val="accent2">
                    <a:lumMod val="75000"/>
                  </a:schemeClr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äu</a:t>
            </a:r>
            <a:r>
              <a:rPr lang="en-US" sz="3600" dirty="0" err="1">
                <a:latin typeface="Comic Sans MS" panose="030F0702030302020204" pitchFamily="66" charset="0"/>
                <a:cs typeface="Arial" panose="020B0604020202020204" pitchFamily="34" charset="0"/>
              </a:rPr>
              <a:t>f</a:t>
            </a:r>
            <a:r>
              <a:rPr lang="en-US" sz="3600" dirty="0" err="1">
                <a:solidFill>
                  <a:schemeClr val="accent2">
                    <a:lumMod val="75000"/>
                  </a:schemeClr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t</a:t>
            </a:r>
            <a:endParaRPr lang="en-US" sz="3600" dirty="0">
              <a:solidFill>
                <a:schemeClr val="accent2">
                  <a:lumMod val="75000"/>
                </a:schemeClr>
              </a:solidFill>
              <a:latin typeface="Comic Sans MS" panose="030F0702030302020204" pitchFamily="66" charset="0"/>
              <a:cs typeface="Arial" panose="020B0604020202020204" pitchFamily="34" charset="0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3600" dirty="0" err="1">
                <a:latin typeface="Comic Sans MS" panose="030F0702030302020204" pitchFamily="66" charset="0"/>
                <a:cs typeface="Arial" panose="020B0604020202020204" pitchFamily="34" charset="0"/>
              </a:rPr>
              <a:t>Wir</a:t>
            </a:r>
            <a:r>
              <a:rPr lang="en-US" sz="3600" dirty="0">
                <a:latin typeface="Comic Sans MS" panose="030F0702030302020204" pitchFamily="66" charset="0"/>
                <a:cs typeface="Arial" panose="020B0604020202020204" pitchFamily="34" charset="0"/>
              </a:rPr>
              <a:t> </a:t>
            </a:r>
            <a:r>
              <a:rPr lang="en-US" sz="3600" dirty="0" err="1">
                <a:latin typeface="Comic Sans MS" panose="030F0702030302020204" pitchFamily="66" charset="0"/>
                <a:cs typeface="Arial" panose="020B0604020202020204" pitchFamily="34" charset="0"/>
              </a:rPr>
              <a:t>lauf</a:t>
            </a:r>
            <a:r>
              <a:rPr lang="en-US" sz="3600" dirty="0" err="1">
                <a:solidFill>
                  <a:schemeClr val="accent2">
                    <a:lumMod val="75000"/>
                  </a:schemeClr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en</a:t>
            </a:r>
            <a:endParaRPr lang="en-US" sz="3600" dirty="0">
              <a:solidFill>
                <a:schemeClr val="accent2">
                  <a:lumMod val="75000"/>
                </a:schemeClr>
              </a:solidFill>
              <a:latin typeface="Comic Sans MS" panose="030F0702030302020204" pitchFamily="66" charset="0"/>
              <a:cs typeface="Arial" panose="020B0604020202020204" pitchFamily="34" charset="0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3600" dirty="0" err="1">
                <a:latin typeface="Comic Sans MS" panose="030F0702030302020204" pitchFamily="66" charset="0"/>
                <a:cs typeface="Arial" panose="020B0604020202020204" pitchFamily="34" charset="0"/>
              </a:rPr>
              <a:t>Ihr</a:t>
            </a:r>
            <a:r>
              <a:rPr lang="en-US" sz="3600" dirty="0">
                <a:latin typeface="Comic Sans MS" panose="030F0702030302020204" pitchFamily="66" charset="0"/>
                <a:cs typeface="Arial" panose="020B0604020202020204" pitchFamily="34" charset="0"/>
              </a:rPr>
              <a:t> </a:t>
            </a:r>
            <a:r>
              <a:rPr lang="en-US" sz="3600" dirty="0" err="1">
                <a:latin typeface="Comic Sans MS" panose="030F0702030302020204" pitchFamily="66" charset="0"/>
                <a:cs typeface="Arial" panose="020B0604020202020204" pitchFamily="34" charset="0"/>
              </a:rPr>
              <a:t>lauf</a:t>
            </a:r>
            <a:r>
              <a:rPr lang="en-US" sz="3600" dirty="0" err="1">
                <a:solidFill>
                  <a:schemeClr val="accent2">
                    <a:lumMod val="75000"/>
                  </a:schemeClr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t</a:t>
            </a:r>
            <a:r>
              <a:rPr lang="en-US" sz="3600" dirty="0">
                <a:latin typeface="Comic Sans MS" panose="030F0702030302020204" pitchFamily="66" charset="0"/>
                <a:cs typeface="Arial" panose="020B0604020202020204" pitchFamily="34" charset="0"/>
              </a:rPr>
              <a:t> 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3600" dirty="0">
                <a:latin typeface="Comic Sans MS" panose="030F0702030302020204" pitchFamily="66" charset="0"/>
                <a:cs typeface="Arial" panose="020B0604020202020204" pitchFamily="34" charset="0"/>
              </a:rPr>
              <a:t>Sie </a:t>
            </a:r>
            <a:r>
              <a:rPr lang="en-US" sz="3600" dirty="0" err="1">
                <a:latin typeface="Comic Sans MS" panose="030F0702030302020204" pitchFamily="66" charset="0"/>
                <a:cs typeface="Arial" panose="020B0604020202020204" pitchFamily="34" charset="0"/>
              </a:rPr>
              <a:t>lauf</a:t>
            </a:r>
            <a:r>
              <a:rPr lang="en-US" sz="3600" dirty="0" err="1">
                <a:solidFill>
                  <a:schemeClr val="accent2">
                    <a:lumMod val="75000"/>
                  </a:schemeClr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en</a:t>
            </a:r>
            <a:endParaRPr lang="ru-RU" sz="3600" dirty="0">
              <a:solidFill>
                <a:schemeClr val="accent2">
                  <a:lumMod val="75000"/>
                </a:schemeClr>
              </a:solidFill>
              <a:latin typeface="Comic Sans MS" panose="030F0702030302020204" pitchFamily="66" charset="0"/>
              <a:cs typeface="Arial" panose="020B0604020202020204" pitchFamily="34" charset="0"/>
            </a:endParaRPr>
          </a:p>
        </p:txBody>
      </p:sp>
      <p:pic>
        <p:nvPicPr>
          <p:cNvPr id="2050" name="Picture 2" descr="Бегущие дети - векторные изображения, Бегущие дети картинки | Depositphotos">
            <a:extLst>
              <a:ext uri="{FF2B5EF4-FFF2-40B4-BE49-F238E27FC236}">
                <a16:creationId xmlns:a16="http://schemas.microsoft.com/office/drawing/2014/main" id="{AF8A2E7C-6A77-1622-88A9-00023985BD9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99074" y="4103369"/>
            <a:ext cx="4917576" cy="16224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4385347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Презентация &quot;Спряжение немецких глаголов laufen, fahren&quot; на немецком языке  для учащихся 2 класса">
            <a:extLst>
              <a:ext uri="{FF2B5EF4-FFF2-40B4-BE49-F238E27FC236}">
                <a16:creationId xmlns:a16="http://schemas.microsoft.com/office/drawing/2014/main" id="{C1699D65-4479-CAF3-D529-E93C0586B9D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1874" y="170906"/>
            <a:ext cx="8688251" cy="65161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36BF0CBC-B604-4B8E-987A-4BD04E5D2934}"/>
              </a:ext>
            </a:extLst>
          </p:cNvPr>
          <p:cNvSpPr txBox="1"/>
          <p:nvPr/>
        </p:nvSpPr>
        <p:spPr>
          <a:xfrm>
            <a:off x="7297782" y="3831771"/>
            <a:ext cx="117565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dirty="0">
                <a:solidFill>
                  <a:srgbClr val="FF0000"/>
                </a:solidFill>
              </a:rPr>
              <a:t>du</a:t>
            </a:r>
            <a:endParaRPr lang="ru-RU" sz="5400" dirty="0">
              <a:solidFill>
                <a:srgbClr val="FF0000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9231371-4570-7464-0746-3D0C21285F96}"/>
              </a:ext>
            </a:extLst>
          </p:cNvPr>
          <p:cNvSpPr txBox="1"/>
          <p:nvPr/>
        </p:nvSpPr>
        <p:spPr>
          <a:xfrm>
            <a:off x="5747656" y="4432663"/>
            <a:ext cx="135853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dirty="0">
                <a:solidFill>
                  <a:srgbClr val="FF0000"/>
                </a:solidFill>
              </a:rPr>
              <a:t>er/</a:t>
            </a:r>
          </a:p>
          <a:p>
            <a:r>
              <a:rPr lang="en-US" sz="5400" dirty="0" err="1">
                <a:solidFill>
                  <a:srgbClr val="FF0000"/>
                </a:solidFill>
              </a:rPr>
              <a:t>sie</a:t>
            </a:r>
            <a:endParaRPr lang="ru-RU" sz="5400" dirty="0">
              <a:solidFill>
                <a:srgbClr val="FF0000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1494514-FDF1-68EA-7C70-8A8176B13ABA}"/>
              </a:ext>
            </a:extLst>
          </p:cNvPr>
          <p:cNvSpPr txBox="1"/>
          <p:nvPr/>
        </p:nvSpPr>
        <p:spPr>
          <a:xfrm>
            <a:off x="4110446" y="3622766"/>
            <a:ext cx="110598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dirty="0" err="1"/>
              <a:t>wir</a:t>
            </a:r>
            <a:endParaRPr lang="ru-RU" sz="54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514BB99-5006-F2D5-AE61-6A8692A3D5C3}"/>
              </a:ext>
            </a:extLst>
          </p:cNvPr>
          <p:cNvSpPr txBox="1"/>
          <p:nvPr/>
        </p:nvSpPr>
        <p:spPr>
          <a:xfrm>
            <a:off x="4032069" y="1976846"/>
            <a:ext cx="118436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dirty="0" err="1"/>
              <a:t>ihr</a:t>
            </a:r>
            <a:endParaRPr lang="ru-RU" sz="540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7124D8D-9528-6535-1260-70712E1E6193}"/>
              </a:ext>
            </a:extLst>
          </p:cNvPr>
          <p:cNvSpPr txBox="1"/>
          <p:nvPr/>
        </p:nvSpPr>
        <p:spPr>
          <a:xfrm>
            <a:off x="5747656" y="896983"/>
            <a:ext cx="161979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 err="1"/>
              <a:t>sie</a:t>
            </a:r>
            <a:r>
              <a:rPr lang="en-US" sz="4800" dirty="0"/>
              <a:t>/</a:t>
            </a:r>
          </a:p>
          <a:p>
            <a:r>
              <a:rPr lang="en-US" sz="4800" dirty="0"/>
              <a:t>alle</a:t>
            </a:r>
            <a:endParaRPr lang="ru-RU" sz="4800" dirty="0"/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3B6E9A67-1074-918D-6D29-F5B439B355DF}"/>
              </a:ext>
            </a:extLst>
          </p:cNvPr>
          <p:cNvSpPr/>
          <p:nvPr/>
        </p:nvSpPr>
        <p:spPr>
          <a:xfrm>
            <a:off x="1062990" y="896983"/>
            <a:ext cx="937260" cy="840377"/>
          </a:xfrm>
          <a:prstGeom prst="rect">
            <a:avLst/>
          </a:prstGeom>
          <a:gradFill>
            <a:gsLst>
              <a:gs pos="0">
                <a:schemeClr val="accent4">
                  <a:lumMod val="40000"/>
                  <a:lumOff val="60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2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sz="4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</a:t>
            </a:r>
            <a:endParaRPr lang="ru-RU" sz="4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78CEB99D-E374-1010-7214-EB3583793678}"/>
              </a:ext>
            </a:extLst>
          </p:cNvPr>
          <p:cNvSpPr/>
          <p:nvPr/>
        </p:nvSpPr>
        <p:spPr>
          <a:xfrm>
            <a:off x="10161270" y="1976846"/>
            <a:ext cx="1040130" cy="823504"/>
          </a:xfrm>
          <a:prstGeom prst="rect">
            <a:avLst/>
          </a:prstGeom>
          <a:gradFill>
            <a:gsLst>
              <a:gs pos="0">
                <a:schemeClr val="accent4">
                  <a:lumMod val="40000"/>
                  <a:lumOff val="60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2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sz="4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en</a:t>
            </a:r>
            <a:endParaRPr lang="ru-RU" sz="4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15565739-7AAA-9B6C-90AC-4452DF8365C1}"/>
              </a:ext>
            </a:extLst>
          </p:cNvPr>
          <p:cNvSpPr/>
          <p:nvPr/>
        </p:nvSpPr>
        <p:spPr>
          <a:xfrm>
            <a:off x="935445" y="5383529"/>
            <a:ext cx="1064805" cy="840377"/>
          </a:xfrm>
          <a:prstGeom prst="rect">
            <a:avLst/>
          </a:prstGeom>
          <a:gradFill>
            <a:gsLst>
              <a:gs pos="0">
                <a:schemeClr val="accent4">
                  <a:lumMod val="40000"/>
                  <a:lumOff val="60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2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e</a:t>
            </a:r>
            <a:endParaRPr lang="ru-RU" sz="4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FE2C91AE-1F44-C96C-CE92-5C203B80C110}"/>
              </a:ext>
            </a:extLst>
          </p:cNvPr>
          <p:cNvSpPr/>
          <p:nvPr/>
        </p:nvSpPr>
        <p:spPr>
          <a:xfrm>
            <a:off x="9715500" y="5120641"/>
            <a:ext cx="1040130" cy="823504"/>
          </a:xfrm>
          <a:prstGeom prst="rect">
            <a:avLst/>
          </a:prstGeom>
          <a:gradFill>
            <a:gsLst>
              <a:gs pos="0">
                <a:schemeClr val="accent4">
                  <a:lumMod val="40000"/>
                  <a:lumOff val="60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2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t</a:t>
            </a:r>
            <a:endParaRPr lang="ru-RU" sz="4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4183661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35" name="Rectangle 134">
            <a:extLst>
              <a:ext uri="{FF2B5EF4-FFF2-40B4-BE49-F238E27FC236}">
                <a16:creationId xmlns:a16="http://schemas.microsoft.com/office/drawing/2014/main" id="{A169D286-F4D7-4C8B-A6BD-D05384C7F1D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7" name="Freeform 6">
            <a:extLst>
              <a:ext uri="{FF2B5EF4-FFF2-40B4-BE49-F238E27FC236}">
                <a16:creationId xmlns:a16="http://schemas.microsoft.com/office/drawing/2014/main" id="{39E8235E-135E-4261-8F54-2B316E493C4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4142164" y="610728"/>
            <a:ext cx="759618" cy="5710965"/>
          </a:xfrm>
          <a:custGeom>
            <a:avLst/>
            <a:gdLst>
              <a:gd name="T0" fmla="*/ 414 w 414"/>
              <a:gd name="T1" fmla="*/ 2447 h 2447"/>
              <a:gd name="T2" fmla="*/ 0 w 414"/>
              <a:gd name="T3" fmla="*/ 2247 h 2447"/>
              <a:gd name="T4" fmla="*/ 0 w 414"/>
              <a:gd name="T5" fmla="*/ 0 h 2447"/>
              <a:gd name="T6" fmla="*/ 414 w 414"/>
              <a:gd name="T7" fmla="*/ 200 h 2447"/>
              <a:gd name="T8" fmla="*/ 414 w 414"/>
              <a:gd name="T9" fmla="*/ 2447 h 24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14" h="2447">
                <a:moveTo>
                  <a:pt x="414" y="2447"/>
                </a:moveTo>
                <a:lnTo>
                  <a:pt x="0" y="2247"/>
                </a:lnTo>
                <a:lnTo>
                  <a:pt x="0" y="0"/>
                </a:lnTo>
                <a:lnTo>
                  <a:pt x="414" y="200"/>
                </a:lnTo>
                <a:lnTo>
                  <a:pt x="414" y="2447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9" name="Freeform 7">
            <a:extLst>
              <a:ext uri="{FF2B5EF4-FFF2-40B4-BE49-F238E27FC236}">
                <a16:creationId xmlns:a16="http://schemas.microsoft.com/office/drawing/2014/main" id="{D4ED8EC3-4D57-4620-93CE-4E6661F09A3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4144437" y="343079"/>
            <a:ext cx="482654" cy="5521414"/>
          </a:xfrm>
          <a:custGeom>
            <a:avLst/>
            <a:gdLst>
              <a:gd name="T0" fmla="*/ 209 w 209"/>
              <a:gd name="T1" fmla="*/ 2246 h 2358"/>
              <a:gd name="T2" fmla="*/ 0 w 209"/>
              <a:gd name="T3" fmla="*/ 2358 h 2358"/>
              <a:gd name="T4" fmla="*/ 0 w 209"/>
              <a:gd name="T5" fmla="*/ 111 h 2358"/>
              <a:gd name="T6" fmla="*/ 209 w 209"/>
              <a:gd name="T7" fmla="*/ 0 h 2358"/>
              <a:gd name="T8" fmla="*/ 209 w 209"/>
              <a:gd name="T9" fmla="*/ 2246 h 23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9" h="2358">
                <a:moveTo>
                  <a:pt x="209" y="2246"/>
                </a:moveTo>
                <a:lnTo>
                  <a:pt x="0" y="2358"/>
                </a:lnTo>
                <a:lnTo>
                  <a:pt x="0" y="111"/>
                </a:lnTo>
                <a:lnTo>
                  <a:pt x="209" y="0"/>
                </a:lnTo>
                <a:lnTo>
                  <a:pt x="209" y="2246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1" name="Freeform: Shape 140">
            <a:extLst>
              <a:ext uri="{FF2B5EF4-FFF2-40B4-BE49-F238E27FC236}">
                <a16:creationId xmlns:a16="http://schemas.microsoft.com/office/drawing/2014/main" id="{83BCB34A-2F40-4F41-8488-A134C1C155B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3045" y="340424"/>
            <a:ext cx="4630139" cy="5265795"/>
          </a:xfrm>
          <a:custGeom>
            <a:avLst/>
            <a:gdLst>
              <a:gd name="connsiteX0" fmla="*/ 0 w 4630139"/>
              <a:gd name="connsiteY0" fmla="*/ 0 h 5265795"/>
              <a:gd name="connsiteX1" fmla="*/ 4630139 w 4630139"/>
              <a:gd name="connsiteY1" fmla="*/ 0 h 5265795"/>
              <a:gd name="connsiteX2" fmla="*/ 4630139 w 4630139"/>
              <a:gd name="connsiteY2" fmla="*/ 5265795 h 5265795"/>
              <a:gd name="connsiteX3" fmla="*/ 0 w 4630139"/>
              <a:gd name="connsiteY3" fmla="*/ 5265795 h 52657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630139" h="5265795">
                <a:moveTo>
                  <a:pt x="0" y="0"/>
                </a:moveTo>
                <a:lnTo>
                  <a:pt x="4630139" y="0"/>
                </a:lnTo>
                <a:lnTo>
                  <a:pt x="4630139" y="5265795"/>
                </a:lnTo>
                <a:lnTo>
                  <a:pt x="0" y="5265795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5122" name="Picture 2" descr="Kleinkinder laufen um die Wette">
            <a:extLst>
              <a:ext uri="{FF2B5EF4-FFF2-40B4-BE49-F238E27FC236}">
                <a16:creationId xmlns:a16="http://schemas.microsoft.com/office/drawing/2014/main" id="{BB529DCA-1B2E-ED34-FCDA-411A4DF5FFB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37376" y="1070053"/>
            <a:ext cx="3343202" cy="38208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3" name="Freeform: Shape 142">
            <a:extLst>
              <a:ext uri="{FF2B5EF4-FFF2-40B4-BE49-F238E27FC236}">
                <a16:creationId xmlns:a16="http://schemas.microsoft.com/office/drawing/2014/main" id="{F78382DC-4207-465E-B379-1E16448AA22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901780" y="1071563"/>
            <a:ext cx="7290218" cy="5242298"/>
          </a:xfrm>
          <a:custGeom>
            <a:avLst/>
            <a:gdLst>
              <a:gd name="connsiteX0" fmla="*/ 0 w 7290218"/>
              <a:gd name="connsiteY0" fmla="*/ 0 h 5242298"/>
              <a:gd name="connsiteX1" fmla="*/ 7290218 w 7290218"/>
              <a:gd name="connsiteY1" fmla="*/ 0 h 5242298"/>
              <a:gd name="connsiteX2" fmla="*/ 7290218 w 7290218"/>
              <a:gd name="connsiteY2" fmla="*/ 5242298 h 5242298"/>
              <a:gd name="connsiteX3" fmla="*/ 0 w 7290218"/>
              <a:gd name="connsiteY3" fmla="*/ 5242298 h 52422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290218" h="5242298">
                <a:moveTo>
                  <a:pt x="0" y="0"/>
                </a:moveTo>
                <a:lnTo>
                  <a:pt x="7290218" y="0"/>
                </a:lnTo>
                <a:lnTo>
                  <a:pt x="7290218" y="5242298"/>
                </a:lnTo>
                <a:lnTo>
                  <a:pt x="0" y="5242298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3" name="Picture 4" descr="24 мая пройдет первый детский марафон «Бегать и кричать» — Новости — Дочки  ‒ матери">
            <a:extLst>
              <a:ext uri="{FF2B5EF4-FFF2-40B4-BE49-F238E27FC236}">
                <a16:creationId xmlns:a16="http://schemas.microsoft.com/office/drawing/2014/main" id="{108EB4C9-61DC-6444-FB3A-72ED84AE841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545244" y="1899893"/>
            <a:ext cx="6020730" cy="35973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0D6FF2DA-4BE7-8D12-13AE-73EA58BAA642}"/>
              </a:ext>
            </a:extLst>
          </p:cNvPr>
          <p:cNvSpPr txBox="1"/>
          <p:nvPr/>
        </p:nvSpPr>
        <p:spPr>
          <a:xfrm>
            <a:off x="5378824" y="254981"/>
            <a:ext cx="537882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um die Wette </a:t>
            </a:r>
            <a:r>
              <a:rPr lang="en-US" sz="44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laufen</a:t>
            </a:r>
            <a:endParaRPr lang="ru-RU" sz="4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64F4C44-2D1B-B8CB-8535-4C6DE39770D6}"/>
              </a:ext>
            </a:extLst>
          </p:cNvPr>
          <p:cNvSpPr txBox="1"/>
          <p:nvPr/>
        </p:nvSpPr>
        <p:spPr>
          <a:xfrm>
            <a:off x="-3046" y="5962418"/>
            <a:ext cx="829719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Die Kinder </a:t>
            </a:r>
            <a:r>
              <a:rPr lang="en-US" sz="4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laufen</a:t>
            </a:r>
            <a:r>
              <a:rPr lang="en-US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um die Wette</a:t>
            </a:r>
            <a:r>
              <a:rPr lang="en-US" sz="4800" dirty="0"/>
              <a:t>.</a:t>
            </a:r>
            <a:endParaRPr lang="ru-RU" sz="4800" dirty="0"/>
          </a:p>
        </p:txBody>
      </p:sp>
    </p:spTree>
    <p:extLst>
      <p:ext uri="{BB962C8B-B14F-4D97-AF65-F5344CB8AC3E}">
        <p14:creationId xmlns:p14="http://schemas.microsoft.com/office/powerpoint/2010/main" val="851660063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Rectangle 70">
            <a:extLst>
              <a:ext uri="{FF2B5EF4-FFF2-40B4-BE49-F238E27FC236}">
                <a16:creationId xmlns:a16="http://schemas.microsoft.com/office/drawing/2014/main" id="{F3060C83-F051-4F0E-ABAD-AA0DFC48B21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3" name="Freeform: Shape 72">
            <a:extLst>
              <a:ext uri="{FF2B5EF4-FFF2-40B4-BE49-F238E27FC236}">
                <a16:creationId xmlns:a16="http://schemas.microsoft.com/office/drawing/2014/main" id="{83C98ABE-055B-441F-B07E-44F97F083C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-376156" y="-253670"/>
            <a:ext cx="1827638" cy="1376989"/>
          </a:xfrm>
          <a:custGeom>
            <a:avLst/>
            <a:gdLst>
              <a:gd name="connsiteX0" fmla="*/ 0 w 1827638"/>
              <a:gd name="connsiteY0" fmla="*/ 987379 h 1376989"/>
              <a:gd name="connsiteX1" fmla="*/ 987379 w 1827638"/>
              <a:gd name="connsiteY1" fmla="*/ 0 h 1376989"/>
              <a:gd name="connsiteX2" fmla="*/ 1827638 w 1827638"/>
              <a:gd name="connsiteY2" fmla="*/ 840260 h 1376989"/>
              <a:gd name="connsiteX3" fmla="*/ 1827638 w 1827638"/>
              <a:gd name="connsiteY3" fmla="*/ 1376989 h 1376989"/>
              <a:gd name="connsiteX4" fmla="*/ 0 w 1827638"/>
              <a:gd name="connsiteY4" fmla="*/ 1376989 h 13769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7638" h="1376989">
                <a:moveTo>
                  <a:pt x="0" y="987379"/>
                </a:moveTo>
                <a:lnTo>
                  <a:pt x="987379" y="0"/>
                </a:lnTo>
                <a:lnTo>
                  <a:pt x="1827638" y="840260"/>
                </a:lnTo>
                <a:lnTo>
                  <a:pt x="1827638" y="1376989"/>
                </a:lnTo>
                <a:lnTo>
                  <a:pt x="0" y="1376989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5" name="Rectangle 74">
            <a:extLst>
              <a:ext uri="{FF2B5EF4-FFF2-40B4-BE49-F238E27FC236}">
                <a16:creationId xmlns:a16="http://schemas.microsoft.com/office/drawing/2014/main" id="{29FDB030-9B49-4CED-8CCD-4D99382388A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891641" y="422146"/>
            <a:ext cx="645368" cy="645368"/>
          </a:xfrm>
          <a:prstGeom prst="rect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7" name="Rectangle 76">
            <a:extLst>
              <a:ext uri="{FF2B5EF4-FFF2-40B4-BE49-F238E27FC236}">
                <a16:creationId xmlns:a16="http://schemas.microsoft.com/office/drawing/2014/main" id="{3783CA14-24A1-485C-8B30-D6A5D87987A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10043482" y="655140"/>
            <a:ext cx="687472" cy="687472"/>
          </a:xfrm>
          <a:prstGeom prst="rect">
            <a:avLst/>
          </a:pr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9" name="Freeform: Shape 78">
            <a:extLst>
              <a:ext uri="{FF2B5EF4-FFF2-40B4-BE49-F238E27FC236}">
                <a16:creationId xmlns:a16="http://schemas.microsoft.com/office/drawing/2014/main" id="{9A97C86A-04D6-40F7-AE84-31AB43E6A8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9356643" y="0"/>
            <a:ext cx="2835357" cy="1480837"/>
          </a:xfrm>
          <a:custGeom>
            <a:avLst/>
            <a:gdLst>
              <a:gd name="connsiteX0" fmla="*/ 2835357 w 2835357"/>
              <a:gd name="connsiteY0" fmla="*/ 1480837 h 1480837"/>
              <a:gd name="connsiteX1" fmla="*/ 0 w 2835357"/>
              <a:gd name="connsiteY1" fmla="*/ 1480837 h 1480837"/>
              <a:gd name="connsiteX2" fmla="*/ 1552727 w 2835357"/>
              <a:gd name="connsiteY2" fmla="*/ 0 h 1480837"/>
              <a:gd name="connsiteX3" fmla="*/ 2835357 w 2835357"/>
              <a:gd name="connsiteY3" fmla="*/ 1223245 h 1480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35357" h="1480837">
                <a:moveTo>
                  <a:pt x="2835357" y="1480837"/>
                </a:moveTo>
                <a:lnTo>
                  <a:pt x="0" y="1480837"/>
                </a:lnTo>
                <a:lnTo>
                  <a:pt x="1552727" y="0"/>
                </a:lnTo>
                <a:lnTo>
                  <a:pt x="2835357" y="1223245"/>
                </a:lnTo>
                <a:close/>
              </a:path>
            </a:pathLst>
          </a:cu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81" name="Isosceles Triangle 80">
            <a:extLst>
              <a:ext uri="{FF2B5EF4-FFF2-40B4-BE49-F238E27FC236}">
                <a16:creationId xmlns:a16="http://schemas.microsoft.com/office/drawing/2014/main" id="{FF9F2414-84E8-453E-B1F3-389FDE8192D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976344" y="6115501"/>
            <a:ext cx="1494513" cy="742499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146" name="Picture 2" descr="Счастливые дети катаются на скейтборде, играют в спортивные игры. мальчики  и девочка занимаются физическими упражнениями. активное здоровое детство.  плоские векторные иллюстрации шаржа, изолированные на белом фоне. | Премиум  векторы">
            <a:extLst>
              <a:ext uri="{FF2B5EF4-FFF2-40B4-BE49-F238E27FC236}">
                <a16:creationId xmlns:a16="http://schemas.microsoft.com/office/drawing/2014/main" id="{A154A83A-8D97-B947-389A-AED68567B1A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907229" y="643467"/>
            <a:ext cx="8377541" cy="55710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3" name="Isosceles Triangle 82">
            <a:extLst>
              <a:ext uri="{FF2B5EF4-FFF2-40B4-BE49-F238E27FC236}">
                <a16:creationId xmlns:a16="http://schemas.microsoft.com/office/drawing/2014/main" id="{3ECA69A1-7536-43AC-85EF-C7106179F5E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604080" y="6453143"/>
            <a:ext cx="814903" cy="404857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C88F668-7456-F586-96C1-C3D056E21078}"/>
              </a:ext>
            </a:extLst>
          </p:cNvPr>
          <p:cNvSpPr txBox="1"/>
          <p:nvPr/>
        </p:nvSpPr>
        <p:spPr>
          <a:xfrm>
            <a:off x="2646381" y="753035"/>
            <a:ext cx="552943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Skateboard </a:t>
            </a:r>
            <a:r>
              <a:rPr lang="en-US" sz="4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fahren</a:t>
            </a:r>
            <a:endParaRPr lang="ru-RU" sz="40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3F2DE03-84A4-E266-E685-933160B85FC0}"/>
              </a:ext>
            </a:extLst>
          </p:cNvPr>
          <p:cNvSpPr txBox="1"/>
          <p:nvPr/>
        </p:nvSpPr>
        <p:spPr>
          <a:xfrm>
            <a:off x="2646381" y="5529943"/>
            <a:ext cx="641924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Die Kinder </a:t>
            </a:r>
            <a:r>
              <a:rPr lang="en-US" sz="36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fahren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Skateboard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0328934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Rectangle 70">
            <a:extLst>
              <a:ext uri="{FF2B5EF4-FFF2-40B4-BE49-F238E27FC236}">
                <a16:creationId xmlns:a16="http://schemas.microsoft.com/office/drawing/2014/main" id="{F3060C83-F051-4F0E-ABAD-AA0DFC48B21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3" name="Freeform: Shape 72">
            <a:extLst>
              <a:ext uri="{FF2B5EF4-FFF2-40B4-BE49-F238E27FC236}">
                <a16:creationId xmlns:a16="http://schemas.microsoft.com/office/drawing/2014/main" id="{83C98ABE-055B-441F-B07E-44F97F083C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-376156" y="-253670"/>
            <a:ext cx="1827638" cy="1376989"/>
          </a:xfrm>
          <a:custGeom>
            <a:avLst/>
            <a:gdLst>
              <a:gd name="connsiteX0" fmla="*/ 0 w 1827638"/>
              <a:gd name="connsiteY0" fmla="*/ 987379 h 1376989"/>
              <a:gd name="connsiteX1" fmla="*/ 987379 w 1827638"/>
              <a:gd name="connsiteY1" fmla="*/ 0 h 1376989"/>
              <a:gd name="connsiteX2" fmla="*/ 1827638 w 1827638"/>
              <a:gd name="connsiteY2" fmla="*/ 840260 h 1376989"/>
              <a:gd name="connsiteX3" fmla="*/ 1827638 w 1827638"/>
              <a:gd name="connsiteY3" fmla="*/ 1376989 h 1376989"/>
              <a:gd name="connsiteX4" fmla="*/ 0 w 1827638"/>
              <a:gd name="connsiteY4" fmla="*/ 1376989 h 13769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7638" h="1376989">
                <a:moveTo>
                  <a:pt x="0" y="987379"/>
                </a:moveTo>
                <a:lnTo>
                  <a:pt x="987379" y="0"/>
                </a:lnTo>
                <a:lnTo>
                  <a:pt x="1827638" y="840260"/>
                </a:lnTo>
                <a:lnTo>
                  <a:pt x="1827638" y="1376989"/>
                </a:lnTo>
                <a:lnTo>
                  <a:pt x="0" y="1376989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5" name="Rectangle 74">
            <a:extLst>
              <a:ext uri="{FF2B5EF4-FFF2-40B4-BE49-F238E27FC236}">
                <a16:creationId xmlns:a16="http://schemas.microsoft.com/office/drawing/2014/main" id="{29FDB030-9B49-4CED-8CCD-4D99382388A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891641" y="422146"/>
            <a:ext cx="645368" cy="645368"/>
          </a:xfrm>
          <a:prstGeom prst="rect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7" name="Rectangle 76">
            <a:extLst>
              <a:ext uri="{FF2B5EF4-FFF2-40B4-BE49-F238E27FC236}">
                <a16:creationId xmlns:a16="http://schemas.microsoft.com/office/drawing/2014/main" id="{3783CA14-24A1-485C-8B30-D6A5D87987A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10043482" y="655140"/>
            <a:ext cx="687472" cy="687472"/>
          </a:xfrm>
          <a:prstGeom prst="rect">
            <a:avLst/>
          </a:pr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9" name="Freeform: Shape 78">
            <a:extLst>
              <a:ext uri="{FF2B5EF4-FFF2-40B4-BE49-F238E27FC236}">
                <a16:creationId xmlns:a16="http://schemas.microsoft.com/office/drawing/2014/main" id="{9A97C86A-04D6-40F7-AE84-31AB43E6A8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9356643" y="0"/>
            <a:ext cx="2835357" cy="1480837"/>
          </a:xfrm>
          <a:custGeom>
            <a:avLst/>
            <a:gdLst>
              <a:gd name="connsiteX0" fmla="*/ 2835357 w 2835357"/>
              <a:gd name="connsiteY0" fmla="*/ 1480837 h 1480837"/>
              <a:gd name="connsiteX1" fmla="*/ 0 w 2835357"/>
              <a:gd name="connsiteY1" fmla="*/ 1480837 h 1480837"/>
              <a:gd name="connsiteX2" fmla="*/ 1552727 w 2835357"/>
              <a:gd name="connsiteY2" fmla="*/ 0 h 1480837"/>
              <a:gd name="connsiteX3" fmla="*/ 2835357 w 2835357"/>
              <a:gd name="connsiteY3" fmla="*/ 1223245 h 1480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35357" h="1480837">
                <a:moveTo>
                  <a:pt x="2835357" y="1480837"/>
                </a:moveTo>
                <a:lnTo>
                  <a:pt x="0" y="1480837"/>
                </a:lnTo>
                <a:lnTo>
                  <a:pt x="1552727" y="0"/>
                </a:lnTo>
                <a:lnTo>
                  <a:pt x="2835357" y="1223245"/>
                </a:lnTo>
                <a:close/>
              </a:path>
            </a:pathLst>
          </a:cu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81" name="Isosceles Triangle 80">
            <a:extLst>
              <a:ext uri="{FF2B5EF4-FFF2-40B4-BE49-F238E27FC236}">
                <a16:creationId xmlns:a16="http://schemas.microsoft.com/office/drawing/2014/main" id="{FF9F2414-84E8-453E-B1F3-389FDE8192D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976344" y="6115501"/>
            <a:ext cx="1494513" cy="742499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170" name="Picture 2" descr="Соревнования">
            <a:extLst>
              <a:ext uri="{FF2B5EF4-FFF2-40B4-BE49-F238E27FC236}">
                <a16:creationId xmlns:a16="http://schemas.microsoft.com/office/drawing/2014/main" id="{3AEA4081-28E9-9B5F-FCC2-4505E100035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516829" y="946673"/>
            <a:ext cx="8111266" cy="52678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3" name="Isosceles Triangle 82">
            <a:extLst>
              <a:ext uri="{FF2B5EF4-FFF2-40B4-BE49-F238E27FC236}">
                <a16:creationId xmlns:a16="http://schemas.microsoft.com/office/drawing/2014/main" id="{3ECA69A1-7536-43AC-85EF-C7106179F5E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604080" y="6453143"/>
            <a:ext cx="814903" cy="404857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CA082D2-ADF8-C2BA-EFC9-9450DC286B2C}"/>
              </a:ext>
            </a:extLst>
          </p:cNvPr>
          <p:cNvSpPr txBox="1"/>
          <p:nvPr/>
        </p:nvSpPr>
        <p:spPr>
          <a:xfrm>
            <a:off x="2506532" y="408791"/>
            <a:ext cx="591245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Wettbewerb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in Sport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7C9E05C-2A77-ACFB-704F-91700F7612FA}"/>
              </a:ext>
            </a:extLst>
          </p:cNvPr>
          <p:cNvSpPr txBox="1"/>
          <p:nvPr/>
        </p:nvSpPr>
        <p:spPr>
          <a:xfrm>
            <a:off x="8629650" y="3683726"/>
            <a:ext cx="3440429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Ich </a:t>
            </a:r>
            <a:r>
              <a:rPr lang="en-US" sz="2400" b="1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bin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gut in Sport</a:t>
            </a:r>
          </a:p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Du </a:t>
            </a:r>
            <a:r>
              <a:rPr lang="en-US" sz="2400" b="1" i="1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bist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gut in Sport</a:t>
            </a:r>
          </a:p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Er </a:t>
            </a:r>
            <a:r>
              <a:rPr lang="en-US" sz="2400" b="1" i="1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ist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gut in Sport.</a:t>
            </a:r>
          </a:p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Sie </a:t>
            </a:r>
            <a:r>
              <a:rPr lang="en-US" sz="2400" b="1" i="1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ist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gut in Sport.</a:t>
            </a:r>
          </a:p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Wir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sind</a:t>
            </a:r>
            <a:r>
              <a:rPr lang="en-US" sz="2400" b="1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gut in Sport.</a:t>
            </a:r>
          </a:p>
          <a:p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Ihr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seid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gut in Sport.</a:t>
            </a:r>
          </a:p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Sie/Alle </a:t>
            </a:r>
            <a:r>
              <a:rPr lang="en-US" sz="2400" b="1" i="1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sind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gut in Sport.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7348852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>
            <a:extLst>
              <a:ext uri="{FF2B5EF4-FFF2-40B4-BE49-F238E27FC236}">
                <a16:creationId xmlns:a16="http://schemas.microsoft.com/office/drawing/2014/main" id="{2B566528-1B12-4246-9431-5C2D7D08116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8FF1E86-0F37-4542-A001-F56179DB0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7220" y="1782167"/>
            <a:ext cx="4997125" cy="439479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de-DE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Ich tanze gut.</a:t>
            </a:r>
          </a:p>
          <a:p>
            <a:pPr marL="0" indent="0">
              <a:buNone/>
            </a:pPr>
            <a:r>
              <a:rPr lang="de-DE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Ich springe gern.</a:t>
            </a:r>
          </a:p>
          <a:p>
            <a:pPr marL="0" indent="0">
              <a:buNone/>
            </a:pPr>
            <a:r>
              <a:rPr lang="de-DE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Ich lache viel.</a:t>
            </a:r>
          </a:p>
          <a:p>
            <a:pPr marL="0" indent="0">
              <a:buNone/>
            </a:pPr>
            <a:r>
              <a:rPr lang="de-DE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Ich sehe viel </a:t>
            </a:r>
            <a:r>
              <a:rPr lang="de-DE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fern.</a:t>
            </a:r>
          </a:p>
          <a:p>
            <a:endParaRPr lang="ru-RU" sz="2000" dirty="0"/>
          </a:p>
          <a:p>
            <a:r>
              <a:rPr lang="en-US" b="1" dirty="0" err="1">
                <a:solidFill>
                  <a:srgbClr val="FF0000"/>
                </a:solidFill>
              </a:rPr>
              <a:t>fern</a:t>
            </a:r>
            <a:r>
              <a:rPr lang="en-US" b="1" dirty="0" err="1"/>
              <a:t>sehen</a:t>
            </a:r>
            <a:endParaRPr lang="ru-RU" b="1" dirty="0"/>
          </a:p>
        </p:txBody>
      </p:sp>
      <p:pic>
        <p:nvPicPr>
          <p:cNvPr id="4" name="Рисунок 3" descr="Стопа контур">
            <a:extLst>
              <a:ext uri="{FF2B5EF4-FFF2-40B4-BE49-F238E27FC236}">
                <a16:creationId xmlns:a16="http://schemas.microsoft.com/office/drawing/2014/main" id="{8C41DD88-6B04-5B2B-CB62-2ACC690A0E9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00782" y="4511039"/>
            <a:ext cx="756745" cy="756745"/>
          </a:xfrm>
          <a:prstGeom prst="rect">
            <a:avLst/>
          </a:prstGeom>
        </p:spPr>
      </p:pic>
      <p:grpSp>
        <p:nvGrpSpPr>
          <p:cNvPr id="19" name="Group 18">
            <a:extLst>
              <a:ext uri="{FF2B5EF4-FFF2-40B4-BE49-F238E27FC236}">
                <a16:creationId xmlns:a16="http://schemas.microsoft.com/office/drawing/2014/main" id="{07EAA094-9CF6-4695-958A-33D9BCAA947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11123132" y="713128"/>
            <a:ext cx="1068867" cy="2126625"/>
            <a:chOff x="10918968" y="713127"/>
            <a:chExt cx="1273032" cy="2532832"/>
          </a:xfrm>
        </p:grpSpPr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2E80C965-DB6D-4F81-9E9E-B027384D0BD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2700000">
              <a:off x="11052629" y="2120024"/>
              <a:ext cx="645368" cy="645368"/>
            </a:xfrm>
            <a:prstGeom prst="rect">
              <a:avLst/>
            </a:prstGeom>
            <a:solidFill>
              <a:schemeClr val="accent4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Isosceles Triangle 20">
              <a:extLst>
                <a:ext uri="{FF2B5EF4-FFF2-40B4-BE49-F238E27FC236}">
                  <a16:creationId xmlns:a16="http://schemas.microsoft.com/office/drawing/2014/main" id="{A580F890-B085-4E95-96AA-55AEBEC5CE6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6200000">
              <a:off x="10289068" y="1343027"/>
              <a:ext cx="2532832" cy="1273032"/>
            </a:xfrm>
            <a:prstGeom prst="triangle">
              <a:avLst>
                <a:gd name="adj" fmla="val 50000"/>
              </a:avLst>
            </a:prstGeom>
            <a:solidFill>
              <a:schemeClr val="accent4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23" name="Isosceles Triangle 22">
            <a:extLst>
              <a:ext uri="{FF2B5EF4-FFF2-40B4-BE49-F238E27FC236}">
                <a16:creationId xmlns:a16="http://schemas.microsoft.com/office/drawing/2014/main" id="{D3F51FEB-38FB-4F6C-9F7B-2F2AFAB6546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-501760" y="5103257"/>
            <a:ext cx="2017580" cy="1014060"/>
          </a:xfrm>
          <a:prstGeom prst="triangle">
            <a:avLst>
              <a:gd name="adj" fmla="val 50000"/>
            </a:avLst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1E547BA6-BAE0-43BB-A7CA-60F69CE252F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700000">
            <a:off x="427916" y="5728708"/>
            <a:ext cx="485578" cy="485578"/>
          </a:xfrm>
          <a:prstGeom prst="rect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Рисунок 11" descr="Стопа контур">
            <a:extLst>
              <a:ext uri="{FF2B5EF4-FFF2-40B4-BE49-F238E27FC236}">
                <a16:creationId xmlns:a16="http://schemas.microsoft.com/office/drawing/2014/main" id="{60F2EE00-EC5C-7B41-8DC3-E4500E2702B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287028" y="4441399"/>
            <a:ext cx="740999" cy="826386"/>
          </a:xfrm>
          <a:prstGeom prst="rect">
            <a:avLst/>
          </a:prstGeom>
        </p:spPr>
      </p:pic>
      <p:pic>
        <p:nvPicPr>
          <p:cNvPr id="1026" name="Picture 2" descr="Аппликация. &quot;Петрушка&quot;. Страничка педагогов. Ковалева Надежда  Юрьевна-воспитатель. Ковалева Надежда Юрьевна-воспитатель. МБДОУ Детский  сад &quot;Чудесная страна&quot;">
            <a:extLst>
              <a:ext uri="{FF2B5EF4-FFF2-40B4-BE49-F238E27FC236}">
                <a16:creationId xmlns:a16="http://schemas.microsoft.com/office/drawing/2014/main" id="{1BEE5C2C-1658-EB97-3281-607DACF1C55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9775" y="1587954"/>
            <a:ext cx="3206002" cy="38660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58801178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1A03DFE-B871-49DE-ABB2-F898DB92F0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808767"/>
          </a:xfrm>
        </p:spPr>
        <p:txBody>
          <a:bodyPr>
            <a:normAutofit/>
          </a:bodyPr>
          <a:lstStyle/>
          <a:p>
            <a:pPr algn="ctr"/>
            <a:r>
              <a:rPr lang="en-US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LESEN - </a:t>
            </a:r>
            <a:r>
              <a:rPr lang="ru-RU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читать</a:t>
            </a:r>
          </a:p>
        </p:txBody>
      </p:sp>
      <p:graphicFrame>
        <p:nvGraphicFramePr>
          <p:cNvPr id="4" name="Таблица 4">
            <a:extLst>
              <a:ext uri="{FF2B5EF4-FFF2-40B4-BE49-F238E27FC236}">
                <a16:creationId xmlns:a16="http://schemas.microsoft.com/office/drawing/2014/main" id="{B6D67AFF-5C20-4BB8-A3E8-28CB14D65378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39395080"/>
              </p:ext>
            </p:extLst>
          </p:nvPr>
        </p:nvGraphicFramePr>
        <p:xfrm>
          <a:off x="845820" y="1533237"/>
          <a:ext cx="10507980" cy="4084320"/>
        </p:xfrm>
        <a:graphic>
          <a:graphicData uri="http://schemas.openxmlformats.org/drawingml/2006/table">
            <a:tbl>
              <a:tblPr firstRow="1" bandRow="1">
                <a:tableStyleId>{D27102A9-8310-4765-A935-A1911B00CA55}</a:tableStyleId>
              </a:tblPr>
              <a:tblGrid>
                <a:gridCol w="5250180">
                  <a:extLst>
                    <a:ext uri="{9D8B030D-6E8A-4147-A177-3AD203B41FA5}">
                      <a16:colId xmlns:a16="http://schemas.microsoft.com/office/drawing/2014/main" val="1182196772"/>
                    </a:ext>
                  </a:extLst>
                </a:gridCol>
                <a:gridCol w="5257800">
                  <a:extLst>
                    <a:ext uri="{9D8B030D-6E8A-4147-A177-3AD203B41FA5}">
                      <a16:colId xmlns:a16="http://schemas.microsoft.com/office/drawing/2014/main" val="38426620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Единственное число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Множественное число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1219371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e-DE" sz="5400" b="1" noProof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Ich l</a:t>
                      </a:r>
                      <a:r>
                        <a:rPr lang="de-DE" sz="5400" b="1" i="0" u="none" noProof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</a:t>
                      </a:r>
                      <a:r>
                        <a:rPr lang="de-DE" sz="5400" b="1" noProof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</a:t>
                      </a:r>
                      <a:r>
                        <a:rPr lang="de-DE" sz="5400" b="1" noProof="0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5400" b="1" noProof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Wir les</a:t>
                      </a:r>
                      <a:r>
                        <a:rPr lang="de-DE" sz="5400" b="1" noProof="0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6819903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e-DE" sz="5400" b="1" noProof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Du l</a:t>
                      </a:r>
                      <a:r>
                        <a:rPr lang="de-DE" sz="5400" b="1" u="sng" noProof="0" dirty="0">
                          <a:solidFill>
                            <a:srgbClr val="7030A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ie</a:t>
                      </a:r>
                      <a:r>
                        <a:rPr lang="de-DE" sz="5400" b="1" noProof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</a:t>
                      </a:r>
                      <a:r>
                        <a:rPr lang="de-DE" sz="5400" b="1" noProof="0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5400" b="1" noProof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Ihr les</a:t>
                      </a:r>
                      <a:r>
                        <a:rPr lang="de-DE" sz="5400" b="1" noProof="0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2082783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54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Er</a:t>
                      </a:r>
                      <a:r>
                        <a:rPr lang="ru-RU" sz="54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/</a:t>
                      </a:r>
                      <a:r>
                        <a:rPr lang="en-US" sz="54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Sie</a:t>
                      </a:r>
                      <a:r>
                        <a:rPr lang="ru-RU" sz="54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/</a:t>
                      </a:r>
                      <a:r>
                        <a:rPr lang="en-US" sz="54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Es </a:t>
                      </a:r>
                      <a:r>
                        <a:rPr lang="de-DE" sz="5400" b="1" noProof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</a:t>
                      </a:r>
                      <a:r>
                        <a:rPr lang="de-DE" sz="5400" b="1" u="sng" noProof="0" dirty="0">
                          <a:solidFill>
                            <a:srgbClr val="7030A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ie</a:t>
                      </a:r>
                      <a:r>
                        <a:rPr lang="de-DE" sz="5400" b="1" noProof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</a:t>
                      </a:r>
                      <a:r>
                        <a:rPr lang="de-DE" sz="5400" b="1" noProof="0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5400" b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sie</a:t>
                      </a:r>
                      <a:r>
                        <a:rPr lang="en-US" sz="54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5400" b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les</a:t>
                      </a:r>
                      <a:r>
                        <a:rPr lang="en-US" sz="5400" b="1" dirty="0" err="1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en</a:t>
                      </a:r>
                      <a:endParaRPr lang="en-US" sz="54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r>
                        <a:rPr lang="en-US" sz="54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Sie </a:t>
                      </a:r>
                      <a:r>
                        <a:rPr lang="en-US" sz="5400" b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les</a:t>
                      </a:r>
                      <a:r>
                        <a:rPr lang="en-US" sz="5400" b="1" dirty="0" err="1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en</a:t>
                      </a:r>
                      <a:endParaRPr lang="ru-RU" sz="54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10100384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EB9910A4-8EEA-4AC6-B271-38B7CA6FBB8A}"/>
              </a:ext>
            </a:extLst>
          </p:cNvPr>
          <p:cNvSpPr txBox="1"/>
          <p:nvPr/>
        </p:nvSpPr>
        <p:spPr>
          <a:xfrm>
            <a:off x="4100381" y="5825539"/>
            <a:ext cx="399123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>
                <a:solidFill>
                  <a:srgbClr val="7030A0"/>
                </a:solidFill>
                <a:latin typeface="Arial Rounded MT Bold" panose="020F0704030504030204" pitchFamily="34" charset="0"/>
              </a:rPr>
              <a:t>e          </a:t>
            </a:r>
            <a:r>
              <a:rPr lang="en-US" sz="4400" b="1" dirty="0" err="1">
                <a:solidFill>
                  <a:srgbClr val="7030A0"/>
                </a:solidFill>
                <a:latin typeface="Arial Rounded MT Bold" panose="020F0704030504030204" pitchFamily="34" charset="0"/>
              </a:rPr>
              <a:t>ie</a:t>
            </a:r>
            <a:endParaRPr lang="ru-RU" sz="4400" b="1" dirty="0">
              <a:solidFill>
                <a:srgbClr val="7030A0"/>
              </a:solidFill>
            </a:endParaRPr>
          </a:p>
        </p:txBody>
      </p:sp>
      <p:sp>
        <p:nvSpPr>
          <p:cNvPr id="6" name="Стрелка: вправо 5">
            <a:extLst>
              <a:ext uri="{FF2B5EF4-FFF2-40B4-BE49-F238E27FC236}">
                <a16:creationId xmlns:a16="http://schemas.microsoft.com/office/drawing/2014/main" id="{24A07A6F-F0D8-488E-ACC0-6622E7368CE2}"/>
              </a:ext>
            </a:extLst>
          </p:cNvPr>
          <p:cNvSpPr/>
          <p:nvPr/>
        </p:nvSpPr>
        <p:spPr>
          <a:xfrm>
            <a:off x="5712937" y="6071546"/>
            <a:ext cx="766119" cy="277426"/>
          </a:xfrm>
          <a:prstGeom prst="rightArrow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63818696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646BF25-F395-4AEC-AE66-7B90B64AD3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9" y="246905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en-US" sz="4800" b="1" dirty="0">
                <a:latin typeface="Arial Rounded MT Bold" panose="020F0704030504030204" pitchFamily="34" charset="0"/>
              </a:rPr>
              <a:t>SEHEN - </a:t>
            </a:r>
            <a:r>
              <a:rPr lang="ru-RU" sz="4800" b="1" dirty="0"/>
              <a:t>смотреть</a:t>
            </a:r>
          </a:p>
        </p:txBody>
      </p:sp>
      <p:graphicFrame>
        <p:nvGraphicFramePr>
          <p:cNvPr id="4" name="Таблица 4">
            <a:extLst>
              <a:ext uri="{FF2B5EF4-FFF2-40B4-BE49-F238E27FC236}">
                <a16:creationId xmlns:a16="http://schemas.microsoft.com/office/drawing/2014/main" id="{1C8384F9-15BE-4ACA-9E75-3A1EBC811268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72892611"/>
              </p:ext>
            </p:extLst>
          </p:nvPr>
        </p:nvGraphicFramePr>
        <p:xfrm>
          <a:off x="838199" y="1386840"/>
          <a:ext cx="10515600" cy="4084320"/>
        </p:xfrm>
        <a:graphic>
          <a:graphicData uri="http://schemas.openxmlformats.org/drawingml/2006/table">
            <a:tbl>
              <a:tblPr firstRow="1" bandRow="1">
                <a:tableStyleId>{3B4B98B0-60AC-42C2-AFA5-B58CD77FA1E5}</a:tableStyleId>
              </a:tblPr>
              <a:tblGrid>
                <a:gridCol w="5257800">
                  <a:extLst>
                    <a:ext uri="{9D8B030D-6E8A-4147-A177-3AD203B41FA5}">
                      <a16:colId xmlns:a16="http://schemas.microsoft.com/office/drawing/2014/main" val="535240896"/>
                    </a:ext>
                  </a:extLst>
                </a:gridCol>
                <a:gridCol w="5257800">
                  <a:extLst>
                    <a:ext uri="{9D8B030D-6E8A-4147-A177-3AD203B41FA5}">
                      <a16:colId xmlns:a16="http://schemas.microsoft.com/office/drawing/2014/main" val="279321799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/>
                        <a:t>Единственное число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/>
                        <a:t>Множественное число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6037727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5400" b="1" dirty="0"/>
                        <a:t>Ich </a:t>
                      </a:r>
                      <a:r>
                        <a:rPr lang="en-US" sz="5400" b="1" dirty="0" err="1"/>
                        <a:t>seh</a:t>
                      </a:r>
                      <a:r>
                        <a:rPr lang="en-US" sz="5400" b="1" dirty="0" err="1">
                          <a:solidFill>
                            <a:srgbClr val="FF0000"/>
                          </a:solidFill>
                        </a:rPr>
                        <a:t>e</a:t>
                      </a:r>
                      <a:endParaRPr lang="ru-RU" sz="54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5400" b="1" dirty="0" err="1"/>
                        <a:t>Wir</a:t>
                      </a:r>
                      <a:r>
                        <a:rPr lang="en-US" sz="5400" b="1" dirty="0"/>
                        <a:t> </a:t>
                      </a:r>
                      <a:r>
                        <a:rPr lang="en-US" sz="5400" b="1" dirty="0" err="1"/>
                        <a:t>seh</a:t>
                      </a:r>
                      <a:r>
                        <a:rPr lang="en-US" sz="5400" b="1" dirty="0" err="1">
                          <a:solidFill>
                            <a:srgbClr val="FF0000"/>
                          </a:solidFill>
                        </a:rPr>
                        <a:t>en</a:t>
                      </a:r>
                      <a:endParaRPr lang="ru-RU" sz="54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53806958"/>
                  </a:ext>
                </a:extLst>
              </a:tr>
              <a:tr h="424266">
                <a:tc>
                  <a:txBody>
                    <a:bodyPr/>
                    <a:lstStyle/>
                    <a:p>
                      <a:r>
                        <a:rPr lang="en-US" sz="5400" b="1" dirty="0"/>
                        <a:t>Du</a:t>
                      </a:r>
                      <a:r>
                        <a:rPr lang="ru-RU" sz="5400" b="1" dirty="0"/>
                        <a:t> </a:t>
                      </a:r>
                      <a:r>
                        <a:rPr lang="en-US" sz="5400" b="1" dirty="0" err="1"/>
                        <a:t>s</a:t>
                      </a:r>
                      <a:r>
                        <a:rPr lang="en-US" sz="5400" b="1" u="sng" dirty="0" err="1">
                          <a:solidFill>
                            <a:srgbClr val="7030A0"/>
                          </a:solidFill>
                        </a:rPr>
                        <a:t>ie</a:t>
                      </a:r>
                      <a:r>
                        <a:rPr lang="en-US" sz="5400" b="1" dirty="0" err="1"/>
                        <a:t>h</a:t>
                      </a:r>
                      <a:r>
                        <a:rPr lang="en-US" sz="5400" b="1" dirty="0" err="1">
                          <a:solidFill>
                            <a:srgbClr val="FF0000"/>
                          </a:solidFill>
                        </a:rPr>
                        <a:t>st</a:t>
                      </a:r>
                      <a:endParaRPr lang="ru-RU" sz="54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5400" b="1" dirty="0" err="1"/>
                        <a:t>Ihr</a:t>
                      </a:r>
                      <a:r>
                        <a:rPr lang="en-US" sz="5400" b="1" dirty="0"/>
                        <a:t> </a:t>
                      </a:r>
                      <a:r>
                        <a:rPr lang="en-US" sz="5400" b="1" dirty="0" err="1"/>
                        <a:t>seh</a:t>
                      </a:r>
                      <a:r>
                        <a:rPr lang="en-US" sz="5400" b="1" dirty="0" err="1">
                          <a:solidFill>
                            <a:srgbClr val="FF0000"/>
                          </a:solidFill>
                        </a:rPr>
                        <a:t>t</a:t>
                      </a:r>
                      <a:endParaRPr lang="ru-RU" sz="54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1800513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5400" b="1" dirty="0"/>
                        <a:t>Er</a:t>
                      </a:r>
                      <a:r>
                        <a:rPr lang="ru-RU" sz="5400" b="1" dirty="0"/>
                        <a:t>/</a:t>
                      </a:r>
                      <a:r>
                        <a:rPr lang="en-US" sz="5400" b="1" dirty="0"/>
                        <a:t>Sie</a:t>
                      </a:r>
                      <a:r>
                        <a:rPr lang="ru-RU" sz="5400" b="1" dirty="0"/>
                        <a:t>/</a:t>
                      </a:r>
                      <a:r>
                        <a:rPr lang="en-US" sz="5400" b="1" dirty="0"/>
                        <a:t>Es </a:t>
                      </a:r>
                      <a:r>
                        <a:rPr lang="en-US" sz="5400" b="1" dirty="0" err="1"/>
                        <a:t>s</a:t>
                      </a:r>
                      <a:r>
                        <a:rPr lang="en-US" sz="5400" b="1" u="sng" dirty="0" err="1">
                          <a:solidFill>
                            <a:srgbClr val="7030A0"/>
                          </a:solidFill>
                        </a:rPr>
                        <a:t>ie</a:t>
                      </a:r>
                      <a:r>
                        <a:rPr lang="en-US" sz="5400" b="1" dirty="0" err="1"/>
                        <a:t>h</a:t>
                      </a:r>
                      <a:r>
                        <a:rPr lang="en-US" sz="5400" b="1" dirty="0" err="1">
                          <a:solidFill>
                            <a:srgbClr val="FF0000"/>
                          </a:solidFill>
                        </a:rPr>
                        <a:t>t</a:t>
                      </a:r>
                      <a:endParaRPr lang="ru-RU" sz="54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5400" b="1" dirty="0" err="1"/>
                        <a:t>sie</a:t>
                      </a:r>
                      <a:r>
                        <a:rPr lang="en-US" sz="5400" b="1" dirty="0"/>
                        <a:t> </a:t>
                      </a:r>
                      <a:r>
                        <a:rPr lang="en-US" sz="5400" b="1" dirty="0" err="1"/>
                        <a:t>seh</a:t>
                      </a:r>
                      <a:r>
                        <a:rPr lang="en-US" sz="5400" b="1" dirty="0" err="1">
                          <a:solidFill>
                            <a:srgbClr val="FF0000"/>
                          </a:solidFill>
                        </a:rPr>
                        <a:t>en</a:t>
                      </a:r>
                      <a:endParaRPr lang="en-US" sz="5400" b="1" dirty="0">
                        <a:solidFill>
                          <a:srgbClr val="FF0000"/>
                        </a:solidFill>
                      </a:endParaRPr>
                    </a:p>
                    <a:p>
                      <a:r>
                        <a:rPr lang="en-US" sz="5400" b="1" dirty="0"/>
                        <a:t>Sie </a:t>
                      </a:r>
                      <a:r>
                        <a:rPr lang="en-US" sz="5400" b="1" dirty="0" err="1"/>
                        <a:t>seh</a:t>
                      </a:r>
                      <a:r>
                        <a:rPr lang="en-US" sz="5400" b="1" dirty="0" err="1">
                          <a:solidFill>
                            <a:srgbClr val="FF0000"/>
                          </a:solidFill>
                        </a:rPr>
                        <a:t>en</a:t>
                      </a:r>
                      <a:endParaRPr lang="ru-RU" sz="54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07805105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A1A67C54-9A6B-45E1-801B-EFC56B8DB328}"/>
              </a:ext>
            </a:extLst>
          </p:cNvPr>
          <p:cNvSpPr txBox="1"/>
          <p:nvPr/>
        </p:nvSpPr>
        <p:spPr>
          <a:xfrm>
            <a:off x="4100382" y="5708971"/>
            <a:ext cx="399123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>
                <a:solidFill>
                  <a:srgbClr val="7030A0"/>
                </a:solidFill>
                <a:latin typeface="Arial Rounded MT Bold" panose="020F0704030504030204" pitchFamily="34" charset="0"/>
              </a:rPr>
              <a:t>e          </a:t>
            </a:r>
            <a:r>
              <a:rPr lang="en-US" sz="4400" b="1" dirty="0" err="1">
                <a:solidFill>
                  <a:srgbClr val="7030A0"/>
                </a:solidFill>
                <a:latin typeface="Arial Rounded MT Bold" panose="020F0704030504030204" pitchFamily="34" charset="0"/>
              </a:rPr>
              <a:t>ie</a:t>
            </a:r>
            <a:endParaRPr lang="ru-RU" sz="4400" b="1" dirty="0">
              <a:solidFill>
                <a:srgbClr val="7030A0"/>
              </a:solidFill>
            </a:endParaRPr>
          </a:p>
        </p:txBody>
      </p:sp>
      <p:sp>
        <p:nvSpPr>
          <p:cNvPr id="6" name="Стрелка: вправо 5">
            <a:extLst>
              <a:ext uri="{FF2B5EF4-FFF2-40B4-BE49-F238E27FC236}">
                <a16:creationId xmlns:a16="http://schemas.microsoft.com/office/drawing/2014/main" id="{CEC73141-2922-40BE-BFF3-485CA6E9B2CB}"/>
              </a:ext>
            </a:extLst>
          </p:cNvPr>
          <p:cNvSpPr/>
          <p:nvPr/>
        </p:nvSpPr>
        <p:spPr>
          <a:xfrm>
            <a:off x="5667631" y="6021360"/>
            <a:ext cx="856734" cy="279533"/>
          </a:xfrm>
          <a:prstGeom prst="rightArrow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9218246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860F806-855E-4A1C-B3E5-619C7694F0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66271"/>
            <a:ext cx="10515600" cy="1068259"/>
          </a:xfrm>
        </p:spPr>
        <p:txBody>
          <a:bodyPr>
            <a:normAutofit/>
          </a:bodyPr>
          <a:lstStyle/>
          <a:p>
            <a:pPr algn="ctr"/>
            <a:r>
              <a:rPr lang="en-US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SPRECHEN - </a:t>
            </a:r>
            <a:r>
              <a:rPr lang="ru-RU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говорить</a:t>
            </a:r>
          </a:p>
        </p:txBody>
      </p:sp>
      <p:graphicFrame>
        <p:nvGraphicFramePr>
          <p:cNvPr id="4" name="Таблица 4">
            <a:extLst>
              <a:ext uri="{FF2B5EF4-FFF2-40B4-BE49-F238E27FC236}">
                <a16:creationId xmlns:a16="http://schemas.microsoft.com/office/drawing/2014/main" id="{2E2BCFA5-78A6-45E1-9FE1-C5E1E1BC5A73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62202737"/>
              </p:ext>
            </p:extLst>
          </p:nvPr>
        </p:nvGraphicFramePr>
        <p:xfrm>
          <a:off x="838200" y="1470455"/>
          <a:ext cx="10515600" cy="4143916"/>
        </p:xfrm>
        <a:graphic>
          <a:graphicData uri="http://schemas.openxmlformats.org/drawingml/2006/table">
            <a:tbl>
              <a:tblPr firstRow="1" bandRow="1">
                <a:tableStyleId>{68D230F3-CF80-4859-8CE7-A43EE81993B5}</a:tableStyleId>
              </a:tblPr>
              <a:tblGrid>
                <a:gridCol w="5257800">
                  <a:extLst>
                    <a:ext uri="{9D8B030D-6E8A-4147-A177-3AD203B41FA5}">
                      <a16:colId xmlns:a16="http://schemas.microsoft.com/office/drawing/2014/main" val="1374695788"/>
                    </a:ext>
                  </a:extLst>
                </a:gridCol>
                <a:gridCol w="5257800">
                  <a:extLst>
                    <a:ext uri="{9D8B030D-6E8A-4147-A177-3AD203B41FA5}">
                      <a16:colId xmlns:a16="http://schemas.microsoft.com/office/drawing/2014/main" val="651203290"/>
                    </a:ext>
                  </a:extLst>
                </a:gridCol>
              </a:tblGrid>
              <a:tr h="525721"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Единственное число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Множественное число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19827386"/>
                  </a:ext>
                </a:extLst>
              </a:tr>
              <a:tr h="927742">
                <a:tc>
                  <a:txBody>
                    <a:bodyPr/>
                    <a:lstStyle/>
                    <a:p>
                      <a:r>
                        <a:rPr lang="en-US" sz="54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Ich </a:t>
                      </a:r>
                      <a:r>
                        <a:rPr lang="en-US" sz="5400" b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sprech</a:t>
                      </a:r>
                      <a:r>
                        <a:rPr lang="en-US" sz="5400" b="1" dirty="0" err="1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</a:t>
                      </a:r>
                      <a:endParaRPr lang="ru-RU" sz="54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5400" b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Wir</a:t>
                      </a:r>
                      <a:r>
                        <a:rPr lang="en-US" sz="54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5400" b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sprech</a:t>
                      </a:r>
                      <a:r>
                        <a:rPr lang="en-US" sz="5400" b="1" dirty="0" err="1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en</a:t>
                      </a:r>
                      <a:endParaRPr lang="ru-RU" sz="54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31801841"/>
                  </a:ext>
                </a:extLst>
              </a:tr>
              <a:tr h="927742">
                <a:tc>
                  <a:txBody>
                    <a:bodyPr/>
                    <a:lstStyle/>
                    <a:p>
                      <a:r>
                        <a:rPr lang="en-US" sz="54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Du</a:t>
                      </a:r>
                      <a:r>
                        <a:rPr lang="ru-RU" sz="54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5400" b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</a:t>
                      </a:r>
                      <a:r>
                        <a:rPr lang="en-US" sz="5400" b="1" u="none" dirty="0" err="1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pr</a:t>
                      </a:r>
                      <a:r>
                        <a:rPr lang="en-US" sz="5400" b="1" u="sng" dirty="0" err="1">
                          <a:solidFill>
                            <a:srgbClr val="7030A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</a:t>
                      </a:r>
                      <a:r>
                        <a:rPr lang="en-US" sz="5400" b="1" u="none" dirty="0" err="1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ch</a:t>
                      </a:r>
                      <a:r>
                        <a:rPr lang="en-US" sz="5400" b="1" dirty="0" err="1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st</a:t>
                      </a:r>
                      <a:endParaRPr lang="ru-RU" sz="54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5400" b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Ihr</a:t>
                      </a:r>
                      <a:r>
                        <a:rPr lang="en-US" sz="54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5400" b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sprech</a:t>
                      </a:r>
                      <a:r>
                        <a:rPr lang="en-US" sz="5400" b="1" dirty="0" err="1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</a:t>
                      </a:r>
                      <a:endParaRPr lang="ru-RU" sz="54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66151684"/>
                  </a:ext>
                </a:extLst>
              </a:tr>
              <a:tr h="1762711">
                <a:tc>
                  <a:txBody>
                    <a:bodyPr/>
                    <a:lstStyle/>
                    <a:p>
                      <a:r>
                        <a:rPr lang="en-US" sz="54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Er</a:t>
                      </a:r>
                      <a:r>
                        <a:rPr lang="ru-RU" sz="54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/</a:t>
                      </a:r>
                      <a:r>
                        <a:rPr lang="en-US" sz="54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Sie</a:t>
                      </a:r>
                      <a:r>
                        <a:rPr lang="ru-RU" sz="54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/</a:t>
                      </a:r>
                      <a:r>
                        <a:rPr lang="en-US" sz="54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Es </a:t>
                      </a:r>
                      <a:r>
                        <a:rPr lang="en-US" sz="5400" b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</a:t>
                      </a:r>
                      <a:r>
                        <a:rPr lang="en-US" sz="5400" b="1" u="none" dirty="0" err="1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pr</a:t>
                      </a:r>
                      <a:r>
                        <a:rPr lang="en-US" sz="5400" b="1" u="sng" dirty="0" err="1">
                          <a:solidFill>
                            <a:srgbClr val="7030A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</a:t>
                      </a:r>
                      <a:r>
                        <a:rPr lang="en-US" sz="5400" b="1" u="none" dirty="0" err="1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ch</a:t>
                      </a:r>
                      <a:r>
                        <a:rPr lang="en-US" sz="5400" b="1" dirty="0" err="1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</a:t>
                      </a:r>
                      <a:endParaRPr lang="ru-RU" sz="54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5400" b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sie</a:t>
                      </a:r>
                      <a:r>
                        <a:rPr lang="en-US" sz="54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5400" b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sprech</a:t>
                      </a:r>
                      <a:r>
                        <a:rPr lang="en-US" sz="5400" b="1" dirty="0" err="1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en</a:t>
                      </a:r>
                      <a:endParaRPr lang="en-US" sz="54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r>
                        <a:rPr lang="en-US" sz="54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Sie </a:t>
                      </a:r>
                      <a:r>
                        <a:rPr lang="en-US" sz="5400" b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sprech</a:t>
                      </a:r>
                      <a:r>
                        <a:rPr lang="en-US" sz="5400" b="1" dirty="0" err="1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en</a:t>
                      </a:r>
                      <a:endParaRPr lang="ru-RU" sz="54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47758933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973CAD7F-46DF-4FA0-B571-F39DD6BB980C}"/>
              </a:ext>
            </a:extLst>
          </p:cNvPr>
          <p:cNvSpPr txBox="1"/>
          <p:nvPr/>
        </p:nvSpPr>
        <p:spPr>
          <a:xfrm>
            <a:off x="4100383" y="5822288"/>
            <a:ext cx="399123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>
                <a:solidFill>
                  <a:srgbClr val="7030A0"/>
                </a:solidFill>
                <a:latin typeface="Arial Rounded MT Bold" panose="020F0704030504030204" pitchFamily="34" charset="0"/>
              </a:rPr>
              <a:t>e          </a:t>
            </a:r>
            <a:r>
              <a:rPr lang="en-US" sz="4400" b="1" dirty="0" err="1">
                <a:solidFill>
                  <a:srgbClr val="7030A0"/>
                </a:solidFill>
                <a:latin typeface="Arial Rounded MT Bold" panose="020F0704030504030204" pitchFamily="34" charset="0"/>
              </a:rPr>
              <a:t>i</a:t>
            </a:r>
            <a:endParaRPr lang="ru-RU" sz="4400" b="1" dirty="0">
              <a:solidFill>
                <a:srgbClr val="7030A0"/>
              </a:solidFill>
            </a:endParaRPr>
          </a:p>
        </p:txBody>
      </p:sp>
      <p:sp>
        <p:nvSpPr>
          <p:cNvPr id="6" name="Стрелка: вправо 5">
            <a:extLst>
              <a:ext uri="{FF2B5EF4-FFF2-40B4-BE49-F238E27FC236}">
                <a16:creationId xmlns:a16="http://schemas.microsoft.com/office/drawing/2014/main" id="{09509F11-7FFE-47BA-A378-CE820E6E34ED}"/>
              </a:ext>
            </a:extLst>
          </p:cNvPr>
          <p:cNvSpPr/>
          <p:nvPr/>
        </p:nvSpPr>
        <p:spPr>
          <a:xfrm>
            <a:off x="5694405" y="6153665"/>
            <a:ext cx="803189" cy="222421"/>
          </a:xfrm>
          <a:prstGeom prst="rightArrow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15739528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53DF000-28C9-49DE-B1E6-74507DC07E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1372" y="229701"/>
            <a:ext cx="11849257" cy="944482"/>
          </a:xfrm>
        </p:spPr>
        <p:txBody>
          <a:bodyPr>
            <a:normAutofit fontScale="90000"/>
          </a:bodyPr>
          <a:lstStyle/>
          <a:p>
            <a:pPr algn="ctr"/>
            <a:r>
              <a:rPr lang="fr-FR" sz="49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Was</a:t>
            </a:r>
            <a:r>
              <a:rPr lang="fr-FR" sz="49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sz="49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passt</a:t>
            </a:r>
            <a:r>
              <a:rPr lang="fr-FR" sz="49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sz="49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zusammen</a:t>
            </a:r>
            <a:r>
              <a:rPr lang="fr-FR" sz="49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ru-RU" sz="49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br>
              <a:rPr lang="en-US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(Что подходит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друг к другу?) 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202BCD3E-81AB-47E5-84E7-FE170A1506A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1666285"/>
            <a:ext cx="12020629" cy="3525430"/>
          </a:xfrm>
        </p:spPr>
      </p:pic>
      <p:cxnSp>
        <p:nvCxnSpPr>
          <p:cNvPr id="7" name="Прямая со стрелкой 6">
            <a:extLst>
              <a:ext uri="{FF2B5EF4-FFF2-40B4-BE49-F238E27FC236}">
                <a16:creationId xmlns:a16="http://schemas.microsoft.com/office/drawing/2014/main" id="{9FAEA785-80EA-4916-BE39-C75121D34D15}"/>
              </a:ext>
            </a:extLst>
          </p:cNvPr>
          <p:cNvCxnSpPr/>
          <p:nvPr/>
        </p:nvCxnSpPr>
        <p:spPr>
          <a:xfrm>
            <a:off x="838200" y="2384854"/>
            <a:ext cx="1497227" cy="852616"/>
          </a:xfrm>
          <a:prstGeom prst="straightConnector1">
            <a:avLst/>
          </a:prstGeom>
          <a:ln w="28575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 стрелкой 7">
            <a:extLst>
              <a:ext uri="{FF2B5EF4-FFF2-40B4-BE49-F238E27FC236}">
                <a16:creationId xmlns:a16="http://schemas.microsoft.com/office/drawing/2014/main" id="{54696C43-90ED-4E55-8D67-A31C4D5EB602}"/>
              </a:ext>
            </a:extLst>
          </p:cNvPr>
          <p:cNvCxnSpPr>
            <a:cxnSpLocks/>
          </p:cNvCxnSpPr>
          <p:nvPr/>
        </p:nvCxnSpPr>
        <p:spPr>
          <a:xfrm>
            <a:off x="838200" y="2811162"/>
            <a:ext cx="1497227" cy="426308"/>
          </a:xfrm>
          <a:prstGeom prst="straightConnector1">
            <a:avLst/>
          </a:prstGeom>
          <a:ln w="28575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>
            <a:extLst>
              <a:ext uri="{FF2B5EF4-FFF2-40B4-BE49-F238E27FC236}">
                <a16:creationId xmlns:a16="http://schemas.microsoft.com/office/drawing/2014/main" id="{83730D09-2582-4338-8001-E1B9950B6F21}"/>
              </a:ext>
            </a:extLst>
          </p:cNvPr>
          <p:cNvCxnSpPr>
            <a:cxnSpLocks/>
          </p:cNvCxnSpPr>
          <p:nvPr/>
        </p:nvCxnSpPr>
        <p:spPr>
          <a:xfrm>
            <a:off x="838200" y="3237470"/>
            <a:ext cx="1497227" cy="0"/>
          </a:xfrm>
          <a:prstGeom prst="straightConnector1">
            <a:avLst/>
          </a:prstGeom>
          <a:ln w="28575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>
            <a:extLst>
              <a:ext uri="{FF2B5EF4-FFF2-40B4-BE49-F238E27FC236}">
                <a16:creationId xmlns:a16="http://schemas.microsoft.com/office/drawing/2014/main" id="{6C66169A-3EB4-4494-8C86-6CC7969AF7A0}"/>
              </a:ext>
            </a:extLst>
          </p:cNvPr>
          <p:cNvCxnSpPr>
            <a:cxnSpLocks/>
          </p:cNvCxnSpPr>
          <p:nvPr/>
        </p:nvCxnSpPr>
        <p:spPr>
          <a:xfrm flipV="1">
            <a:off x="976184" y="2045252"/>
            <a:ext cx="1445740" cy="1575278"/>
          </a:xfrm>
          <a:prstGeom prst="straightConnector1">
            <a:avLst/>
          </a:prstGeom>
          <a:ln w="28575">
            <a:solidFill>
              <a:srgbClr val="00B0F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 стрелкой 16">
            <a:extLst>
              <a:ext uri="{FF2B5EF4-FFF2-40B4-BE49-F238E27FC236}">
                <a16:creationId xmlns:a16="http://schemas.microsoft.com/office/drawing/2014/main" id="{D2C7A7C9-B25A-4738-AA69-574D3E356046}"/>
              </a:ext>
            </a:extLst>
          </p:cNvPr>
          <p:cNvCxnSpPr>
            <a:cxnSpLocks/>
          </p:cNvCxnSpPr>
          <p:nvPr/>
        </p:nvCxnSpPr>
        <p:spPr>
          <a:xfrm flipV="1">
            <a:off x="838200" y="2854411"/>
            <a:ext cx="1497227" cy="1192427"/>
          </a:xfrm>
          <a:prstGeom prst="straightConnector1">
            <a:avLst/>
          </a:prstGeom>
          <a:ln w="28575">
            <a:solidFill>
              <a:srgbClr val="FFC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 стрелкой 20">
            <a:extLst>
              <a:ext uri="{FF2B5EF4-FFF2-40B4-BE49-F238E27FC236}">
                <a16:creationId xmlns:a16="http://schemas.microsoft.com/office/drawing/2014/main" id="{FE386CF7-8545-49B5-A7DA-43C682CB63FC}"/>
              </a:ext>
            </a:extLst>
          </p:cNvPr>
          <p:cNvCxnSpPr>
            <a:cxnSpLocks/>
          </p:cNvCxnSpPr>
          <p:nvPr/>
        </p:nvCxnSpPr>
        <p:spPr>
          <a:xfrm flipV="1">
            <a:off x="838200" y="2116996"/>
            <a:ext cx="1583724" cy="2421634"/>
          </a:xfrm>
          <a:prstGeom prst="straightConnector1">
            <a:avLst/>
          </a:prstGeom>
          <a:ln w="28575">
            <a:solidFill>
              <a:srgbClr val="00B0F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 стрелкой 25">
            <a:extLst>
              <a:ext uri="{FF2B5EF4-FFF2-40B4-BE49-F238E27FC236}">
                <a16:creationId xmlns:a16="http://schemas.microsoft.com/office/drawing/2014/main" id="{658AA47A-4918-44E2-B27C-430F29A3DB12}"/>
              </a:ext>
            </a:extLst>
          </p:cNvPr>
          <p:cNvCxnSpPr>
            <a:cxnSpLocks/>
          </p:cNvCxnSpPr>
          <p:nvPr/>
        </p:nvCxnSpPr>
        <p:spPr>
          <a:xfrm flipV="1">
            <a:off x="838200" y="2116996"/>
            <a:ext cx="1682578" cy="2776198"/>
          </a:xfrm>
          <a:prstGeom prst="straightConnector1">
            <a:avLst/>
          </a:prstGeom>
          <a:ln w="28575">
            <a:solidFill>
              <a:srgbClr val="00B0F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 стрелкой 29">
            <a:extLst>
              <a:ext uri="{FF2B5EF4-FFF2-40B4-BE49-F238E27FC236}">
                <a16:creationId xmlns:a16="http://schemas.microsoft.com/office/drawing/2014/main" id="{5AE01C4F-853B-4724-921A-5DDC5DFB7CB3}"/>
              </a:ext>
            </a:extLst>
          </p:cNvPr>
          <p:cNvCxnSpPr>
            <a:cxnSpLocks/>
          </p:cNvCxnSpPr>
          <p:nvPr/>
        </p:nvCxnSpPr>
        <p:spPr>
          <a:xfrm>
            <a:off x="4534930" y="2045252"/>
            <a:ext cx="1561070" cy="1192218"/>
          </a:xfrm>
          <a:prstGeom prst="straightConnector1">
            <a:avLst/>
          </a:prstGeom>
          <a:ln w="28575">
            <a:solidFill>
              <a:srgbClr val="00B0F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Прямая со стрелкой 33">
            <a:extLst>
              <a:ext uri="{FF2B5EF4-FFF2-40B4-BE49-F238E27FC236}">
                <a16:creationId xmlns:a16="http://schemas.microsoft.com/office/drawing/2014/main" id="{5C3D4B4F-8AB9-4890-BC50-9A56C053C202}"/>
              </a:ext>
            </a:extLst>
          </p:cNvPr>
          <p:cNvCxnSpPr>
            <a:cxnSpLocks/>
          </p:cNvCxnSpPr>
          <p:nvPr/>
        </p:nvCxnSpPr>
        <p:spPr>
          <a:xfrm>
            <a:off x="4436076" y="2384854"/>
            <a:ext cx="1659924" cy="852616"/>
          </a:xfrm>
          <a:prstGeom prst="straightConnector1">
            <a:avLst/>
          </a:prstGeom>
          <a:ln w="28575">
            <a:solidFill>
              <a:srgbClr val="00B0F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Прямая со стрелкой 36">
            <a:extLst>
              <a:ext uri="{FF2B5EF4-FFF2-40B4-BE49-F238E27FC236}">
                <a16:creationId xmlns:a16="http://schemas.microsoft.com/office/drawing/2014/main" id="{C935611E-EE9E-42E5-93DD-9B2312D4541A}"/>
              </a:ext>
            </a:extLst>
          </p:cNvPr>
          <p:cNvCxnSpPr>
            <a:cxnSpLocks/>
          </p:cNvCxnSpPr>
          <p:nvPr/>
        </p:nvCxnSpPr>
        <p:spPr>
          <a:xfrm>
            <a:off x="4532028" y="2832891"/>
            <a:ext cx="1563972" cy="404579"/>
          </a:xfrm>
          <a:prstGeom prst="straightConnector1">
            <a:avLst/>
          </a:prstGeom>
          <a:ln w="28575">
            <a:solidFill>
              <a:srgbClr val="00B0F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Прямая со стрелкой 39">
            <a:extLst>
              <a:ext uri="{FF2B5EF4-FFF2-40B4-BE49-F238E27FC236}">
                <a16:creationId xmlns:a16="http://schemas.microsoft.com/office/drawing/2014/main" id="{24EA750C-709F-4F66-8347-176699E4C120}"/>
              </a:ext>
            </a:extLst>
          </p:cNvPr>
          <p:cNvCxnSpPr>
            <a:cxnSpLocks/>
          </p:cNvCxnSpPr>
          <p:nvPr/>
        </p:nvCxnSpPr>
        <p:spPr>
          <a:xfrm flipV="1">
            <a:off x="4436076" y="2384854"/>
            <a:ext cx="1721911" cy="852616"/>
          </a:xfrm>
          <a:prstGeom prst="straightConnector1">
            <a:avLst/>
          </a:prstGeom>
          <a:ln w="28575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Прямая со стрелкой 44">
            <a:extLst>
              <a:ext uri="{FF2B5EF4-FFF2-40B4-BE49-F238E27FC236}">
                <a16:creationId xmlns:a16="http://schemas.microsoft.com/office/drawing/2014/main" id="{45A70AB2-6158-4D69-8F05-4C6EC8AD9CAE}"/>
              </a:ext>
            </a:extLst>
          </p:cNvPr>
          <p:cNvCxnSpPr>
            <a:cxnSpLocks/>
          </p:cNvCxnSpPr>
          <p:nvPr/>
        </p:nvCxnSpPr>
        <p:spPr>
          <a:xfrm flipV="1">
            <a:off x="4438947" y="2116996"/>
            <a:ext cx="1657053" cy="1481805"/>
          </a:xfrm>
          <a:prstGeom prst="straightConnector1">
            <a:avLst/>
          </a:prstGeom>
          <a:ln w="28575">
            <a:solidFill>
              <a:schemeClr val="tx1">
                <a:lumMod val="95000"/>
                <a:lumOff val="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Прямая со стрелкой 46">
            <a:extLst>
              <a:ext uri="{FF2B5EF4-FFF2-40B4-BE49-F238E27FC236}">
                <a16:creationId xmlns:a16="http://schemas.microsoft.com/office/drawing/2014/main" id="{4602E736-BCF8-41EF-A3F4-E27E548D8121}"/>
              </a:ext>
            </a:extLst>
          </p:cNvPr>
          <p:cNvCxnSpPr>
            <a:cxnSpLocks/>
          </p:cNvCxnSpPr>
          <p:nvPr/>
        </p:nvCxnSpPr>
        <p:spPr>
          <a:xfrm flipV="1">
            <a:off x="4436076" y="2832891"/>
            <a:ext cx="1659924" cy="1192218"/>
          </a:xfrm>
          <a:prstGeom prst="straightConnector1">
            <a:avLst/>
          </a:prstGeom>
          <a:ln w="28575">
            <a:solidFill>
              <a:srgbClr val="FFC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Прямая со стрелкой 48">
            <a:extLst>
              <a:ext uri="{FF2B5EF4-FFF2-40B4-BE49-F238E27FC236}">
                <a16:creationId xmlns:a16="http://schemas.microsoft.com/office/drawing/2014/main" id="{7B98FC3E-8882-444D-98B5-8A60E32A20A4}"/>
              </a:ext>
            </a:extLst>
          </p:cNvPr>
          <p:cNvCxnSpPr>
            <a:cxnSpLocks/>
          </p:cNvCxnSpPr>
          <p:nvPr/>
        </p:nvCxnSpPr>
        <p:spPr>
          <a:xfrm flipV="1">
            <a:off x="4436076" y="3620530"/>
            <a:ext cx="1574238" cy="765910"/>
          </a:xfrm>
          <a:prstGeom prst="straightConnector1">
            <a:avLst/>
          </a:prstGeom>
          <a:ln w="28575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Прямая со стрелкой 50">
            <a:extLst>
              <a:ext uri="{FF2B5EF4-FFF2-40B4-BE49-F238E27FC236}">
                <a16:creationId xmlns:a16="http://schemas.microsoft.com/office/drawing/2014/main" id="{77CD8558-57D0-4134-B99D-63F0F0B77DC4}"/>
              </a:ext>
            </a:extLst>
          </p:cNvPr>
          <p:cNvCxnSpPr>
            <a:cxnSpLocks/>
          </p:cNvCxnSpPr>
          <p:nvPr/>
        </p:nvCxnSpPr>
        <p:spPr>
          <a:xfrm flipV="1">
            <a:off x="4194495" y="3598801"/>
            <a:ext cx="1901505" cy="1297378"/>
          </a:xfrm>
          <a:prstGeom prst="straightConnector1">
            <a:avLst/>
          </a:prstGeom>
          <a:ln w="28575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Прямая со стрелкой 55">
            <a:extLst>
              <a:ext uri="{FF2B5EF4-FFF2-40B4-BE49-F238E27FC236}">
                <a16:creationId xmlns:a16="http://schemas.microsoft.com/office/drawing/2014/main" id="{420AA6C3-8012-4906-83F2-92AB59D7B5BD}"/>
              </a:ext>
            </a:extLst>
          </p:cNvPr>
          <p:cNvCxnSpPr>
            <a:cxnSpLocks/>
          </p:cNvCxnSpPr>
          <p:nvPr/>
        </p:nvCxnSpPr>
        <p:spPr>
          <a:xfrm>
            <a:off x="8468497" y="2045252"/>
            <a:ext cx="1552833" cy="1575278"/>
          </a:xfrm>
          <a:prstGeom prst="straightConnector1">
            <a:avLst/>
          </a:prstGeom>
          <a:ln w="28575">
            <a:solidFill>
              <a:srgbClr val="00B0F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Прямая со стрелкой 57">
            <a:extLst>
              <a:ext uri="{FF2B5EF4-FFF2-40B4-BE49-F238E27FC236}">
                <a16:creationId xmlns:a16="http://schemas.microsoft.com/office/drawing/2014/main" id="{5F6B07ED-8BAF-4705-BC9E-B3C123AE5042}"/>
              </a:ext>
            </a:extLst>
          </p:cNvPr>
          <p:cNvCxnSpPr>
            <a:cxnSpLocks/>
          </p:cNvCxnSpPr>
          <p:nvPr/>
        </p:nvCxnSpPr>
        <p:spPr>
          <a:xfrm>
            <a:off x="8406510" y="2370061"/>
            <a:ext cx="1614820" cy="1336966"/>
          </a:xfrm>
          <a:prstGeom prst="straightConnector1">
            <a:avLst/>
          </a:prstGeom>
          <a:ln w="28575">
            <a:solidFill>
              <a:srgbClr val="00B0F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Прямая со стрелкой 60">
            <a:extLst>
              <a:ext uri="{FF2B5EF4-FFF2-40B4-BE49-F238E27FC236}">
                <a16:creationId xmlns:a16="http://schemas.microsoft.com/office/drawing/2014/main" id="{C2FF05DD-3396-44D0-9D2E-1F6559502B37}"/>
              </a:ext>
            </a:extLst>
          </p:cNvPr>
          <p:cNvCxnSpPr>
            <a:cxnSpLocks/>
          </p:cNvCxnSpPr>
          <p:nvPr/>
        </p:nvCxnSpPr>
        <p:spPr>
          <a:xfrm>
            <a:off x="8270993" y="2811162"/>
            <a:ext cx="1750337" cy="426308"/>
          </a:xfrm>
          <a:prstGeom prst="straightConnector1">
            <a:avLst/>
          </a:prstGeom>
          <a:ln w="28575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Прямая со стрелкой 63">
            <a:extLst>
              <a:ext uri="{FF2B5EF4-FFF2-40B4-BE49-F238E27FC236}">
                <a16:creationId xmlns:a16="http://schemas.microsoft.com/office/drawing/2014/main" id="{BFD465A8-2C28-4D73-86F1-93A1C999A496}"/>
              </a:ext>
            </a:extLst>
          </p:cNvPr>
          <p:cNvCxnSpPr>
            <a:cxnSpLocks/>
          </p:cNvCxnSpPr>
          <p:nvPr/>
        </p:nvCxnSpPr>
        <p:spPr>
          <a:xfrm flipV="1">
            <a:off x="8351057" y="2384854"/>
            <a:ext cx="1670273" cy="907192"/>
          </a:xfrm>
          <a:prstGeom prst="straightConnector1">
            <a:avLst/>
          </a:prstGeom>
          <a:ln w="28575">
            <a:solidFill>
              <a:srgbClr val="00B0F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Прямая со стрелкой 67">
            <a:extLst>
              <a:ext uri="{FF2B5EF4-FFF2-40B4-BE49-F238E27FC236}">
                <a16:creationId xmlns:a16="http://schemas.microsoft.com/office/drawing/2014/main" id="{AF37F031-6589-47B1-AC99-112B83F06677}"/>
              </a:ext>
            </a:extLst>
          </p:cNvPr>
          <p:cNvCxnSpPr>
            <a:cxnSpLocks/>
          </p:cNvCxnSpPr>
          <p:nvPr/>
        </p:nvCxnSpPr>
        <p:spPr>
          <a:xfrm flipV="1">
            <a:off x="8193197" y="2876140"/>
            <a:ext cx="1778909" cy="822312"/>
          </a:xfrm>
          <a:prstGeom prst="straightConnector1">
            <a:avLst/>
          </a:prstGeom>
          <a:ln w="28575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Прямая со стрелкой 69">
            <a:extLst>
              <a:ext uri="{FF2B5EF4-FFF2-40B4-BE49-F238E27FC236}">
                <a16:creationId xmlns:a16="http://schemas.microsoft.com/office/drawing/2014/main" id="{02EA4FD9-F800-4EB4-A171-DE19AE8B7F6C}"/>
              </a:ext>
            </a:extLst>
          </p:cNvPr>
          <p:cNvCxnSpPr>
            <a:cxnSpLocks/>
          </p:cNvCxnSpPr>
          <p:nvPr/>
        </p:nvCxnSpPr>
        <p:spPr>
          <a:xfrm flipV="1">
            <a:off x="8270116" y="2871852"/>
            <a:ext cx="1763977" cy="1202684"/>
          </a:xfrm>
          <a:prstGeom prst="straightConnector1">
            <a:avLst/>
          </a:prstGeom>
          <a:ln w="28575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Прямая со стрелкой 71">
            <a:extLst>
              <a:ext uri="{FF2B5EF4-FFF2-40B4-BE49-F238E27FC236}">
                <a16:creationId xmlns:a16="http://schemas.microsoft.com/office/drawing/2014/main" id="{21FCE91E-8B01-4F17-81B2-27058BD3E0DE}"/>
              </a:ext>
            </a:extLst>
          </p:cNvPr>
          <p:cNvCxnSpPr>
            <a:cxnSpLocks/>
          </p:cNvCxnSpPr>
          <p:nvPr/>
        </p:nvCxnSpPr>
        <p:spPr>
          <a:xfrm flipV="1">
            <a:off x="9606856" y="2946676"/>
            <a:ext cx="476461" cy="1353227"/>
          </a:xfrm>
          <a:prstGeom prst="straightConnector1">
            <a:avLst/>
          </a:prstGeom>
          <a:ln w="28575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Прямая со стрелкой 74">
            <a:extLst>
              <a:ext uri="{FF2B5EF4-FFF2-40B4-BE49-F238E27FC236}">
                <a16:creationId xmlns:a16="http://schemas.microsoft.com/office/drawing/2014/main" id="{CC0B0FB5-F101-43BB-8670-DC77E0C54AB2}"/>
              </a:ext>
            </a:extLst>
          </p:cNvPr>
          <p:cNvCxnSpPr>
            <a:cxnSpLocks/>
          </p:cNvCxnSpPr>
          <p:nvPr/>
        </p:nvCxnSpPr>
        <p:spPr>
          <a:xfrm flipV="1">
            <a:off x="8283813" y="1967330"/>
            <a:ext cx="1681759" cy="3013297"/>
          </a:xfrm>
          <a:prstGeom prst="straightConnector1">
            <a:avLst/>
          </a:prstGeom>
          <a:ln w="28575">
            <a:solidFill>
              <a:srgbClr val="FFC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51476128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2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7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2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7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04ED0889-8E4E-4745-9335-3C34C8EA11B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7708" y="135924"/>
            <a:ext cx="11627709" cy="6635579"/>
          </a:xfrm>
        </p:spPr>
        <p:txBody>
          <a:bodyPr numCol="2">
            <a:normAutofit/>
          </a:bodyPr>
          <a:lstStyle/>
          <a:p>
            <a:pPr indent="-457200" algn="l" rtl="0" eaLnBrk="1" fontAlgn="t" latinLnBrk="0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de-DE" sz="3200" b="1" i="0" u="none" strike="noStrike" kern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Ich les</a:t>
            </a:r>
            <a:r>
              <a:rPr lang="de-DE" sz="3200" b="1" i="0" u="none" strike="noStrike" kern="12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endParaRPr lang="ru-RU" sz="1050" b="0" i="0" u="none" strike="noStrike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-457200" fontAlgn="t">
              <a:spcBef>
                <a:spcPts val="0"/>
              </a:spcBef>
              <a:buFont typeface="Wingdings" panose="05000000000000000000" pitchFamily="2" charset="2"/>
              <a:buChar char="ü"/>
            </a:pPr>
            <a:r>
              <a:rPr lang="de-DE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Du l</a:t>
            </a:r>
            <a:r>
              <a:rPr lang="de-DE" sz="3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ie</a:t>
            </a:r>
            <a:r>
              <a:rPr lang="de-DE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de-DE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endParaRPr lang="ru-RU" sz="105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-457200" fontAlgn="t">
              <a:spcBef>
                <a:spcPts val="0"/>
              </a:spcBef>
              <a:buFont typeface="Wingdings" panose="05000000000000000000" pitchFamily="2" charset="2"/>
              <a:buChar char="ü"/>
            </a:pPr>
            <a:r>
              <a:rPr lang="en-US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Er</a:t>
            </a: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en-US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Sie</a:t>
            </a: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en-US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Es </a:t>
            </a:r>
            <a:r>
              <a:rPr lang="de-DE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de-DE" sz="3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ie</a:t>
            </a:r>
            <a:r>
              <a:rPr lang="de-DE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de-DE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endParaRPr lang="ru-RU" sz="105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-457200" algn="l" rtl="0" eaLnBrk="1" fontAlgn="t" latinLnBrk="0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de-DE" sz="3200" b="1" i="0" u="none" strike="noStrike" kern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Wir les</a:t>
            </a:r>
            <a:r>
              <a:rPr lang="de-DE" sz="3200" b="1" i="0" u="none" strike="noStrike" kern="12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en</a:t>
            </a:r>
            <a:endParaRPr lang="ru-RU" sz="1050" b="0" i="0" u="none" strike="noStrike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-457200" algn="l" rtl="0" eaLnBrk="1" fontAlgn="t" latinLnBrk="0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de-DE" sz="3200" b="1" i="0" u="none" strike="noStrike" kern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Ihr les</a:t>
            </a:r>
            <a:r>
              <a:rPr lang="de-DE" sz="3200" b="1" i="0" u="none" strike="noStrike" kern="12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endParaRPr lang="ru-RU" sz="1050" b="0" i="0" u="none" strike="noStrike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-457200" algn="l" rtl="0" eaLnBrk="1" fontAlgn="t" latinLnBrk="0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en-US" sz="3200" b="1" i="0" u="none" strike="noStrike" kern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Sie </a:t>
            </a:r>
            <a:r>
              <a:rPr lang="en-US" sz="3200" b="1" i="0" u="none" strike="noStrike" kern="12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les</a:t>
            </a:r>
            <a:r>
              <a:rPr lang="en-US" sz="3200" b="1" i="0" u="none" strike="noStrike" kern="1200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en</a:t>
            </a:r>
            <a:endParaRPr lang="ru-RU" sz="1050" b="0" i="0" u="none" strike="noStrike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de-DE" sz="32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— und ich bin frei!</a:t>
            </a:r>
            <a:endParaRPr lang="ru-RU" sz="3200" b="1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-457200" algn="l" rtl="0" eaLnBrk="1" fontAlgn="t" latinLnBrk="0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en-US" sz="3200" b="1" i="0" u="none" strike="noStrike" kern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Ich </a:t>
            </a:r>
            <a:r>
              <a:rPr lang="en-US" sz="3200" b="1" i="0" u="none" strike="noStrike" kern="12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sprech</a:t>
            </a:r>
            <a:r>
              <a:rPr lang="en-US" sz="3200" b="1" i="0" u="none" strike="noStrike" kern="1200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endParaRPr lang="ru-RU" sz="1050" b="0" i="0" u="none" strike="noStrike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-457200" fontAlgn="t">
              <a:spcBef>
                <a:spcPts val="0"/>
              </a:spcBef>
              <a:buFont typeface="Wingdings" panose="05000000000000000000" pitchFamily="2" charset="2"/>
              <a:buChar char="ü"/>
            </a:pPr>
            <a:r>
              <a:rPr lang="en-US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Du</a:t>
            </a: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sz="3200" b="1" dirty="0" err="1">
                <a:solidFill>
                  <a:srgbClr val="0D0D0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z="3200" b="1" dirty="0" err="1">
                <a:solidFill>
                  <a:srgbClr val="0D0D0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</a:t>
            </a:r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</a:t>
            </a:r>
            <a:endParaRPr lang="ru-RU" sz="105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-457200" fontAlgn="t">
              <a:spcBef>
                <a:spcPts val="0"/>
              </a:spcBef>
              <a:buFont typeface="Wingdings" panose="05000000000000000000" pitchFamily="2" charset="2"/>
              <a:buChar char="ü"/>
            </a:pPr>
            <a:r>
              <a:rPr lang="en-US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Er</a:t>
            </a: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en-US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Sie</a:t>
            </a: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en-US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Es </a:t>
            </a:r>
            <a:r>
              <a:rPr lang="en-US" sz="3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sz="3200" b="1" dirty="0" err="1">
                <a:solidFill>
                  <a:srgbClr val="0D0D0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z="3200" b="1" dirty="0" err="1">
                <a:solidFill>
                  <a:srgbClr val="0D0D0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</a:t>
            </a:r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endParaRPr lang="ru-RU" sz="105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-457200" algn="l" rtl="0" eaLnBrk="1" fontAlgn="t" latinLnBrk="0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en-US" sz="3200" b="1" i="0" u="none" strike="noStrike" kern="12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Wir</a:t>
            </a:r>
            <a:r>
              <a:rPr lang="en-US" sz="3200" b="1" i="0" u="none" strike="noStrike" kern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i="0" u="none" strike="noStrike" kern="12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sprech</a:t>
            </a:r>
            <a:r>
              <a:rPr lang="en-US" sz="3200" b="1" i="0" u="none" strike="noStrike" kern="1200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en</a:t>
            </a:r>
            <a:endParaRPr lang="ru-RU" sz="1050" b="0" i="0" u="none" strike="noStrike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-457200" algn="l" rtl="0" eaLnBrk="1" fontAlgn="t" latinLnBrk="0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en-US" sz="3200" b="1" i="0" u="none" strike="noStrike" kern="12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Ihr</a:t>
            </a:r>
            <a:r>
              <a:rPr lang="en-US" sz="3200" b="1" i="0" u="none" strike="noStrike" kern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i="0" u="none" strike="noStrike" kern="12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sprech</a:t>
            </a:r>
            <a:r>
              <a:rPr lang="en-US" sz="3200" b="1" i="0" u="none" strike="noStrike" kern="1200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endParaRPr lang="ru-RU" sz="1050" b="0" i="0" u="none" strike="noStrike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-457200" algn="l" rtl="0" eaLnBrk="1" fontAlgn="t" latinLnBrk="0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en-US" sz="3200" b="1" i="0" u="none" strike="noStrike" kern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Sie </a:t>
            </a:r>
            <a:r>
              <a:rPr lang="en-US" sz="3200" b="1" i="0" u="none" strike="noStrike" kern="12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sprech</a:t>
            </a:r>
            <a:r>
              <a:rPr lang="en-US" sz="3200" b="1" i="0" u="none" strike="noStrike" kern="1200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en</a:t>
            </a:r>
            <a:endParaRPr lang="ru-RU" sz="3200" b="1" i="0" u="none" strike="noStrike" kern="1200" dirty="0">
              <a:solidFill>
                <a:srgbClr val="FF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-457200" algn="l" rtl="0" eaLnBrk="1" fontAlgn="t" latinLnBrk="0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</a:pPr>
            <a:endParaRPr lang="ru-RU" sz="1050" b="0" i="0" u="none" strike="noStrike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de-DE" sz="32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— und ich bin frei!</a:t>
            </a:r>
            <a:endParaRPr lang="ru-RU" sz="3200" b="1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-457200" fontAlgn="t">
              <a:spcBef>
                <a:spcPts val="0"/>
              </a:spcBef>
              <a:buFont typeface="Wingdings" panose="05000000000000000000" pitchFamily="2" charset="2"/>
              <a:buChar char="ü"/>
            </a:pPr>
            <a:r>
              <a:rPr lang="en-US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Ich </a:t>
            </a:r>
            <a:r>
              <a:rPr lang="en-US" sz="3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seh</a:t>
            </a:r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endParaRPr lang="ru-RU" sz="105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-457200" fontAlgn="t">
              <a:spcBef>
                <a:spcPts val="0"/>
              </a:spcBef>
              <a:buFont typeface="Wingdings" panose="05000000000000000000" pitchFamily="2" charset="2"/>
              <a:buChar char="ü"/>
            </a:pPr>
            <a:r>
              <a:rPr lang="en-US" sz="3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Wir</a:t>
            </a:r>
            <a:r>
              <a:rPr lang="en-US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seh</a:t>
            </a:r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en</a:t>
            </a:r>
            <a:endParaRPr lang="ru-RU" sz="105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-457200" fontAlgn="t">
              <a:spcBef>
                <a:spcPts val="0"/>
              </a:spcBef>
              <a:buFont typeface="Wingdings" panose="05000000000000000000" pitchFamily="2" charset="2"/>
              <a:buChar char="ü"/>
            </a:pPr>
            <a:r>
              <a:rPr lang="en-US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Du</a:t>
            </a: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ie</a:t>
            </a:r>
            <a:r>
              <a:rPr lang="en-US" sz="3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</a:t>
            </a:r>
            <a:endParaRPr lang="ru-RU" sz="105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-457200" fontAlgn="t">
              <a:spcBef>
                <a:spcPts val="0"/>
              </a:spcBef>
              <a:buFont typeface="Wingdings" panose="05000000000000000000" pitchFamily="2" charset="2"/>
              <a:buChar char="ü"/>
            </a:pPr>
            <a:r>
              <a:rPr lang="en-US" sz="3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Ihr</a:t>
            </a:r>
            <a:r>
              <a:rPr lang="en-US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seh</a:t>
            </a:r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endParaRPr lang="ru-RU" sz="105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-457200" fontAlgn="t">
              <a:spcBef>
                <a:spcPts val="0"/>
              </a:spcBef>
              <a:buFont typeface="Wingdings" panose="05000000000000000000" pitchFamily="2" charset="2"/>
              <a:buChar char="ü"/>
            </a:pPr>
            <a:r>
              <a:rPr lang="en-US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Er</a:t>
            </a: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en-US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Sie</a:t>
            </a: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en-US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Es </a:t>
            </a:r>
            <a:r>
              <a:rPr lang="en-US" sz="3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ie</a:t>
            </a:r>
            <a:r>
              <a:rPr lang="en-US" sz="3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endParaRPr lang="ru-RU" sz="105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-457200" fontAlgn="t">
              <a:spcBef>
                <a:spcPts val="0"/>
              </a:spcBef>
              <a:buFont typeface="Wingdings" panose="05000000000000000000" pitchFamily="2" charset="2"/>
              <a:buChar char="ü"/>
            </a:pPr>
            <a:r>
              <a:rPr lang="en-US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Sie </a:t>
            </a:r>
            <a:r>
              <a:rPr lang="en-US" sz="3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seh</a:t>
            </a:r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en</a:t>
            </a:r>
            <a:endParaRPr lang="ru-RU" sz="3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-457200" fontAlgn="t">
              <a:spcBef>
                <a:spcPts val="0"/>
              </a:spcBef>
              <a:buFont typeface="Wingdings" panose="05000000000000000000" pitchFamily="2" charset="2"/>
              <a:buChar char="ü"/>
            </a:pPr>
            <a:endParaRPr lang="ru-RU" sz="105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>
              <a:buNone/>
            </a:pPr>
            <a:r>
              <a:rPr lang="de-DE" sz="32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— und ich bin frei!</a:t>
            </a:r>
            <a:endParaRPr lang="ru-RU" sz="3200" b="1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3200" b="1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9586909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3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3">
                                            <p:txEl>
                                              <p:pRg st="2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">
                                            <p:txEl>
                                              <p:pRg st="2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3">
                                            <p:txEl>
                                              <p:pRg st="20" end="2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7CD0F10-7BBC-4F3B-AE2C-898B313243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fr-FR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HELFEN- </a:t>
            </a:r>
            <a:r>
              <a:rPr lang="ru-RU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помогать</a:t>
            </a:r>
          </a:p>
        </p:txBody>
      </p:sp>
      <p:graphicFrame>
        <p:nvGraphicFramePr>
          <p:cNvPr id="4" name="Таблица 4">
            <a:extLst>
              <a:ext uri="{FF2B5EF4-FFF2-40B4-BE49-F238E27FC236}">
                <a16:creationId xmlns:a16="http://schemas.microsoft.com/office/drawing/2014/main" id="{81A73272-BE3A-4F0C-BBA8-6FA1A02BFADA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940539900"/>
              </p:ext>
            </p:extLst>
          </p:nvPr>
        </p:nvGraphicFramePr>
        <p:xfrm>
          <a:off x="925830" y="1584107"/>
          <a:ext cx="10427970" cy="4084320"/>
        </p:xfrm>
        <a:graphic>
          <a:graphicData uri="http://schemas.openxmlformats.org/drawingml/2006/table">
            <a:tbl>
              <a:tblPr firstRow="1" bandRow="1">
                <a:tableStyleId>{0E3FDE45-AF77-4B5C-9715-49D594BDF05E}</a:tableStyleId>
              </a:tblPr>
              <a:tblGrid>
                <a:gridCol w="5170170">
                  <a:extLst>
                    <a:ext uri="{9D8B030D-6E8A-4147-A177-3AD203B41FA5}">
                      <a16:colId xmlns:a16="http://schemas.microsoft.com/office/drawing/2014/main" val="3331236755"/>
                    </a:ext>
                  </a:extLst>
                </a:gridCol>
                <a:gridCol w="5257800">
                  <a:extLst>
                    <a:ext uri="{9D8B030D-6E8A-4147-A177-3AD203B41FA5}">
                      <a16:colId xmlns:a16="http://schemas.microsoft.com/office/drawing/2014/main" val="334448053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2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Единственное число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Множественное число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834993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54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Ich </a:t>
                      </a:r>
                      <a:r>
                        <a:rPr lang="en-US" sz="5400" b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helf</a:t>
                      </a:r>
                      <a:r>
                        <a:rPr lang="en-US" sz="5400" b="1" dirty="0" err="1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</a:t>
                      </a:r>
                      <a:endParaRPr lang="ru-RU" sz="54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5400" b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Wir</a:t>
                      </a:r>
                      <a:r>
                        <a:rPr lang="en-US" sz="54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5400" b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helf</a:t>
                      </a:r>
                      <a:r>
                        <a:rPr lang="en-US" sz="5400" b="1" dirty="0" err="1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en</a:t>
                      </a:r>
                      <a:endParaRPr lang="ru-RU" sz="54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9825993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54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Du</a:t>
                      </a:r>
                      <a:r>
                        <a:rPr lang="ru-RU" sz="54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5400" b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</a:t>
                      </a:r>
                      <a:r>
                        <a:rPr lang="en-US" sz="5400" b="1" u="sng" dirty="0" err="1">
                          <a:solidFill>
                            <a:srgbClr val="7030A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</a:t>
                      </a:r>
                      <a:r>
                        <a:rPr lang="en-US" sz="5400" b="1" u="none" dirty="0" err="1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lf</a:t>
                      </a:r>
                      <a:r>
                        <a:rPr lang="en-US" sz="5400" b="1" dirty="0" err="1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st</a:t>
                      </a:r>
                      <a:endParaRPr lang="ru-RU" sz="54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5400" b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Ihr</a:t>
                      </a:r>
                      <a:r>
                        <a:rPr lang="en-US" sz="54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5400" b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helf</a:t>
                      </a:r>
                      <a:r>
                        <a:rPr lang="en-US" sz="5400" b="1" dirty="0" err="1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</a:t>
                      </a:r>
                      <a:endParaRPr lang="ru-RU" sz="54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6802972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54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Er</a:t>
                      </a:r>
                      <a:r>
                        <a:rPr lang="ru-RU" sz="54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/</a:t>
                      </a:r>
                      <a:r>
                        <a:rPr lang="en-US" sz="54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Sie</a:t>
                      </a:r>
                      <a:r>
                        <a:rPr lang="ru-RU" sz="54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/</a:t>
                      </a:r>
                      <a:r>
                        <a:rPr lang="en-US" sz="54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Es </a:t>
                      </a:r>
                      <a:r>
                        <a:rPr lang="en-US" sz="5400" b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</a:t>
                      </a:r>
                      <a:r>
                        <a:rPr lang="en-US" sz="5400" b="1" u="sng" dirty="0" err="1">
                          <a:solidFill>
                            <a:srgbClr val="7030A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</a:t>
                      </a:r>
                      <a:r>
                        <a:rPr lang="en-US" sz="5400" b="1" u="none" dirty="0" err="1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lf</a:t>
                      </a:r>
                      <a:r>
                        <a:rPr lang="en-US" sz="5400" b="1" dirty="0" err="1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</a:t>
                      </a:r>
                      <a:endParaRPr lang="ru-RU" sz="54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5400" b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sie</a:t>
                      </a:r>
                      <a:r>
                        <a:rPr lang="en-US" sz="54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5400" b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helf</a:t>
                      </a:r>
                      <a:r>
                        <a:rPr lang="en-US" sz="5400" b="1" dirty="0" err="1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en</a:t>
                      </a:r>
                      <a:endParaRPr lang="en-US" sz="54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r>
                        <a:rPr lang="en-US" sz="54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Sie </a:t>
                      </a:r>
                      <a:r>
                        <a:rPr lang="en-US" sz="5400" b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helf</a:t>
                      </a:r>
                      <a:r>
                        <a:rPr lang="en-US" sz="5400" b="1" dirty="0" err="1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en</a:t>
                      </a:r>
                      <a:endParaRPr lang="ru-RU" sz="54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42828064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76A3792F-654F-4A0C-9879-5354827056F5}"/>
              </a:ext>
            </a:extLst>
          </p:cNvPr>
          <p:cNvSpPr txBox="1"/>
          <p:nvPr/>
        </p:nvSpPr>
        <p:spPr>
          <a:xfrm>
            <a:off x="3974259" y="5723434"/>
            <a:ext cx="399123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>
                <a:solidFill>
                  <a:srgbClr val="7030A0"/>
                </a:solidFill>
                <a:latin typeface="Arial Rounded MT Bold" panose="020F0704030504030204" pitchFamily="34" charset="0"/>
              </a:rPr>
              <a:t>e          </a:t>
            </a:r>
            <a:r>
              <a:rPr lang="en-US" sz="4400" b="1" dirty="0" err="1">
                <a:solidFill>
                  <a:srgbClr val="7030A0"/>
                </a:solidFill>
                <a:latin typeface="Arial Rounded MT Bold" panose="020F0704030504030204" pitchFamily="34" charset="0"/>
              </a:rPr>
              <a:t>i</a:t>
            </a:r>
            <a:endParaRPr lang="ru-RU" sz="4400" b="1" dirty="0">
              <a:solidFill>
                <a:srgbClr val="7030A0"/>
              </a:solidFill>
            </a:endParaRPr>
          </a:p>
        </p:txBody>
      </p:sp>
      <p:sp>
        <p:nvSpPr>
          <p:cNvPr id="6" name="Стрелка: вправо 5">
            <a:extLst>
              <a:ext uri="{FF2B5EF4-FFF2-40B4-BE49-F238E27FC236}">
                <a16:creationId xmlns:a16="http://schemas.microsoft.com/office/drawing/2014/main" id="{6A4189CF-DE2D-4E69-9791-9AB3651EDAF1}"/>
              </a:ext>
            </a:extLst>
          </p:cNvPr>
          <p:cNvSpPr/>
          <p:nvPr/>
        </p:nvSpPr>
        <p:spPr>
          <a:xfrm>
            <a:off x="5596759" y="6038193"/>
            <a:ext cx="819807" cy="252248"/>
          </a:xfrm>
          <a:prstGeom prst="rightArrow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24695396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A0B4064-C668-497F-BB44-50F6CD0BBE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911882"/>
          </a:xfrm>
        </p:spPr>
        <p:txBody>
          <a:bodyPr>
            <a:normAutofit/>
          </a:bodyPr>
          <a:lstStyle/>
          <a:p>
            <a:pPr algn="ctr"/>
            <a:r>
              <a:rPr lang="fr-FR" sz="48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Warum</a:t>
            </a:r>
            <a:r>
              <a:rPr lang="fr-FR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? </a:t>
            </a:r>
            <a:r>
              <a:rPr lang="fr-FR" sz="48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Was</a:t>
            </a:r>
            <a:r>
              <a:rPr lang="fr-FR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? </a:t>
            </a:r>
            <a:r>
              <a:rPr lang="fr-FR" sz="48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Wer</a:t>
            </a:r>
            <a:r>
              <a:rPr lang="fr-FR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? </a:t>
            </a:r>
            <a:r>
              <a:rPr lang="fr-FR" sz="48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Wie</a:t>
            </a:r>
            <a:r>
              <a:rPr lang="fr-FR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F8C649A-B453-4F81-A3C8-86D32395CA7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405960" y="2749198"/>
            <a:ext cx="5876223" cy="2814732"/>
          </a:xfrm>
          <a:gradFill>
            <a:gsLst>
              <a:gs pos="0">
                <a:schemeClr val="accent4">
                  <a:lumMod val="40000"/>
                  <a:lumOff val="60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2400000" scaled="0"/>
          </a:gradFill>
        </p:spPr>
        <p:txBody>
          <a:bodyPr>
            <a:normAutofit fontScale="92500" lnSpcReduction="20000"/>
          </a:bodyPr>
          <a:lstStyle/>
          <a:p>
            <a:pPr>
              <a:buFont typeface="Courier New" panose="02070309020205020404" pitchFamily="49" charset="0"/>
              <a:buChar char="o"/>
            </a:pPr>
            <a:r>
              <a:rPr lang="ru-RU" sz="5400" dirty="0"/>
              <a:t> </a:t>
            </a:r>
            <a:r>
              <a:rPr lang="fr-FR" sz="5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Warum</a:t>
            </a:r>
            <a:r>
              <a:rPr lang="ru-RU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ru-RU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почему</a:t>
            </a:r>
            <a:r>
              <a:rPr lang="fr-FR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5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Courier New" panose="02070309020205020404" pitchFamily="49" charset="0"/>
              <a:buChar char="o"/>
            </a:pPr>
            <a:r>
              <a:rPr lang="ru-RU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sz="5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Was</a:t>
            </a:r>
            <a:r>
              <a:rPr lang="ru-RU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ru-RU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что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ru-RU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sz="5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Wer</a:t>
            </a:r>
            <a:r>
              <a:rPr lang="ru-RU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ru-RU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кто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ru-RU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sz="5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Wie</a:t>
            </a:r>
            <a:r>
              <a:rPr lang="fr-FR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ru-RU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как/какой</a:t>
            </a:r>
          </a:p>
        </p:txBody>
      </p:sp>
      <p:pic>
        <p:nvPicPr>
          <p:cNvPr id="1026" name="Picture 2" descr="Фестиваль «Страна Почемучек» ждет своих участников!">
            <a:extLst>
              <a:ext uri="{FF2B5EF4-FFF2-40B4-BE49-F238E27FC236}">
                <a16:creationId xmlns:a16="http://schemas.microsoft.com/office/drawing/2014/main" id="{1BB5F02A-DF17-F29B-FE98-EB9B408DCB5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82183" y="1000165"/>
            <a:ext cx="3752977" cy="28147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p14="http://schemas.microsoft.com/office/powerpoint/2010/main" xmlns:aink="http://schemas.microsoft.com/office/drawing/2016/ink" Requires="p14 aink">
          <p:contentPart p14:bwMode="auto" r:id="rId3">
            <p14:nvContentPartPr>
              <p14:cNvPr id="8" name="Рукописный ввод 7">
                <a:extLst>
                  <a:ext uri="{FF2B5EF4-FFF2-40B4-BE49-F238E27FC236}">
                    <a16:creationId xmlns:a16="http://schemas.microsoft.com/office/drawing/2014/main" id="{05ABA5EE-5B05-4F0B-551C-BA8400F68517}"/>
                  </a:ext>
                </a:extLst>
              </p14:cNvPr>
              <p14:cNvContentPartPr/>
              <p14:nvPr/>
            </p14:nvContentPartPr>
            <p14:xfrm>
              <a:off x="12304714" y="774651"/>
              <a:ext cx="360" cy="360"/>
            </p14:xfrm>
          </p:contentPart>
        </mc:Choice>
        <mc:Fallback>
          <p:pic>
            <p:nvPicPr>
              <p:cNvPr id="8" name="Рукописный ввод 7">
                <a:extLst>
                  <a:ext uri="{FF2B5EF4-FFF2-40B4-BE49-F238E27FC236}">
                    <a16:creationId xmlns:a16="http://schemas.microsoft.com/office/drawing/2014/main" id="{05ABA5EE-5B05-4F0B-551C-BA8400F68517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2286714" y="757011"/>
                <a:ext cx="36000" cy="36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xmlns:aink="http://schemas.microsoft.com/office/drawing/2016/ink" Requires="p14 aink">
          <p:contentPart p14:bwMode="auto" r:id="rId5">
            <p14:nvContentPartPr>
              <p14:cNvPr id="9" name="Рукописный ввод 8">
                <a:extLst>
                  <a:ext uri="{FF2B5EF4-FFF2-40B4-BE49-F238E27FC236}">
                    <a16:creationId xmlns:a16="http://schemas.microsoft.com/office/drawing/2014/main" id="{06AD1F1C-FA67-A9B7-ABE0-3C50CAD86ADE}"/>
                  </a:ext>
                </a:extLst>
              </p14:cNvPr>
              <p14:cNvContentPartPr/>
              <p14:nvPr/>
            </p14:nvContentPartPr>
            <p14:xfrm>
              <a:off x="12252566" y="635331"/>
              <a:ext cx="360" cy="360"/>
            </p14:xfrm>
          </p:contentPart>
        </mc:Choice>
        <mc:Fallback>
          <p:pic>
            <p:nvPicPr>
              <p:cNvPr id="9" name="Рукописный ввод 8">
                <a:extLst>
                  <a:ext uri="{FF2B5EF4-FFF2-40B4-BE49-F238E27FC236}">
                    <a16:creationId xmlns:a16="http://schemas.microsoft.com/office/drawing/2014/main" id="{06AD1F1C-FA67-A9B7-ABE0-3C50CAD86ADE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12234566" y="617691"/>
                <a:ext cx="36000" cy="36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xmlns:aink="http://schemas.microsoft.com/office/drawing/2016/ink" Requires="p14 aink">
          <p:contentPart p14:bwMode="auto" r:id="rId7">
            <p14:nvContentPartPr>
              <p14:cNvPr id="10" name="Рукописный ввод 9">
                <a:extLst>
                  <a:ext uri="{FF2B5EF4-FFF2-40B4-BE49-F238E27FC236}">
                    <a16:creationId xmlns:a16="http://schemas.microsoft.com/office/drawing/2014/main" id="{00D5C5C6-F0A5-7ED8-A4E4-4977AFE32944}"/>
                  </a:ext>
                </a:extLst>
              </p14:cNvPr>
              <p14:cNvContentPartPr/>
              <p14:nvPr/>
            </p14:nvContentPartPr>
            <p14:xfrm>
              <a:off x="12035160" y="-823140"/>
              <a:ext cx="360" cy="360"/>
            </p14:xfrm>
          </p:contentPart>
        </mc:Choice>
        <mc:Fallback>
          <p:pic>
            <p:nvPicPr>
              <p:cNvPr id="10" name="Рукописный ввод 9">
                <a:extLst>
                  <a:ext uri="{FF2B5EF4-FFF2-40B4-BE49-F238E27FC236}">
                    <a16:creationId xmlns:a16="http://schemas.microsoft.com/office/drawing/2014/main" id="{00D5C5C6-F0A5-7ED8-A4E4-4977AFE32944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12017520" y="-840780"/>
                <a:ext cx="36000" cy="36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9">
            <p14:nvContentPartPr>
              <p14:cNvPr id="12" name="Рукописный ввод 11">
                <a:extLst>
                  <a:ext uri="{FF2B5EF4-FFF2-40B4-BE49-F238E27FC236}">
                    <a16:creationId xmlns:a16="http://schemas.microsoft.com/office/drawing/2014/main" id="{0FFC278A-6D0D-8E77-BCDA-E5D756319D32}"/>
                  </a:ext>
                </a:extLst>
              </p14:cNvPr>
              <p14:cNvContentPartPr/>
              <p14:nvPr/>
            </p14:nvContentPartPr>
            <p14:xfrm>
              <a:off x="2011320" y="1759500"/>
              <a:ext cx="360" cy="360"/>
            </p14:xfrm>
          </p:contentPart>
        </mc:Choice>
        <mc:Fallback>
          <p:pic>
            <p:nvPicPr>
              <p:cNvPr id="12" name="Рукописный ввод 11">
                <a:extLst>
                  <a:ext uri="{FF2B5EF4-FFF2-40B4-BE49-F238E27FC236}">
                    <a16:creationId xmlns:a16="http://schemas.microsoft.com/office/drawing/2014/main" id="{0FFC278A-6D0D-8E77-BCDA-E5D756319D32}"/>
                  </a:ext>
                </a:extLst>
              </p:cNvPr>
              <p:cNvPicPr/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2002320" y="1750860"/>
                <a:ext cx="18000" cy="180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096104849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425</TotalTime>
  <Words>414</Words>
  <Application>Microsoft Office PowerPoint</Application>
  <PresentationFormat>Широкоэкранный</PresentationFormat>
  <Paragraphs>131</Paragraphs>
  <Slides>16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9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6" baseType="lpstr">
      <vt:lpstr>Arial</vt:lpstr>
      <vt:lpstr>Arial Rounded MT Bold</vt:lpstr>
      <vt:lpstr>Baguet Script</vt:lpstr>
      <vt:lpstr>Calibri</vt:lpstr>
      <vt:lpstr>Calibri Light</vt:lpstr>
      <vt:lpstr>Comic Sans MS</vt:lpstr>
      <vt:lpstr>Courier New</vt:lpstr>
      <vt:lpstr>Times New Roman</vt:lpstr>
      <vt:lpstr>Wingdings</vt:lpstr>
      <vt:lpstr>Тема Office</vt:lpstr>
      <vt:lpstr>In der Deutschstunde</vt:lpstr>
      <vt:lpstr>Презентация PowerPoint</vt:lpstr>
      <vt:lpstr>LESEN - читать</vt:lpstr>
      <vt:lpstr>SEHEN - смотреть</vt:lpstr>
      <vt:lpstr>SPRECHEN - говорить</vt:lpstr>
      <vt:lpstr>Was passt zusammen?  (Что подходит друг к другу?) </vt:lpstr>
      <vt:lpstr>Презентация PowerPoint</vt:lpstr>
      <vt:lpstr>HELFEN- помогать</vt:lpstr>
      <vt:lpstr>Warum? Was? Wer? Wie?</vt:lpstr>
      <vt:lpstr>Презентация PowerPoint</vt:lpstr>
      <vt:lpstr>Презентация PowerPoint</vt:lpstr>
      <vt:lpstr>Konjugiere die neuen Verben!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Елена Ходина</dc:creator>
  <cp:lastModifiedBy>Наталья Спиридонова</cp:lastModifiedBy>
  <cp:revision>8</cp:revision>
  <dcterms:created xsi:type="dcterms:W3CDTF">2022-04-27T20:56:13Z</dcterms:created>
  <dcterms:modified xsi:type="dcterms:W3CDTF">2022-11-01T18:14:38Z</dcterms:modified>
</cp:coreProperties>
</file>