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5" r:id="rId11"/>
    <p:sldId id="266" r:id="rId12"/>
    <p:sldId id="279" r:id="rId13"/>
    <p:sldId id="267" r:id="rId14"/>
    <p:sldId id="274" r:id="rId15"/>
    <p:sldId id="280" r:id="rId16"/>
    <p:sldId id="269" r:id="rId17"/>
    <p:sldId id="276" r:id="rId18"/>
    <p:sldId id="277" r:id="rId19"/>
    <p:sldId id="268" r:id="rId20"/>
    <p:sldId id="271" r:id="rId21"/>
    <p:sldId id="27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DA51639-B2D6-4652-B8C3-1B4C224A7BAF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398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78115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53008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0369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04104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70351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4130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031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54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04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61B7-6B89-48AB-966F-622E2788EECC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58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089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413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788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90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44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4A90-EB03-42F3-8859-2C2B2724C058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36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C48EC7-AF6A-48D3-8284-14BACBEBDD84}" type="datetimeFigureOut">
              <a:rPr lang="en-US" smtClean="0"/>
              <a:t>11/1/2022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41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382432"/>
          </a:xfrm>
        </p:spPr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чтение, 3 класс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И.А.Крылов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«Ворона и лисица»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35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5402" y="691116"/>
            <a:ext cx="9601196" cy="776177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95401" y="1541721"/>
            <a:ext cx="9601196" cy="4593265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угодливое восхваление, лицемерие.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Гнусный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отвратительный, омерзительный.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впрок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на пользу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Взгромоздиться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взобраться и устроиться с трудом на что – либо.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Пленить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очаровать, покорить чем – либо.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Плутовка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хитрая и ловкая обманщица, мошенница.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Ангельский (голосок)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нежный, добрый.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 – птица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главная среди птиц.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Вещуньина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(голова)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 слова вещунья – предсказательница.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54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3647" y="808074"/>
            <a:ext cx="4593265" cy="839973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басни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967563" y="3031065"/>
            <a:ext cx="4433777" cy="243840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cs typeface="Times New Roman" panose="02020603050405020304" pitchFamily="18" charset="0"/>
              </a:rPr>
              <a:t>Иван Андреевич Крылов</a:t>
            </a:r>
          </a:p>
          <a:p>
            <a:r>
              <a:rPr lang="ru-RU" sz="3600" b="1" i="1" dirty="0" smtClean="0">
                <a:cs typeface="Times New Roman" panose="02020603050405020304" pitchFamily="18" charset="0"/>
              </a:rPr>
              <a:t>«Ворона и лисица»</a:t>
            </a:r>
            <a:endParaRPr lang="ru-RU" sz="3600" b="1" i="1" dirty="0"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ds05.infourok.ru/uploads/ex/0815/00027914-59beb1b3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31" y="701749"/>
            <a:ext cx="5831109" cy="541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363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.ytimg.com/vi/wPteDCjbc5Y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84" y="627320"/>
            <a:ext cx="10629184" cy="562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932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95402" y="648587"/>
            <a:ext cx="9601196" cy="49973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характеристику героям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138960" y="1499192"/>
            <a:ext cx="4718304" cy="46464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Хитрая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Неуклюжая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Растяпа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Простофиля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Тщеславная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Глупая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181344" y="1499193"/>
            <a:ext cx="4718304" cy="46464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Лисица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Коварная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Хитрая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Неискренняя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Плутовка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Льстивая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Глупая</a:t>
            </a:r>
          </a:p>
        </p:txBody>
      </p:sp>
    </p:spTree>
    <p:extLst>
      <p:ext uri="{BB962C8B-B14F-4D97-AF65-F5344CB8AC3E}">
        <p14:creationId xmlns:p14="http://schemas.microsoft.com/office/powerpoint/2010/main" val="4032989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5ea/000a6629-8d47c7f6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838" y="614197"/>
            <a:ext cx="7538483" cy="565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004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23015"/>
            <a:ext cx="9601196" cy="6804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25033" y="1913860"/>
            <a:ext cx="5091719" cy="395658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cs typeface="Times New Roman" panose="02020603050405020304" pitchFamily="18" charset="0"/>
              </a:rPr>
              <a:t>Сказка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Волшебная, народная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Радует, учит, интересует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В ней есть поучительный смысл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Волшебство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1344" y="1913860"/>
            <a:ext cx="5131698" cy="3956588"/>
          </a:xfrm>
        </p:spPr>
        <p:txBody>
          <a:bodyPr/>
          <a:lstStyle/>
          <a:p>
            <a:r>
              <a:rPr lang="ru-RU" sz="2800" b="1" i="1" dirty="0" smtClean="0">
                <a:cs typeface="Times New Roman" panose="02020603050405020304" pitchFamily="18" charset="0"/>
              </a:rPr>
              <a:t>Осень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Золотая, багряная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Осыпает, окрашивает, завораживает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Осень дарит нам яркие краски</a:t>
            </a:r>
          </a:p>
          <a:p>
            <a:r>
              <a:rPr lang="ru-RU" sz="2800" b="1" i="1" dirty="0" smtClean="0">
                <a:cs typeface="Times New Roman" panose="02020603050405020304" pitchFamily="18" charset="0"/>
              </a:rPr>
              <a:t>Художница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696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48587"/>
            <a:ext cx="9601196" cy="82934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«Подбери пару»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98448" y="1850065"/>
            <a:ext cx="4718304" cy="4020383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 пристально, не отрываясь -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Подходит тихо, осторожно</a:t>
            </a: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Утратила способность здраво рассуждать - 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Каркнула очень громко - 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Исчезла, скрылась -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стало дышать - 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Нашёл случайно, без особого труда - 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953692" y="1850065"/>
            <a:ext cx="3945955" cy="42530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глаз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сводит;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цыпочках подходит.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вскружилась голова.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всё горло;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такова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дыханье спёрло.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послал.</a:t>
            </a:r>
          </a:p>
        </p:txBody>
      </p:sp>
    </p:spTree>
    <p:extLst>
      <p:ext uri="{BB962C8B-B14F-4D97-AF65-F5344CB8AC3E}">
        <p14:creationId xmlns:p14="http://schemas.microsoft.com/office/powerpoint/2010/main" val="119567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91116"/>
            <a:ext cx="9601196" cy="1201479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Расположите цепочки слов в нужной последовательности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24223"/>
            <a:ext cx="9601196" cy="3742661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Ворона нашла кусочек сыру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близехонько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бежала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Ворона каркнула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Лисица говорит сладкие слова вороне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Плутовка подходит на цыпочках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Лисица схватила сыр и убежала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 выпал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393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97442"/>
            <a:ext cx="9601197" cy="6592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45488"/>
            <a:ext cx="9601196" cy="34303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Ворона нашла кусочек сыру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Лиса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близехонько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бежала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Плутовка подходит на цыпочках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Лисица говорит сладкие слова вороне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Ворона каркнула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Сыр выпал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Лисица схватила сыр и убежала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8674" name="Picture 2" descr="https://cdn1.ozone.ru/multimedia/10262989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171" y="2445488"/>
            <a:ext cx="2651123" cy="379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292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65915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значение пословиц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5800" b="1" i="1" dirty="0">
                <a:cs typeface="Times New Roman" panose="02020603050405020304" pitchFamily="18" charset="0"/>
              </a:rPr>
              <a:t>- Верь своим очам, а не чужим речам. </a:t>
            </a:r>
          </a:p>
          <a:p>
            <a:pPr marL="0" indent="0">
              <a:buNone/>
            </a:pPr>
            <a:endParaRPr lang="ru-RU" sz="5800" b="1" i="1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800" b="1" i="1" dirty="0" smtClean="0">
                <a:cs typeface="Times New Roman" panose="02020603050405020304" pitchFamily="18" charset="0"/>
              </a:rPr>
              <a:t>- </a:t>
            </a:r>
            <a:r>
              <a:rPr lang="ru-RU" sz="5800" b="1" i="1" dirty="0">
                <a:cs typeface="Times New Roman" panose="02020603050405020304" pitchFamily="18" charset="0"/>
              </a:rPr>
              <a:t>На языке - медок, а на сердце - ледок. </a:t>
            </a:r>
          </a:p>
          <a:p>
            <a:pPr marL="0" indent="0">
              <a:buNone/>
            </a:pPr>
            <a:r>
              <a:rPr lang="ru-RU" sz="5800" b="1" i="1" dirty="0">
                <a:cs typeface="Times New Roman" panose="02020603050405020304" pitchFamily="18" charset="0"/>
              </a:rPr>
              <a:t> </a:t>
            </a:r>
            <a:endParaRPr lang="ru-RU" sz="5800" b="1" i="1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800" b="1" i="1" dirty="0" smtClean="0">
                <a:cs typeface="Times New Roman" panose="02020603050405020304" pitchFamily="18" charset="0"/>
              </a:rPr>
              <a:t>- </a:t>
            </a:r>
            <a:r>
              <a:rPr lang="ru-RU" sz="5800" b="1" i="1" dirty="0">
                <a:cs typeface="Times New Roman" panose="02020603050405020304" pitchFamily="18" charset="0"/>
              </a:rPr>
              <a:t>У лести нет чести.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65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533/000a2ada-a961df1b/2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2" y="616688"/>
            <a:ext cx="10611293" cy="563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530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86809"/>
            <a:ext cx="9601196" cy="669851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98447" y="2560320"/>
            <a:ext cx="4921599" cy="3310128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137-138 по выбору: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выразительное чтение басни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тение по ролям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нсценировка басни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понравившегося фрагмента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s://bookprose.ru/pictures/10252254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981" y="1190847"/>
            <a:ext cx="3955312" cy="48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099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fs.znanio.ru/d5af0e/41/7d/277cca20e3cd1a7b72d1cf92aec309f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554" y="596850"/>
            <a:ext cx="8080743" cy="564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388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93135"/>
            <a:ext cx="9601196" cy="4982733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умею думать,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умею рассуждать,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полезно для работы,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 и буду выполнять.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 меня получится,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 у тебя тоже.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81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«Проворонила ворона воронят»</a:t>
            </a:r>
          </a:p>
        </p:txBody>
      </p:sp>
      <p:pic>
        <p:nvPicPr>
          <p:cNvPr id="3084" name="Picture 12" descr="https://stihi.ru/pics/2006/03/15-9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186" y="2456121"/>
            <a:ext cx="3200400" cy="377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088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2" y="723015"/>
            <a:ext cx="9601196" cy="106325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«Каждый видит в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басне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что-то близкое и знакомое именно ему»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8448" y="2424222"/>
            <a:ext cx="3656324" cy="34462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b="1" i="1" dirty="0"/>
              <a:t>Кто не слыхал его живого слова?</a:t>
            </a:r>
          </a:p>
          <a:p>
            <a:pPr marL="0" indent="0">
              <a:buNone/>
            </a:pPr>
            <a:r>
              <a:rPr lang="ru-RU" sz="3000" b="1" i="1" dirty="0"/>
              <a:t>Кто в жизни с ним не встретился своей?</a:t>
            </a:r>
          </a:p>
          <a:p>
            <a:pPr marL="0" indent="0">
              <a:buNone/>
            </a:pPr>
            <a:r>
              <a:rPr lang="ru-RU" sz="3000" b="1" i="1" dirty="0"/>
              <a:t>Бессмертные творения Крылова</a:t>
            </a:r>
          </a:p>
          <a:p>
            <a:pPr marL="0" indent="0">
              <a:buNone/>
            </a:pPr>
            <a:r>
              <a:rPr lang="ru-RU" sz="3000" b="1" i="1" dirty="0"/>
              <a:t>Мы с каждым годом любим всё сильней.</a:t>
            </a:r>
          </a:p>
          <a:p>
            <a:endParaRPr lang="ru-RU" dirty="0"/>
          </a:p>
        </p:txBody>
      </p:sp>
      <p:pic>
        <p:nvPicPr>
          <p:cNvPr id="4098" name="Picture 2" descr="https://fs01.urokinachalki.ru/e/00002a-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260" y="2424221"/>
            <a:ext cx="5680337" cy="384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842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86809"/>
            <a:ext cx="9601196" cy="829340"/>
          </a:xfrm>
        </p:spPr>
        <p:txBody>
          <a:bodyPr>
            <a:normAutofit/>
          </a:bodyPr>
          <a:lstStyle/>
          <a:p>
            <a:pPr algn="l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«Зеркало и обезьяна»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3815812" cy="3310128"/>
          </a:xfrm>
        </p:spPr>
        <p:txBody>
          <a:bodyPr/>
          <a:lstStyle/>
          <a:p>
            <a:pPr marL="0" indent="0">
              <a:buNone/>
            </a:pPr>
            <a:r>
              <a:rPr lang="ru-RU" sz="2800" b="1" i="1" dirty="0"/>
              <a:t>«Чем кумушек считать трудиться,</a:t>
            </a:r>
          </a:p>
          <a:p>
            <a:pPr marL="0" indent="0">
              <a:buNone/>
            </a:pPr>
            <a:r>
              <a:rPr lang="ru-RU" sz="2800" b="1" i="1" dirty="0"/>
              <a:t>Не лучше ль на себя, кума,</a:t>
            </a:r>
          </a:p>
          <a:p>
            <a:pPr marL="0" indent="0">
              <a:buNone/>
            </a:pPr>
            <a:r>
              <a:rPr lang="ru-RU" sz="2800" b="1" i="1" dirty="0"/>
              <a:t>оборотиться?»</a:t>
            </a:r>
          </a:p>
          <a:p>
            <a:endParaRPr lang="ru-RU" dirty="0"/>
          </a:p>
        </p:txBody>
      </p:sp>
      <p:pic>
        <p:nvPicPr>
          <p:cNvPr id="5122" name="Picture 2" descr="https://ds05.infourok.ru/uploads/ex/1104/00095fd3-54afc874/img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260" y="1828800"/>
            <a:ext cx="5782338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89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448" y="754912"/>
            <a:ext cx="9598150" cy="68048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3890240" cy="3310128"/>
          </a:xfrm>
        </p:spPr>
        <p:txBody>
          <a:bodyPr>
            <a:normAutofit/>
          </a:bodyPr>
          <a:lstStyle/>
          <a:p>
            <a:r>
              <a:rPr lang="ru-RU" sz="2800" b="1" i="1" dirty="0"/>
              <a:t>Хвост пушистый,</a:t>
            </a:r>
            <a:br>
              <a:rPr lang="ru-RU" sz="2800" b="1" i="1" dirty="0"/>
            </a:br>
            <a:r>
              <a:rPr lang="ru-RU" sz="2800" b="1" i="1" dirty="0"/>
              <a:t>Мех золотистый,</a:t>
            </a:r>
            <a:br>
              <a:rPr lang="ru-RU" sz="2800" b="1" i="1" dirty="0"/>
            </a:br>
            <a:r>
              <a:rPr lang="ru-RU" sz="2800" b="1" i="1" dirty="0"/>
              <a:t>В лесу живёт.</a:t>
            </a:r>
            <a:br>
              <a:rPr lang="ru-RU" sz="2800" b="1" i="1" dirty="0"/>
            </a:br>
            <a:r>
              <a:rPr lang="ru-RU" sz="2800" b="1" i="1" dirty="0"/>
              <a:t>В деревне кур крадёт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49926" y="2560320"/>
            <a:ext cx="4849721" cy="3310128"/>
          </a:xfrm>
        </p:spPr>
        <p:txBody>
          <a:bodyPr>
            <a:normAutofit/>
          </a:bodyPr>
          <a:lstStyle/>
          <a:p>
            <a:r>
              <a:rPr lang="ru-RU" sz="2800" b="1" i="1" dirty="0"/>
              <a:t>Носит серенький жилет,</a:t>
            </a:r>
            <a:br>
              <a:rPr lang="ru-RU" sz="2800" b="1" i="1" dirty="0"/>
            </a:br>
            <a:r>
              <a:rPr lang="ru-RU" sz="2800" b="1" i="1" dirty="0"/>
              <a:t>Но у крыльев – чёрный цвет.</a:t>
            </a:r>
            <a:br>
              <a:rPr lang="ru-RU" sz="2800" b="1" i="1" dirty="0"/>
            </a:br>
            <a:r>
              <a:rPr lang="ru-RU" sz="2800" b="1" i="1" dirty="0"/>
              <a:t>Видишь, кружат двадцать пар</a:t>
            </a:r>
            <a:br>
              <a:rPr lang="ru-RU" sz="2800" b="1" i="1" dirty="0"/>
            </a:br>
            <a:r>
              <a:rPr lang="ru-RU" sz="2800" b="1" i="1" dirty="0"/>
              <a:t>И кричат: - </a:t>
            </a:r>
            <a:r>
              <a:rPr lang="ru-RU" sz="2800" b="1" i="1" dirty="0" err="1"/>
              <a:t>Карр</a:t>
            </a:r>
            <a:r>
              <a:rPr lang="ru-RU" sz="2800" b="1" i="1" dirty="0"/>
              <a:t>, </a:t>
            </a:r>
            <a:r>
              <a:rPr lang="ru-RU" sz="2800" b="1" i="1" dirty="0" err="1"/>
              <a:t>карр</a:t>
            </a:r>
            <a:r>
              <a:rPr lang="ru-RU" sz="2800" b="1" i="1" dirty="0"/>
              <a:t>, </a:t>
            </a:r>
            <a:r>
              <a:rPr lang="ru-RU" sz="2800" b="1" i="1" dirty="0" err="1"/>
              <a:t>карр</a:t>
            </a:r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4433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65545"/>
            <a:ext cx="9601196" cy="754912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Отгадки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bipbap.ru/wp-content/uploads/2017/11/kartinki-vorony-dlya-detej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887" y="1630832"/>
            <a:ext cx="4218837" cy="423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.pinimg.com/736x/5b/59/3b/5b593b5f6cd14d4c9b1da1d833501e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348" y="1630832"/>
            <a:ext cx="3572539" cy="423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801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sd.multiurok.ru/html/2018/11/22/s_5bf70fcf9cb7b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75" y="616690"/>
            <a:ext cx="7192433" cy="562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3050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755</TotalTime>
  <Words>444</Words>
  <Application>Microsoft Office PowerPoint</Application>
  <PresentationFormat>Произвольный</PresentationFormat>
  <Paragraphs>124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Натуральные материалы</vt:lpstr>
      <vt:lpstr>Литературное чтение, 3 класс И.А.Крылов «Ворона и лисица»</vt:lpstr>
      <vt:lpstr>Презентация PowerPoint</vt:lpstr>
      <vt:lpstr>Презентация PowerPoint</vt:lpstr>
      <vt:lpstr>«Проворонила ворона воронят»</vt:lpstr>
      <vt:lpstr>«Каждый видит в басне что-то близкое и знакомое именно ему»</vt:lpstr>
      <vt:lpstr>«Зеркало и обезьяна»</vt:lpstr>
      <vt:lpstr>Загадки</vt:lpstr>
      <vt:lpstr>Отгадки</vt:lpstr>
      <vt:lpstr>Презентация PowerPoint</vt:lpstr>
      <vt:lpstr>Словарная работа</vt:lpstr>
      <vt:lpstr>Чтение басни</vt:lpstr>
      <vt:lpstr>Презентация PowerPoint</vt:lpstr>
      <vt:lpstr>Подберите характеристику героям</vt:lpstr>
      <vt:lpstr>Презентация PowerPoint</vt:lpstr>
      <vt:lpstr>Примеры синквейна</vt:lpstr>
      <vt:lpstr> «Подбери пару»</vt:lpstr>
      <vt:lpstr>Расположите цепочки слов в нужной последовательности</vt:lpstr>
      <vt:lpstr>Проверим</vt:lpstr>
      <vt:lpstr>Объясни значение пословиц</vt:lpstr>
      <vt:lpstr>Домашнее задание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 Ошкин</dc:creator>
  <cp:lastModifiedBy>admin</cp:lastModifiedBy>
  <cp:revision>27</cp:revision>
  <dcterms:created xsi:type="dcterms:W3CDTF">2022-04-02T12:22:09Z</dcterms:created>
  <dcterms:modified xsi:type="dcterms:W3CDTF">2022-11-01T18:12:35Z</dcterms:modified>
</cp:coreProperties>
</file>