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6" r:id="rId2"/>
    <p:sldId id="307" r:id="rId3"/>
    <p:sldId id="303" r:id="rId4"/>
    <p:sldId id="304" r:id="rId5"/>
    <p:sldId id="290" r:id="rId6"/>
    <p:sldId id="286" r:id="rId7"/>
    <p:sldId id="292" r:id="rId8"/>
    <p:sldId id="293" r:id="rId9"/>
    <p:sldId id="294" r:id="rId10"/>
    <p:sldId id="295" r:id="rId11"/>
    <p:sldId id="298" r:id="rId12"/>
    <p:sldId id="299" r:id="rId13"/>
    <p:sldId id="300" r:id="rId14"/>
    <p:sldId id="297" r:id="rId15"/>
    <p:sldId id="301" r:id="rId16"/>
    <p:sldId id="302" r:id="rId17"/>
    <p:sldId id="287" r:id="rId18"/>
    <p:sldId id="289" r:id="rId19"/>
    <p:sldId id="305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A1840"/>
    <a:srgbClr val="006600"/>
    <a:srgbClr val="FFCC00"/>
    <a:srgbClr val="CC9900"/>
    <a:srgbClr val="99CC00"/>
    <a:srgbClr val="11102A"/>
    <a:srgbClr val="CC3300"/>
    <a:srgbClr val="990000"/>
    <a:srgbClr val="A50021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7422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62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698898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28766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238655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4550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82211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27883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87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787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0501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05230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1078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3680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9926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068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18256D-2CDF-4135-9E95-BE032DD5F653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8B25FB8-2EE3-45D0-9F39-409152DB4AE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39166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11" Type="http://schemas.microsoft.com/office/2007/relationships/hdphoto" Target="../media/hdphoto1.wdp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35551F-3010-0223-8D7A-4E152C8B68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56754" y="292564"/>
            <a:ext cx="9823269" cy="3136436"/>
          </a:xfrm>
        </p:spPr>
        <p:txBody>
          <a:bodyPr>
            <a:normAutofit/>
          </a:bodyPr>
          <a:lstStyle/>
          <a:p>
            <a:r>
              <a:rPr lang="ru-RU" sz="4400" i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Памятники архитектуры. (Придумать и изобразить гуашью свой проект красивого здания). Памятники архитектуры.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11354A9-CA68-348D-B9F1-F60182E6D9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53988"/>
            <a:ext cx="7332617" cy="2063931"/>
          </a:xfrm>
        </p:spPr>
        <p:txBody>
          <a:bodyPr/>
          <a:lstStyle/>
          <a:p>
            <a:pPr algn="r"/>
            <a:r>
              <a:rPr lang="ru-RU" i="1" dirty="0"/>
              <a:t>Выполнила:</a:t>
            </a:r>
          </a:p>
          <a:p>
            <a:pPr algn="r"/>
            <a:r>
              <a:rPr lang="ru-RU" i="1" dirty="0"/>
              <a:t>Ченцова Ирина Валентиновна</a:t>
            </a:r>
          </a:p>
          <a:p>
            <a:pPr algn="r"/>
            <a:r>
              <a:rPr lang="ru-RU" i="1" dirty="0"/>
              <a:t>учитель начальных классов</a:t>
            </a:r>
          </a:p>
          <a:p>
            <a:pPr algn="r"/>
            <a:r>
              <a:rPr lang="ru-RU" i="1" dirty="0"/>
              <a:t>ГБОУ СОШ №283</a:t>
            </a:r>
          </a:p>
          <a:p>
            <a:pPr algn="r"/>
            <a:r>
              <a:rPr lang="ru-RU" i="1" dirty="0"/>
              <a:t>Кировского района</a:t>
            </a:r>
          </a:p>
        </p:txBody>
      </p:sp>
    </p:spTree>
    <p:extLst>
      <p:ext uri="{BB962C8B-B14F-4D97-AF65-F5344CB8AC3E}">
        <p14:creationId xmlns:p14="http://schemas.microsoft.com/office/powerpoint/2010/main" val="20051842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7378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9500" y="1586143"/>
            <a:ext cx="3176974" cy="451608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08607" y="1325563"/>
            <a:ext cx="7358864" cy="3643403"/>
          </a:xfrm>
        </p:spPr>
        <p:txBody>
          <a:bodyPr>
            <a:normAutofit/>
          </a:bodyPr>
          <a:lstStyle/>
          <a:p>
            <a:r>
              <a:rPr lang="ru-RU" dirty="0" err="1"/>
              <a:t>Мерлон</a:t>
            </a:r>
            <a:r>
              <a:rPr lang="ru-RU" dirty="0"/>
              <a:t> -зубец</a:t>
            </a:r>
          </a:p>
          <a:p>
            <a:r>
              <a:rPr lang="ru-RU" dirty="0"/>
              <a:t>«Ласточкин хвост» – вид крепостного зубца с раздвоением в верхней части. Ласточкины хвосты проникли в русское зодчество из итальянской архитектуры с архитекторами, возводившими стены и башни московского Кремля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3559" y="4298852"/>
            <a:ext cx="3247602" cy="18033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726113" y="4571723"/>
            <a:ext cx="3269329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Выполняем изображение зубцов, </a:t>
            </a:r>
          </a:p>
          <a:p>
            <a:r>
              <a:rPr lang="ru-RU" sz="2000" dirty="0"/>
              <a:t>А также по бокам 1 яруса  башни рисуем дополнительные элементы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V="1">
            <a:off x="7880279" y="4571724"/>
            <a:ext cx="1746606" cy="205759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V="1">
            <a:off x="7995442" y="5229546"/>
            <a:ext cx="1384864" cy="533634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187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2482" y="1489135"/>
            <a:ext cx="3307338" cy="47112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Объект 10"/>
          <p:cNvSpPr>
            <a:spLocks noGrp="1"/>
          </p:cNvSpPr>
          <p:nvPr>
            <p:ph sz="half" idx="2"/>
          </p:nvPr>
        </p:nvSpPr>
        <p:spPr>
          <a:xfrm>
            <a:off x="637855" y="1394245"/>
            <a:ext cx="5458145" cy="4351338"/>
          </a:xfrm>
        </p:spPr>
        <p:txBody>
          <a:bodyPr/>
          <a:lstStyle/>
          <a:p>
            <a:r>
              <a:rPr lang="ru-RU" dirty="0"/>
              <a:t>В верхнем ярусе башни выполняем деление на 3 части, обозначающие форму 6-ти угольной призмы</a:t>
            </a:r>
          </a:p>
          <a:p>
            <a:r>
              <a:rPr lang="ru-RU" dirty="0"/>
              <a:t>Также выполняем деление крыши на 3 части</a:t>
            </a:r>
          </a:p>
          <a:p>
            <a:r>
              <a:rPr lang="ru-RU" dirty="0"/>
              <a:t>Дорисовываем 5-ти</a:t>
            </a:r>
          </a:p>
          <a:p>
            <a:pPr marL="0" indent="0">
              <a:buNone/>
            </a:pPr>
            <a:r>
              <a:rPr lang="ru-RU" dirty="0"/>
              <a:t>   конечную звезду</a:t>
            </a:r>
          </a:p>
          <a:p>
            <a:endParaRPr lang="ru-RU" dirty="0"/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7641" y="3731681"/>
            <a:ext cx="2389814" cy="2512159"/>
          </a:xfrm>
          <a:prstGeom prst="rect">
            <a:avLst/>
          </a:prstGeom>
        </p:spPr>
      </p:pic>
      <p:cxnSp>
        <p:nvCxnSpPr>
          <p:cNvPr id="16" name="Прямая со стрелкой 15"/>
          <p:cNvCxnSpPr/>
          <p:nvPr/>
        </p:nvCxnSpPr>
        <p:spPr>
          <a:xfrm>
            <a:off x="5891842" y="2087592"/>
            <a:ext cx="3005578" cy="75835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b="30306"/>
          <a:stretch/>
        </p:blipFill>
        <p:spPr>
          <a:xfrm>
            <a:off x="3602075" y="4865299"/>
            <a:ext cx="1190540" cy="1335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78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1829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6763" y="1813605"/>
            <a:ext cx="3011770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1160" y="1688419"/>
            <a:ext cx="3541791" cy="4351338"/>
          </a:xfrm>
        </p:spPr>
        <p:txBody>
          <a:bodyPr>
            <a:normAutofit/>
          </a:bodyPr>
          <a:lstStyle/>
          <a:p>
            <a:r>
              <a:rPr lang="ru-RU" sz="2400" dirty="0"/>
              <a:t>Дополняем верхний ярус башни деталями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14969" y="1808530"/>
            <a:ext cx="2902460" cy="4356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b="11488"/>
          <a:stretch/>
        </p:blipFill>
        <p:spPr>
          <a:xfrm>
            <a:off x="1733786" y="2866572"/>
            <a:ext cx="2656541" cy="32983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682390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6429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7023" y="1586139"/>
            <a:ext cx="3143084" cy="45942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96" t="47629" r="18722" b="1045"/>
          <a:stretch/>
        </p:blipFill>
        <p:spPr>
          <a:xfrm>
            <a:off x="8689899" y="1586139"/>
            <a:ext cx="2178419" cy="253954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2078" y="4369702"/>
            <a:ext cx="2036240" cy="18106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60332" y="1586139"/>
            <a:ext cx="3388719" cy="253954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5169709" y="4980042"/>
            <a:ext cx="331214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Выполняем изображение деталей башни</a:t>
            </a:r>
          </a:p>
        </p:txBody>
      </p:sp>
      <p:cxnSp>
        <p:nvCxnSpPr>
          <p:cNvPr id="11" name="Прямая со стрелкой 10"/>
          <p:cNvCxnSpPr/>
          <p:nvPr/>
        </p:nvCxnSpPr>
        <p:spPr>
          <a:xfrm flipH="1" flipV="1">
            <a:off x="3251200" y="3592286"/>
            <a:ext cx="1981200" cy="1387756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 flipV="1">
            <a:off x="3381829" y="4071257"/>
            <a:ext cx="1787880" cy="90878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6865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7597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588363"/>
            <a:ext cx="5181600" cy="4351338"/>
          </a:xfrm>
        </p:spPr>
        <p:txBody>
          <a:bodyPr/>
          <a:lstStyle/>
          <a:p>
            <a:r>
              <a:rPr lang="ru-RU" dirty="0"/>
              <a:t>Выполняем изображение деталей башни</a:t>
            </a:r>
          </a:p>
          <a:p>
            <a:pPr marL="0" indent="0">
              <a:buNone/>
            </a:pPr>
            <a:endParaRPr lang="ru-RU" dirty="0"/>
          </a:p>
          <a:p>
            <a:r>
              <a:rPr lang="ru-RU" dirty="0"/>
              <a:t>Киот – небольшая архитектурно-оформленная ниша на фасаде здания для размещения иконы</a:t>
            </a:r>
          </a:p>
          <a:p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0903" y="1588363"/>
            <a:ext cx="3446263" cy="491144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19" name="Прямая со стрелкой 18"/>
          <p:cNvCxnSpPr/>
          <p:nvPr/>
        </p:nvCxnSpPr>
        <p:spPr>
          <a:xfrm>
            <a:off x="5676300" y="4162714"/>
            <a:ext cx="3229205" cy="100097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5450637" y="2096682"/>
            <a:ext cx="3120572" cy="1996457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5450637" y="2096682"/>
            <a:ext cx="3199587" cy="2383878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3195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618488" y="1504206"/>
            <a:ext cx="4270248" cy="4351338"/>
          </a:xfrm>
        </p:spPr>
        <p:txBody>
          <a:bodyPr>
            <a:normAutofit/>
          </a:bodyPr>
          <a:lstStyle/>
          <a:p>
            <a:r>
              <a:rPr lang="ru-RU" b="1" dirty="0"/>
              <a:t>Протяжённость</a:t>
            </a:r>
            <a:r>
              <a:rPr lang="ru-RU" dirty="0"/>
              <a:t> кремлёвских </a:t>
            </a:r>
            <a:r>
              <a:rPr lang="ru-RU" b="1" dirty="0"/>
              <a:t>стен</a:t>
            </a:r>
            <a:r>
              <a:rPr lang="ru-RU" dirty="0"/>
              <a:t> </a:t>
            </a:r>
            <a:r>
              <a:rPr lang="ru-RU" b="1" dirty="0"/>
              <a:t>2235</a:t>
            </a:r>
            <a:r>
              <a:rPr lang="ru-RU" dirty="0"/>
              <a:t> метров, высота стен от земли до зубцов от 5 до 19 метров. Ширина зубцов до двух метров, толщина от 65 до 72 см, высота — 2-2,5 метра. Всего по верху стены размещено </a:t>
            </a:r>
            <a:r>
              <a:rPr lang="ru-RU" b="1" dirty="0"/>
              <a:t>1044 зубца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4434" y="1504206"/>
            <a:ext cx="3265677" cy="472430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56792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9536" y="0"/>
            <a:ext cx="10567416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3669" y="1719072"/>
            <a:ext cx="3059196" cy="443738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1153" y="1719072"/>
            <a:ext cx="3710607" cy="4437380"/>
          </a:xfrm>
        </p:spPr>
      </p:pic>
    </p:spTree>
    <p:extLst>
      <p:ext uri="{BB962C8B-B14F-4D97-AF65-F5344CB8AC3E}">
        <p14:creationId xmlns:p14="http://schemas.microsoft.com/office/powerpoint/2010/main" val="2638372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049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510724" y="1690688"/>
            <a:ext cx="3371273" cy="4442691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35648">
                <a:schemeClr val="accent1">
                  <a:lumMod val="60000"/>
                  <a:lumOff val="40000"/>
                </a:schemeClr>
              </a:gs>
              <a:gs pos="64000">
                <a:schemeClr val="accent1">
                  <a:lumMod val="60000"/>
                  <a:lumOff val="40000"/>
                </a:schemeClr>
              </a:gs>
              <a:gs pos="100000">
                <a:srgbClr val="CC99FF"/>
              </a:gs>
            </a:gsLst>
            <a:lin ang="13500000" scaled="1"/>
            <a:tileRect/>
          </a:gra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1" name="Группа 20"/>
          <p:cNvGrpSpPr/>
          <p:nvPr/>
        </p:nvGrpSpPr>
        <p:grpSpPr>
          <a:xfrm rot="5400000">
            <a:off x="7568700" y="3349622"/>
            <a:ext cx="4416263" cy="1098396"/>
            <a:chOff x="6690732" y="4548194"/>
            <a:chExt cx="4148254" cy="1059366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6690732" y="4548194"/>
              <a:ext cx="981307" cy="1059366"/>
            </a:xfrm>
            <a:prstGeom prst="rect">
              <a:avLst/>
            </a:prstGeom>
            <a:solidFill>
              <a:srgbClr val="CC99FF"/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672039" y="4548194"/>
              <a:ext cx="1059366" cy="1059366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8731405" y="4548194"/>
              <a:ext cx="1059366" cy="1059366"/>
            </a:xfrm>
            <a:prstGeom prst="rect">
              <a:avLst/>
            </a:prstGeom>
            <a:solidFill>
              <a:schemeClr val="accent5">
                <a:lumMod val="40000"/>
                <a:lumOff val="60000"/>
              </a:schemeClr>
            </a:solidFill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9779620" y="4548194"/>
              <a:ext cx="1059366" cy="1059366"/>
            </a:xfrm>
            <a:prstGeom prst="rect">
              <a:avLst/>
            </a:prstGeom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941833" y="1599248"/>
            <a:ext cx="328344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/>
              <a:t>Выполняем фон работы круглой кистью большого размера </a:t>
            </a:r>
            <a:r>
              <a:rPr lang="ru-RU" sz="2400" u="sng" dirty="0"/>
              <a:t>поверх изображения башни (прозрачно)</a:t>
            </a:r>
            <a:r>
              <a:rPr lang="ru-RU" sz="2400" dirty="0"/>
              <a:t>, используя палитру </a:t>
            </a:r>
            <a:r>
              <a:rPr lang="ru-RU" sz="2400" b="1" dirty="0"/>
              <a:t>ХОЛОДНЫХ ЦВЕТОВ</a:t>
            </a:r>
          </a:p>
          <a:p>
            <a:r>
              <a:rPr lang="ru-RU" sz="2400" dirty="0"/>
              <a:t>Направление движения кисти выбираем </a:t>
            </a:r>
            <a:r>
              <a:rPr lang="ru-RU" sz="2400" b="1" dirty="0"/>
              <a:t>ДИАГОНАЛЬНО</a:t>
            </a:r>
            <a:r>
              <a:rPr lang="ru-RU" sz="2400" dirty="0"/>
              <a:t> или </a:t>
            </a:r>
            <a:r>
              <a:rPr lang="ru-RU" sz="2400" b="1" dirty="0"/>
              <a:t>ГОРИЗОНТАЛЬНО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75" l="625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740034">
            <a:off x="5965903" y="3214914"/>
            <a:ext cx="3048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8311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08465" y="201457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  <a:br>
              <a:rPr lang="ru-RU" b="1" dirty="0"/>
            </a:br>
            <a:r>
              <a:rPr lang="ru-RU" dirty="0"/>
              <a:t>цветовая палитра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740" y="1841252"/>
            <a:ext cx="3286955" cy="456741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6646127" y="1842101"/>
            <a:ext cx="691376" cy="743960"/>
          </a:xfrm>
          <a:prstGeom prst="rect">
            <a:avLst/>
          </a:prstGeom>
          <a:solidFill>
            <a:srgbClr val="CC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646127" y="2532692"/>
            <a:ext cx="691376" cy="755073"/>
          </a:xfrm>
          <a:prstGeom prst="rect">
            <a:avLst/>
          </a:prstGeom>
          <a:solidFill>
            <a:srgbClr val="A5002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6646127" y="3224853"/>
            <a:ext cx="691376" cy="743960"/>
          </a:xfrm>
          <a:prstGeom prst="rect">
            <a:avLst/>
          </a:prstGeom>
          <a:solidFill>
            <a:srgbClr val="9900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646127" y="3916229"/>
            <a:ext cx="691376" cy="743960"/>
          </a:xfrm>
          <a:prstGeom prst="rect">
            <a:avLst/>
          </a:prstGeom>
          <a:solidFill>
            <a:srgbClr val="CC33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646127" y="4660189"/>
            <a:ext cx="691376" cy="743960"/>
          </a:xfrm>
          <a:prstGeom prst="rect">
            <a:avLst/>
          </a:prstGeom>
          <a:solidFill>
            <a:srgbClr val="1A184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71679" y="3210292"/>
            <a:ext cx="694547" cy="74737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7571678" y="1842100"/>
            <a:ext cx="691377" cy="743961"/>
          </a:xfrm>
          <a:prstGeom prst="rect">
            <a:avLst/>
          </a:prstGeom>
          <a:solidFill>
            <a:srgbClr val="99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7571678" y="2533476"/>
            <a:ext cx="691377" cy="743961"/>
          </a:xfrm>
          <a:prstGeom prst="rect">
            <a:avLst/>
          </a:prstGeom>
          <a:solidFill>
            <a:srgbClr val="92D05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8486079" y="2543805"/>
            <a:ext cx="691376" cy="743960"/>
          </a:xfrm>
          <a:prstGeom prst="rect">
            <a:avLst/>
          </a:prstGeom>
          <a:solidFill>
            <a:srgbClr val="CC99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8486080" y="1841252"/>
            <a:ext cx="702526" cy="755958"/>
          </a:xfrm>
          <a:prstGeom prst="rect">
            <a:avLst/>
          </a:prstGeom>
          <a:solidFill>
            <a:srgbClr val="FFCC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7571678" y="3916229"/>
            <a:ext cx="691377" cy="743961"/>
          </a:xfrm>
          <a:prstGeom prst="rect">
            <a:avLst/>
          </a:prstGeom>
          <a:solidFill>
            <a:srgbClr val="006600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646128" y="5404150"/>
            <a:ext cx="691376" cy="691376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87883" y="3897901"/>
            <a:ext cx="3108711" cy="310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3911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D82C9F-8332-2033-15D8-F38057F2C9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1D7B35F0-D133-5385-609F-3D8CCEDF526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674969" cy="7129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84818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5238BB7-000B-690A-33BB-69C4731B19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5269" y="2583543"/>
            <a:ext cx="5050972" cy="3403600"/>
          </a:xfrm>
        </p:spPr>
        <p:txBody>
          <a:bodyPr>
            <a:normAutofit fontScale="90000"/>
          </a:bodyPr>
          <a:lstStyle/>
          <a:p>
            <a:r>
              <a:rPr lang="ru-RU" sz="3600" b="0" i="0" dirty="0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Архитектура – искусство проектировать, строить здания и сооружения. Архитектура создает организованную среду, необходимую людям для их жизни и деятельности</a:t>
            </a:r>
            <a:r>
              <a:rPr lang="ru-RU" b="0" i="0" dirty="0">
                <a:solidFill>
                  <a:srgbClr val="7030A0"/>
                </a:solidFill>
                <a:effectLst/>
                <a:latin typeface="Arial" panose="020B0604020202020204" pitchFamily="34" charset="0"/>
              </a:rPr>
              <a:t>.</a:t>
            </a:r>
            <a:endParaRPr lang="ru-RU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287F9DF-71D6-898F-EAD7-B9EBF63C58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705600" cy="447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50291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2B7F870F-21CA-EB11-7453-7F29C3DE64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835" y="114456"/>
            <a:ext cx="5787887" cy="4351338"/>
          </a:xfrm>
        </p:spPr>
        <p:txBody>
          <a:bodyPr/>
          <a:lstStyle/>
          <a:p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Спасская башня это одна из целых двадцати башен Кремля, но она самая высокая и известная в нашей стране и в мире , ее рост составляет 71 метр, а построена была в 1491 году, во время правления царя Ивана III</a:t>
            </a:r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D4B8035-5CC9-1D68-BFD5-0776F3F59C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33648" y="114456"/>
            <a:ext cx="4886739" cy="67435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F857C22-3A5C-4DBA-1526-3B1581E4892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764" y="3429000"/>
            <a:ext cx="5854516" cy="3293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21334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94FAF39-F7B6-0E08-DF6B-4CABCDC724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018" y="284544"/>
            <a:ext cx="8044070" cy="3144455"/>
          </a:xfrm>
        </p:spPr>
        <p:txBody>
          <a:bodyPr>
            <a:normAutofit/>
          </a:bodyPr>
          <a:lstStyle/>
          <a:p>
            <a:pPr algn="l"/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Архитектором Спасской башни как и многих других зданий в Москве, был итальянец, его звали Пьетро Антонио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Солари</a:t>
            </a:r>
            <a:r>
              <a:rPr lang="ru-RU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, но нынешний облик эта башня получила позже, ее достроили и установили знаменитые часы два человека: русский архитектор Бажен Огурцов и английский специалист-часовщик Христофор </a:t>
            </a:r>
            <a:r>
              <a:rPr lang="ru-RU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Галовей</a:t>
            </a:r>
            <a:br>
              <a:rPr lang="ru-RU" dirty="0"/>
            </a:br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0C647B8-CCC8-4848-393B-362483E03D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401" y="3188605"/>
            <a:ext cx="6797026" cy="3384852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F046DCC6-E439-4343-1D82-6854D00CCD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5617" y="178527"/>
            <a:ext cx="3750365" cy="4390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5896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314" y="-54728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МАТЕРИАЛЫ ДЛЯ РАБОТЫ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794904" y="1410479"/>
            <a:ext cx="10515600" cy="4351338"/>
          </a:xfrm>
        </p:spPr>
        <p:txBody>
          <a:bodyPr/>
          <a:lstStyle/>
          <a:p>
            <a:r>
              <a:rPr lang="ru-RU" sz="3200" dirty="0"/>
              <a:t>Лист А4/А3 </a:t>
            </a:r>
          </a:p>
          <a:p>
            <a:r>
              <a:rPr lang="ru-RU" sz="3200" dirty="0"/>
              <a:t>Графитный карандаш, ластик</a:t>
            </a:r>
          </a:p>
          <a:p>
            <a:r>
              <a:rPr lang="ru-RU" sz="3200" dirty="0"/>
              <a:t>Акварель, гуашь</a:t>
            </a:r>
          </a:p>
          <a:p>
            <a:r>
              <a:rPr lang="ru-RU" sz="3200" dirty="0"/>
              <a:t>Кисти, палитра</a:t>
            </a:r>
          </a:p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56209" y="7197276"/>
            <a:ext cx="3071581" cy="307158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6438" y="7027790"/>
            <a:ext cx="2660495" cy="266049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7226" y="2541515"/>
            <a:ext cx="4139748" cy="413974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5931" y="3226484"/>
            <a:ext cx="3712786" cy="37127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39485" y="7392760"/>
            <a:ext cx="4572000" cy="2295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78743" y="4611389"/>
            <a:ext cx="3127755" cy="202904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06498" y="3162115"/>
            <a:ext cx="3692412" cy="369241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933169" y="4189258"/>
            <a:ext cx="3429411" cy="24339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9972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569468" y="5761817"/>
            <a:ext cx="1258099" cy="8670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798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291" y="2160588"/>
            <a:ext cx="2732205" cy="388143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Объект 11"/>
          <p:cNvPicPr>
            <a:picLocks noGrp="1" noChangeAspect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3928" y="1542160"/>
            <a:ext cx="3524703" cy="48977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71460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2091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9" name="Объект 8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3367" y="1532945"/>
            <a:ext cx="3077365" cy="435133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1944" y="1492915"/>
            <a:ext cx="3044365" cy="4351338"/>
          </a:xfrm>
        </p:spPr>
      </p:pic>
      <p:sp>
        <p:nvSpPr>
          <p:cNvPr id="12" name="TextBox 11"/>
          <p:cNvSpPr txBox="1"/>
          <p:nvPr/>
        </p:nvSpPr>
        <p:spPr>
          <a:xfrm>
            <a:off x="591127" y="1508012"/>
            <a:ext cx="4572001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Проводим вертикальную ось симметрии</a:t>
            </a:r>
          </a:p>
          <a:p>
            <a:r>
              <a:rPr lang="ru-RU" sz="2000" dirty="0"/>
              <a:t>Измеряем расстояние для линии земли (примерно на ширину 2-х пальцев)</a:t>
            </a:r>
          </a:p>
          <a:p>
            <a:r>
              <a:rPr lang="ru-RU" sz="2000" dirty="0"/>
              <a:t>Отмечаем высоту башни</a:t>
            </a:r>
          </a:p>
          <a:p>
            <a:r>
              <a:rPr lang="ru-RU" sz="2000" dirty="0"/>
              <a:t>Всю высоту делим примерно пополам и чуть меньше половины берем для нижнего яруса башни</a:t>
            </a:r>
          </a:p>
          <a:p>
            <a:r>
              <a:rPr lang="ru-RU" sz="2000" dirty="0"/>
              <a:t>Ширина нижнего яруса   примерно равна ширине  2-х пальцев (около 3 см)</a:t>
            </a:r>
            <a:br>
              <a:rPr lang="ru-RU" sz="2000" dirty="0"/>
            </a:br>
            <a:r>
              <a:rPr lang="ru-RU" sz="2000" dirty="0"/>
              <a:t>Оставшуюся величину (на рисунке отмечено красным) делим пополам и выполняем построение следующих 2-х ярусов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0160000" y="1643872"/>
            <a:ext cx="27709" cy="1893454"/>
          </a:xfrm>
          <a:prstGeom prst="line">
            <a:avLst/>
          </a:prstGeom>
          <a:ln w="381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4495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8964" y="-28359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7691" y="1607558"/>
            <a:ext cx="3316557" cy="468240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>
          <a:xfrm>
            <a:off x="7057853" y="1704539"/>
            <a:ext cx="3699166" cy="4585421"/>
          </a:xfrm>
        </p:spPr>
        <p:txBody>
          <a:bodyPr>
            <a:normAutofit/>
          </a:bodyPr>
          <a:lstStyle/>
          <a:p>
            <a:r>
              <a:rPr lang="ru-RU" dirty="0"/>
              <a:t>Выполняем симметричное построение ярусов башни (чем выше, тем уже)</a:t>
            </a:r>
            <a:br>
              <a:rPr lang="ru-RU" dirty="0"/>
            </a:br>
            <a:r>
              <a:rPr lang="ru-RU" dirty="0"/>
              <a:t>Делаем изображение крыши</a:t>
            </a:r>
          </a:p>
          <a:p>
            <a:r>
              <a:rPr lang="ru-RU" dirty="0"/>
              <a:t>Во втором ярусе с помощью окружности изображаем куранты </a:t>
            </a: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817795" y="3783227"/>
            <a:ext cx="2706255" cy="27708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3817795" y="3380508"/>
            <a:ext cx="2706255" cy="9237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3910159" y="2780145"/>
            <a:ext cx="2613891" cy="18472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6574216" y="2294729"/>
            <a:ext cx="602439" cy="1488498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6553837" y="2294729"/>
            <a:ext cx="622818" cy="1085779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 flipH="1">
            <a:off x="6604003" y="2358998"/>
            <a:ext cx="530350" cy="437057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 flipH="1" flipV="1">
            <a:off x="4195969" y="3493213"/>
            <a:ext cx="2862377" cy="128427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49217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8891" y="0"/>
            <a:ext cx="10515600" cy="1325563"/>
          </a:xfrm>
        </p:spPr>
        <p:txBody>
          <a:bodyPr/>
          <a:lstStyle/>
          <a:p>
            <a:pPr algn="ctr"/>
            <a:r>
              <a:rPr lang="ru-RU" b="1" dirty="0"/>
              <a:t>ЭТАПЫ РАБОТЫ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2327" y="1816388"/>
            <a:ext cx="3079894" cy="43513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42891" y="1816388"/>
            <a:ext cx="5181600" cy="4351338"/>
          </a:xfrm>
        </p:spPr>
        <p:txBody>
          <a:bodyPr>
            <a:normAutofit/>
          </a:bodyPr>
          <a:lstStyle/>
          <a:p>
            <a:r>
              <a:rPr lang="ru-RU" sz="3200" dirty="0"/>
              <a:t>Выполняем построение деталей</a:t>
            </a:r>
          </a:p>
          <a:p>
            <a:r>
              <a:rPr lang="ru-RU" sz="3200" dirty="0"/>
              <a:t>С помощью прямоугольника симметрично рисуем пристройку</a:t>
            </a:r>
          </a:p>
          <a:p>
            <a:r>
              <a:rPr lang="ru-RU" sz="3200" dirty="0"/>
              <a:t>Выполняем изображение ворот</a:t>
            </a: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4045528" y="3158836"/>
            <a:ext cx="2059708" cy="1893455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3870038" y="4949608"/>
            <a:ext cx="2172853" cy="527556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3943928" y="2124364"/>
            <a:ext cx="2161308" cy="210589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41806629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991</TotalTime>
  <Words>454</Words>
  <Application>Microsoft Office PowerPoint</Application>
  <PresentationFormat>Широкоэкранный</PresentationFormat>
  <Paragraphs>53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4" baseType="lpstr">
      <vt:lpstr>Arial</vt:lpstr>
      <vt:lpstr>Arial</vt:lpstr>
      <vt:lpstr>Trebuchet MS</vt:lpstr>
      <vt:lpstr>Wingdings 3</vt:lpstr>
      <vt:lpstr>Аспект</vt:lpstr>
      <vt:lpstr>Памятники архитектуры. (Придумать и изобразить гуашью свой проект красивого здания). Памятники архитектуры.</vt:lpstr>
      <vt:lpstr>Архитектура – искусство проектировать, строить здания и сооружения. Архитектура создает организованную среду, необходимую людям для их жизни и деятельности.</vt:lpstr>
      <vt:lpstr>Презентация PowerPoint</vt:lpstr>
      <vt:lpstr>Презентация PowerPoint</vt:lpstr>
      <vt:lpstr>МАТЕРИАЛЫ ДЛЯ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</vt:lpstr>
      <vt:lpstr>ЭТАПЫ РАБОТЫ цветовая палитра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Занятие по теме  «Пятно. Характер пятен»</dc:title>
  <dc:creator>User</dc:creator>
  <cp:lastModifiedBy>Пользователь</cp:lastModifiedBy>
  <cp:revision>61</cp:revision>
  <dcterms:created xsi:type="dcterms:W3CDTF">2020-03-24T09:58:29Z</dcterms:created>
  <dcterms:modified xsi:type="dcterms:W3CDTF">2022-11-01T18:29:26Z</dcterms:modified>
</cp:coreProperties>
</file>