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5" r:id="rId2"/>
    <p:sldId id="278" r:id="rId3"/>
    <p:sldId id="276" r:id="rId4"/>
    <p:sldId id="27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72" r:id="rId14"/>
    <p:sldId id="269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AE02"/>
    <a:srgbClr val="04A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E066B0-6CB8-44AB-BBE5-9BFD1972A03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E14D1-A9FE-4703-A891-D947EEE8D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985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14D1-A9FE-4703-A891-D947EEE8D32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490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CF6CB36-F08D-4C9D-A7B9-008D1043AA2F}" type="slidenum">
              <a:rPr lang="ru-RU"/>
              <a:pPr/>
              <a:t>15</a:t>
            </a:fld>
            <a:endParaRPr lang="ru-RU"/>
          </a:p>
        </p:txBody>
      </p:sp>
      <p:sp>
        <p:nvSpPr>
          <p:cNvPr id="2867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714625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BAFC1-2B39-4C6A-8807-70E15B62ED5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87900-C783-44DB-885D-C42FB8BC5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BAFC1-2B39-4C6A-8807-70E15B62ED5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87900-C783-44DB-885D-C42FB8BC5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BAFC1-2B39-4C6A-8807-70E15B62ED5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87900-C783-44DB-885D-C42FB8BC5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BAFC1-2B39-4C6A-8807-70E15B62ED5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87900-C783-44DB-885D-C42FB8BC5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BAFC1-2B39-4C6A-8807-70E15B62ED5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87900-C783-44DB-885D-C42FB8BC5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BAFC1-2B39-4C6A-8807-70E15B62ED5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87900-C783-44DB-885D-C42FB8BC5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BAFC1-2B39-4C6A-8807-70E15B62ED5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87900-C783-44DB-885D-C42FB8BC5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BAFC1-2B39-4C6A-8807-70E15B62ED5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87900-C783-44DB-885D-C42FB8BC5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BAFC1-2B39-4C6A-8807-70E15B62ED5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87900-C783-44DB-885D-C42FB8BC5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BAFC1-2B39-4C6A-8807-70E15B62ED5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87900-C783-44DB-885D-C42FB8BC5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BAFC1-2B39-4C6A-8807-70E15B62ED5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87900-C783-44DB-885D-C42FB8BC5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AE02">
            <a:alpha val="96078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BAFC1-2B39-4C6A-8807-70E15B62ED5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87900-C783-44DB-885D-C42FB8BC5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642918"/>
            <a:ext cx="7708927" cy="228601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+mn-lt"/>
              </a:rPr>
              <a:t>Использование активных форм организации просветительской работы с родителями «трудных» семей.</a:t>
            </a:r>
            <a:endParaRPr lang="ru-RU" sz="3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0099" y="3357562"/>
            <a:ext cx="7929619" cy="2786082"/>
          </a:xfrm>
        </p:spPr>
        <p:txBody>
          <a:bodyPr>
            <a:normAutofit fontScale="40000" lnSpcReduction="20000"/>
          </a:bodyPr>
          <a:lstStyle/>
          <a:p>
            <a:pPr algn="r"/>
            <a:r>
              <a:rPr lang="ru-RU" sz="3600" dirty="0" smtClean="0">
                <a:solidFill>
                  <a:schemeClr val="bg1"/>
                </a:solidFill>
              </a:rPr>
              <a:t>Подготовила:</a:t>
            </a:r>
          </a:p>
          <a:p>
            <a:pPr algn="r"/>
            <a:r>
              <a:rPr lang="ru-RU" sz="3600" dirty="0" smtClean="0">
                <a:solidFill>
                  <a:schemeClr val="bg1"/>
                </a:solidFill>
              </a:rPr>
              <a:t>Дьякова Л.В.</a:t>
            </a:r>
          </a:p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r"/>
            <a:endParaRPr lang="ru-RU" dirty="0" smtClean="0">
              <a:solidFill>
                <a:schemeClr val="bg1"/>
              </a:solidFill>
            </a:endParaRPr>
          </a:p>
          <a:p>
            <a:pPr algn="r"/>
            <a:endParaRPr lang="ru-RU" dirty="0" smtClean="0">
              <a:solidFill>
                <a:schemeClr val="bg1"/>
              </a:solidFill>
            </a:endParaRPr>
          </a:p>
          <a:p>
            <a:pPr algn="r"/>
            <a:endParaRPr lang="ru-RU" dirty="0" smtClean="0">
              <a:solidFill>
                <a:schemeClr val="bg1"/>
              </a:solidFill>
            </a:endParaRPr>
          </a:p>
          <a:p>
            <a:pPr algn="r"/>
            <a:endParaRPr lang="ru-RU" dirty="0" smtClean="0">
              <a:solidFill>
                <a:schemeClr val="bg1"/>
              </a:solidFill>
            </a:endParaRPr>
          </a:p>
          <a:p>
            <a:pPr algn="r"/>
            <a:endParaRPr lang="ru-RU" dirty="0" smtClean="0">
              <a:solidFill>
                <a:schemeClr val="bg1"/>
              </a:solidFill>
            </a:endParaRPr>
          </a:p>
          <a:p>
            <a:pPr algn="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ctr"/>
            <a:r>
              <a:rPr lang="ru-RU" sz="4500" dirty="0" smtClean="0">
                <a:solidFill>
                  <a:schemeClr val="bg1"/>
                </a:solidFill>
              </a:rPr>
              <a:t>Воронеж </a:t>
            </a:r>
            <a:r>
              <a:rPr lang="ru-RU" sz="4500" dirty="0" smtClean="0">
                <a:solidFill>
                  <a:schemeClr val="bg1"/>
                </a:solidFill>
              </a:rPr>
              <a:t>2020</a:t>
            </a:r>
            <a:endParaRPr lang="ru-RU" sz="4500" dirty="0" smtClean="0">
              <a:solidFill>
                <a:schemeClr val="bg1"/>
              </a:solidFill>
            </a:endParaRPr>
          </a:p>
          <a:p>
            <a:pPr algn="r"/>
            <a:endParaRPr lang="ru-RU" dirty="0" smtClean="0"/>
          </a:p>
          <a:p>
            <a:pPr algn="r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642909" y="500043"/>
          <a:ext cx="8043891" cy="1071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3891"/>
              </a:tblGrid>
              <a:tr h="1071569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Социально</a:t>
                      </a:r>
                      <a:r>
                        <a:rPr lang="ru-RU" sz="3200" baseline="0" dirty="0" smtClean="0">
                          <a:solidFill>
                            <a:srgbClr val="FF0000"/>
                          </a:solidFill>
                        </a:rPr>
                        <a:t> – педагогическая помощь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rot="5400000">
            <a:off x="857225" y="1785927"/>
            <a:ext cx="71438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4000496" y="2500307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7500958" y="1857365"/>
            <a:ext cx="642943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0" y="2500307"/>
            <a:ext cx="200023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Образовательная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5" name="Прямая со стрелкой 14"/>
          <p:cNvCxnSpPr>
            <a:stCxn id="13" idx="2"/>
          </p:cNvCxnSpPr>
          <p:nvPr/>
        </p:nvCxnSpPr>
        <p:spPr>
          <a:xfrm rot="5400000">
            <a:off x="678637" y="3393273"/>
            <a:ext cx="642942" cy="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0" y="3786191"/>
            <a:ext cx="200023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Обучение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8" name="Прямая со стрелкой 17"/>
          <p:cNvCxnSpPr>
            <a:stCxn id="16" idx="2"/>
          </p:cNvCxnSpPr>
          <p:nvPr/>
        </p:nvCxnSpPr>
        <p:spPr>
          <a:xfrm rot="5400000">
            <a:off x="678637" y="4679157"/>
            <a:ext cx="642942" cy="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0" y="5214951"/>
            <a:ext cx="200023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Воспитание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86116" y="3000372"/>
            <a:ext cx="2214579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Психологическая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00430" y="4286256"/>
            <a:ext cx="2071703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Поддержка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643305" y="5643579"/>
            <a:ext cx="1928827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Коррекция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000893" y="2428868"/>
            <a:ext cx="214310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Посредническая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30" name="Прямая со стрелкой 29"/>
          <p:cNvCxnSpPr>
            <a:stCxn id="28" idx="2"/>
          </p:cNvCxnSpPr>
          <p:nvPr/>
        </p:nvCxnSpPr>
        <p:spPr>
          <a:xfrm rot="16200000" flipH="1">
            <a:off x="7822422" y="3321835"/>
            <a:ext cx="500066" cy="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7215205" y="3643314"/>
            <a:ext cx="1928795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Организация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33" name="Прямая со стрелкой 32"/>
          <p:cNvCxnSpPr>
            <a:stCxn id="31" idx="2"/>
          </p:cNvCxnSpPr>
          <p:nvPr/>
        </p:nvCxnSpPr>
        <p:spPr>
          <a:xfrm rot="5400000">
            <a:off x="7947438" y="4411282"/>
            <a:ext cx="428628" cy="357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7358082" y="4643446"/>
            <a:ext cx="1785919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Координация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36" name="Прямая со стрелкой 35"/>
          <p:cNvCxnSpPr>
            <a:stCxn id="34" idx="2"/>
          </p:cNvCxnSpPr>
          <p:nvPr/>
        </p:nvCxnSpPr>
        <p:spPr>
          <a:xfrm rot="5400000">
            <a:off x="7983158" y="5590009"/>
            <a:ext cx="500066" cy="357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7000893" y="5786454"/>
            <a:ext cx="214310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Информирование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 rot="5400000">
            <a:off x="4196950" y="3946926"/>
            <a:ext cx="642942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23" idx="2"/>
          </p:cNvCxnSpPr>
          <p:nvPr/>
        </p:nvCxnSpPr>
        <p:spPr>
          <a:xfrm rot="5400000">
            <a:off x="4196951" y="5232809"/>
            <a:ext cx="642942" cy="357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57163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ФОРМЫ СОЦИАЛЬНО – ПЕДАГОГИЧЕСКОЙ ПОМОЩИ СЕМЬЕ: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</a:rPr>
              <a:t>Социальный патронаж;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</a:rPr>
              <a:t>Консультационные беседы;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</a:rPr>
              <a:t>Тренинги, тесты;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</a:rPr>
              <a:t>Социально – педагогический мониторинг;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</a:rPr>
              <a:t>Анкетирование детей и родителей; 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 err="1" smtClean="0">
                <a:solidFill>
                  <a:schemeClr val="bg1"/>
                </a:solidFill>
              </a:rPr>
              <a:t>Опросники</a:t>
            </a:r>
            <a:r>
              <a:rPr lang="ru-RU" sz="3200" dirty="0" smtClean="0">
                <a:solidFill>
                  <a:schemeClr val="bg1"/>
                </a:solidFill>
              </a:rPr>
              <a:t>; 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</a:rPr>
              <a:t>Мини-консилиумы;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</a:rPr>
              <a:t>Анализ документов.</a:t>
            </a:r>
          </a:p>
          <a:p>
            <a:pPr lvl="0">
              <a:buFont typeface="Wingdings" pitchFamily="2" charset="2"/>
              <a:buChar char="Ø"/>
            </a:pPr>
            <a:endParaRPr lang="ru-RU" sz="30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3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572272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Содержание программы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Первый этап. Выявление трудных семей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Второй этап. Определение типов внутрисемейного воспитания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Третий этап. Использование форм педагогической помощи.</a:t>
            </a:r>
          </a:p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Четвертый этап. Привлечение педагогического коллектива и других специалистов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Пятый этап. Контроль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Заключительный этап. Подведение итогов. Снятие с учета</a:t>
            </a:r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endParaRPr lang="ru-RU" dirty="0" smtClean="0"/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1785918" y="1857364"/>
            <a:ext cx="42862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0" y="2143116"/>
            <a:ext cx="1714480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Консультации с детьми и взрослыми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2571744"/>
            <a:ext cx="164307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Родительские собрания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714744" y="2571744"/>
            <a:ext cx="135732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Классные часы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>
            <a:off x="5680083" y="1963727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5357818" y="2428868"/>
            <a:ext cx="150019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Тренинги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7358082" y="1785926"/>
            <a:ext cx="78581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7072330" y="2357430"/>
            <a:ext cx="207167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Стенд для родителей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rot="10800000" flipV="1">
            <a:off x="1571604" y="3857628"/>
            <a:ext cx="42862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0" y="4214818"/>
            <a:ext cx="18573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Органы опеки и попечительства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rot="5400000">
            <a:off x="2822563" y="3892553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1928794" y="4214818"/>
            <a:ext cx="214314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Учреждения дополнительного образования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rot="5400000">
            <a:off x="6251587" y="4178305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5643570" y="4429132"/>
            <a:ext cx="157163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Центр занятости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7715272" y="3857628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/>
          <p:cNvSpPr/>
          <p:nvPr/>
        </p:nvSpPr>
        <p:spPr>
          <a:xfrm>
            <a:off x="7715272" y="4214818"/>
            <a:ext cx="142872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ПДН и КДН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49" name="Прямая со стрелкой 48"/>
          <p:cNvCxnSpPr/>
          <p:nvPr/>
        </p:nvCxnSpPr>
        <p:spPr>
          <a:xfrm rot="5400000">
            <a:off x="2607455" y="2035959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rot="5400000">
            <a:off x="3857620" y="214311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4679951" y="4321181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4214810" y="4572008"/>
            <a:ext cx="135732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Центр соцзащиты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нашей школе обучается 333 ученика из них: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Состоят на учете в КДН семьи: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Состоят на учете в ПДН семьи: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Состоят на учете в ПДН учащиеся: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Состоят на ВШУ</a:t>
                      </a:r>
                    </a:p>
                    <a:p>
                      <a:r>
                        <a:rPr lang="ru-RU" dirty="0" smtClean="0"/>
                        <a:t>учащиеся: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1.Кривцовой О.В.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1.Базуевой Л.В.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1.Прокофьев 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1.Прокофьев В.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2.Прокофьевой Л.И.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2.Гулякова В.В. И </a:t>
                      </a:r>
                      <a:r>
                        <a:rPr lang="ru-RU" dirty="0" err="1" smtClean="0"/>
                        <a:t>Сезиной</a:t>
                      </a:r>
                      <a:r>
                        <a:rPr lang="ru-RU" dirty="0" smtClean="0"/>
                        <a:t> Л.И.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2.Балит</a:t>
                      </a:r>
                      <a:r>
                        <a:rPr lang="ru-RU" baseline="0" dirty="0" smtClean="0"/>
                        <a:t> 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2.Балит</a:t>
                      </a:r>
                      <a:r>
                        <a:rPr lang="ru-RU" baseline="0" dirty="0" smtClean="0"/>
                        <a:t> И.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3.Базуевой Л.В.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3.Ильяева А.С.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3.Боярова  Е.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3. Боярова Е.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4.Гуляков И.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5.Иванников А.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Памятка по работе с трудными родителями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Четко </a:t>
            </a:r>
            <a:r>
              <a:rPr lang="ru-RU" sz="1800" dirty="0">
                <a:solidFill>
                  <a:schemeClr val="bg1"/>
                </a:solidFill>
              </a:rPr>
              <a:t>определите для себя цель посещения данной  семьи.</a:t>
            </a:r>
          </a:p>
          <a:p>
            <a:r>
              <a:rPr lang="ru-RU" sz="1800" dirty="0">
                <a:solidFill>
                  <a:schemeClr val="bg1"/>
                </a:solidFill>
              </a:rPr>
              <a:t> Не давайте окончательных готовых рецептов и рекомендаций. Не поучайте родителей, а показывайте возможные пути преодоления трудностей.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Дайте </a:t>
            </a:r>
            <a:r>
              <a:rPr lang="ru-RU" sz="1800" dirty="0">
                <a:solidFill>
                  <a:schemeClr val="bg1"/>
                </a:solidFill>
              </a:rPr>
              <a:t>понять семье, что сочувствуете ей, верите в нее, несмотря на оплошности родителей.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Поощряйте </a:t>
            </a:r>
            <a:r>
              <a:rPr lang="ru-RU" sz="1800" dirty="0">
                <a:solidFill>
                  <a:schemeClr val="bg1"/>
                </a:solidFill>
              </a:rPr>
              <a:t>успехи родителей в воспитании ребенка.</a:t>
            </a:r>
          </a:p>
          <a:p>
            <a:pPr>
              <a:buNone/>
            </a:pPr>
            <a:r>
              <a:rPr lang="ru-RU" sz="1800" dirty="0">
                <a:solidFill>
                  <a:schemeClr val="bg1"/>
                </a:solidFill>
              </a:rPr>
              <a:t> Оказывайте   помощь в установлении контактов семьи с окружающими.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Соблюдайте</a:t>
            </a:r>
            <a:r>
              <a:rPr lang="ru-RU" sz="1800" dirty="0">
                <a:solidFill>
                  <a:schemeClr val="bg1"/>
                </a:solidFill>
              </a:rPr>
              <a:t>  этику поведения во время посещения семьи, чтобы показать родителям, что визит не принесет вред ребенку.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Проводите </a:t>
            </a:r>
            <a:r>
              <a:rPr lang="ru-RU" sz="1800" dirty="0">
                <a:solidFill>
                  <a:schemeClr val="bg1"/>
                </a:solidFill>
              </a:rPr>
              <a:t>регулярно встречи с родителями, используя различные формы беседы  («введение в ситуацию», «свободная», «диагностическая» и др.)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Оказывайте </a:t>
            </a:r>
            <a:r>
              <a:rPr lang="ru-RU" sz="1800" dirty="0">
                <a:solidFill>
                  <a:schemeClr val="bg1"/>
                </a:solidFill>
              </a:rPr>
              <a:t>социальную поддержку в конкретных трудных жизненных ситуациях.</a:t>
            </a:r>
          </a:p>
          <a:p>
            <a:pPr>
              <a:buNone/>
            </a:pPr>
            <a:r>
              <a:rPr lang="ru-RU" sz="2400" i="1" dirty="0">
                <a:solidFill>
                  <a:schemeClr val="bg1"/>
                </a:solidFill>
              </a:rPr>
              <a:t> </a:t>
            </a:r>
            <a:endParaRPr lang="ru-RU" sz="2400" dirty="0">
              <a:solidFill>
                <a:schemeClr val="bg1"/>
              </a:solidFill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653760" y="462289"/>
            <a:ext cx="7967520" cy="1007385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5471" rIns="0" bIns="0" anchor="ctr"/>
          <a:lstStyle/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r>
              <a:rPr lang="ru-RU" sz="2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</a:t>
            </a: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13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11045" indent="-306725" algn="ctr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b="1" u="sng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11045" indent="-306725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endParaRPr lang="ru-RU" sz="29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256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326881" y="1045550"/>
            <a:ext cx="8228160" cy="530839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ru-RU" sz="44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Удачи Вам, уважаемые коллеги, в вашей ежедневной нелёгкой работе!</a:t>
            </a:r>
          </a:p>
          <a:p>
            <a:pPr algn="ctr">
              <a:lnSpc>
                <a:spcPct val="140000"/>
              </a:lnSpc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ru-RU" sz="44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Спасибо за внимание!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357166"/>
            <a:ext cx="7772400" cy="1357321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6" charset="0"/>
                <a:ea typeface="Droid Sans Fallback" charset="0"/>
                <a:cs typeface="Droid Sans Fallback" charset="0"/>
              </a:rPr>
              <a:t>Что такое «трудные родители»?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571612"/>
            <a:ext cx="7786742" cy="492922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7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начала вспомним, кто же такие «трудные дети». Ответить может каждый: дети грубые, злые, нахальные, ленивые,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неряхи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наглые, бездушные, лживые, эгоистичные и так далее и тому подобное. Как ни бьются с ними родители, а толку никакого... </a:t>
            </a:r>
          </a:p>
          <a:p>
            <a:pPr>
              <a:lnSpc>
                <a:spcPct val="87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вы когда-нибудь задумывались, что потом происходит с этими трудными детьми? Правильно, у них появляются собственные дети. Вот вам и трудные родители!</a:t>
            </a:r>
          </a:p>
          <a:p>
            <a:pPr>
              <a:lnSpc>
                <a:spcPct val="87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Таким образом, трудные дети и трудные родители — это практически одно и то же, только разнесенное по времени примерно на двадцать пять — тридцать лет.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Типы «трудных» семей: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1.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Семьи, в которых воспитание ребенка осуществляется «по типу Золушки».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 descr="E:\к педсовету\Повышенная моральная ответственно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714620"/>
            <a:ext cx="5105410" cy="3833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Типы «трудных» семей: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2. Семьи, в основе воспитания которых – </a:t>
            </a:r>
            <a:r>
              <a:rPr lang="ru-RU" dirty="0" err="1" smtClean="0">
                <a:solidFill>
                  <a:schemeClr val="bg1"/>
                </a:solidFill>
              </a:rPr>
              <a:t>гиперопека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7410" name="Picture 2" descr="E:\к педсовету\гиперопека 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571744"/>
            <a:ext cx="5481773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Типы «трудных» семей: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3. Семьи, в которых наблюдается недостаток опёки со стороны родителей.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6385" name="Picture 1" descr="E:\к педсовету\эмоциональное отвержение родителям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714619"/>
            <a:ext cx="5286412" cy="3760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Типы «трудных» семей: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4. Семьи, где к детям относятся излишне сурово.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КОЗЛИК КОЗЛИК\Desktop\radost-vospitaniya-f238136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714620"/>
            <a:ext cx="5381636" cy="3699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Типы «трудных» семей: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5. Семьи, в которых нет единогласия в воспитании.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КОЗЛИК КОЗЛИК\Desktop\Oshibki-v-vospitanii-detey-chto-nelzya-delat-roditely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714620"/>
            <a:ext cx="4572000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Типы «трудных» семей: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6. Асоциальные  семьи.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145" name="Picture 1" descr="C:\Users\КОЗЛИК КОЗЛИК\Desktop\005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357430"/>
            <a:ext cx="6003234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8585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Формы защитного поведения таких семей в отношении к педагогам: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Игнорирование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Избегание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Неучастие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Агрессия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1" name="Picture 1" descr="C:\Users\КОЗЛИК КОЗЛИК\Desktop\1345008936_neblagopoluchnye-se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214554"/>
            <a:ext cx="5026525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483</Words>
  <Application>Microsoft Office PowerPoint</Application>
  <PresentationFormat>Экран (4:3)</PresentationFormat>
  <Paragraphs>132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Droid Sans Fallback</vt:lpstr>
      <vt:lpstr>Times New Roman</vt:lpstr>
      <vt:lpstr>Wingdings</vt:lpstr>
      <vt:lpstr>Тема Office</vt:lpstr>
      <vt:lpstr>Использование активных форм организации просветительской работы с родителями «трудных» семей.</vt:lpstr>
      <vt:lpstr>Что такое «трудные родители»?</vt:lpstr>
      <vt:lpstr>Типы «трудных» семей:</vt:lpstr>
      <vt:lpstr>Типы «трудных» семей:</vt:lpstr>
      <vt:lpstr>Типы «трудных» семей:</vt:lpstr>
      <vt:lpstr>Типы «трудных» семей:</vt:lpstr>
      <vt:lpstr>Типы «трудных» семей:</vt:lpstr>
      <vt:lpstr>Типы «трудных» семей:</vt:lpstr>
      <vt:lpstr>Формы защитного поведения таких семей в отношении к педагогам:</vt:lpstr>
      <vt:lpstr>Презентация PowerPoint</vt:lpstr>
      <vt:lpstr>ФОРМЫ СОЦИАЛЬНО – ПЕДАГОГИЧЕСКОЙ ПОМОЩИ СЕМЬЕ:</vt:lpstr>
      <vt:lpstr>Презентация PowerPoint</vt:lpstr>
      <vt:lpstr>В нашей школе обучается 333 ученика из них:</vt:lpstr>
      <vt:lpstr>Памятка по работе с трудными родителями</vt:lpstr>
      <vt:lpstr>Презентация PowerPoint</vt:lpstr>
      <vt:lpstr>Спасибо за внимание!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«трудные родители»?</dc:title>
  <dc:creator>Admin</dc:creator>
  <cp:lastModifiedBy>пк</cp:lastModifiedBy>
  <cp:revision>34</cp:revision>
  <dcterms:created xsi:type="dcterms:W3CDTF">2018-03-25T17:29:12Z</dcterms:created>
  <dcterms:modified xsi:type="dcterms:W3CDTF">2022-11-01T19:49:29Z</dcterms:modified>
</cp:coreProperties>
</file>