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2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11/16/2021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11/16/2021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11/16/2021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Как воспитать у ребенка любовь к чтению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Родительское </a:t>
            </a:r>
            <a:r>
              <a:rPr lang="ru-RU" dirty="0" smtClean="0"/>
              <a:t>собрание№2</a:t>
            </a:r>
          </a:p>
          <a:p>
            <a:r>
              <a:rPr lang="ru-RU" dirty="0" smtClean="0"/>
              <a:t>1 класс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9687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6900" y="1012736"/>
            <a:ext cx="94234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«Можно </a:t>
            </a:r>
            <a:r>
              <a:rPr lang="ru-RU" sz="40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жить и быть счастливым, не овладев математикой. Но нельзя быть счастливым, не умея читать. Тот, кому недоступно искусство чтения, - невоспитанный человек, нравственный невежда</a:t>
            </a:r>
            <a:r>
              <a:rPr lang="ru-RU" sz="40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.»</a:t>
            </a:r>
          </a:p>
          <a:p>
            <a:r>
              <a:rPr lang="ru-RU" i="1" dirty="0">
                <a:latin typeface="Times New Roman" panose="02020603050405020304" pitchFamily="18" charset="0"/>
              </a:rPr>
              <a:t> </a:t>
            </a:r>
            <a:r>
              <a:rPr lang="ru-RU" i="1" dirty="0" smtClean="0">
                <a:latin typeface="Times New Roman" panose="02020603050405020304" pitchFamily="18" charset="0"/>
              </a:rPr>
              <a:t>                                                                                    </a:t>
            </a:r>
            <a:r>
              <a:rPr lang="ru-RU" sz="36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В. А. Сухомлинский</a:t>
            </a:r>
            <a:endParaRPr lang="ru-RU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248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0"/>
            <a:ext cx="10178322" cy="149213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«</a:t>
            </a:r>
            <a:r>
              <a:rPr lang="ru-RU" sz="4000" b="1" i="1" dirty="0" smtClean="0"/>
              <a:t>Если </a:t>
            </a:r>
            <a:r>
              <a:rPr lang="ru-RU" sz="4000" b="1" i="1" dirty="0"/>
              <a:t>чтение дается плохо</a:t>
            </a:r>
            <a:r>
              <a:rPr lang="ru-RU" sz="4000" b="1" i="1" dirty="0" smtClean="0"/>
              <a:t>…»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2200" dirty="0"/>
              <a:t>Для речевого развития можно использовать следующие игры: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850900"/>
            <a:ext cx="10178322" cy="60071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* </a:t>
            </a:r>
            <a:r>
              <a:rPr lang="ru-RU" sz="2400" b="1" dirty="0" smtClean="0">
                <a:solidFill>
                  <a:srgbClr val="C00000"/>
                </a:solidFill>
              </a:rPr>
              <a:t>«Я ласка»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>
                <a:solidFill>
                  <a:schemeClr val="tx1"/>
                </a:solidFill>
              </a:rPr>
              <a:t>все вещи называю ласково: книга – книжечка и т.д.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*У </a:t>
            </a:r>
            <a:r>
              <a:rPr lang="ru-RU" sz="2400" b="1" dirty="0">
                <a:solidFill>
                  <a:schemeClr val="tx1"/>
                </a:solidFill>
              </a:rPr>
              <a:t>меня </a:t>
            </a:r>
            <a:r>
              <a:rPr lang="ru-RU" sz="2400" b="1" dirty="0" smtClean="0">
                <a:solidFill>
                  <a:srgbClr val="C00000"/>
                </a:solidFill>
              </a:rPr>
              <a:t>«Увеличительные очки». </a:t>
            </a:r>
            <a:r>
              <a:rPr lang="ru-RU" sz="2400" b="1" dirty="0">
                <a:solidFill>
                  <a:schemeClr val="tx1"/>
                </a:solidFill>
              </a:rPr>
              <a:t>Все вокруг вижу в большом объеме. Например, дом – домище и </a:t>
            </a:r>
            <a:r>
              <a:rPr lang="ru-RU" sz="2400" b="1" dirty="0" smtClean="0">
                <a:solidFill>
                  <a:schemeClr val="tx1"/>
                </a:solidFill>
              </a:rPr>
              <a:t>т.д.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*</a:t>
            </a:r>
            <a:r>
              <a:rPr lang="ru-RU" sz="2400" b="1" dirty="0" smtClean="0">
                <a:solidFill>
                  <a:srgbClr val="C00000"/>
                </a:solidFill>
              </a:rPr>
              <a:t> «У </a:t>
            </a:r>
            <a:r>
              <a:rPr lang="ru-RU" sz="2400" b="1" dirty="0">
                <a:solidFill>
                  <a:srgbClr val="C00000"/>
                </a:solidFill>
              </a:rPr>
              <a:t>каждой вещи свой </a:t>
            </a:r>
            <a:r>
              <a:rPr lang="ru-RU" sz="2400" b="1" dirty="0" smtClean="0">
                <a:solidFill>
                  <a:srgbClr val="C00000"/>
                </a:solidFill>
              </a:rPr>
              <a:t>характер». </a:t>
            </a:r>
            <a:r>
              <a:rPr lang="ru-RU" sz="2400" b="1" dirty="0">
                <a:solidFill>
                  <a:schemeClr val="tx1"/>
                </a:solidFill>
              </a:rPr>
              <a:t>Например, у книжки – книжный и т.д.»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*</a:t>
            </a:r>
            <a:r>
              <a:rPr lang="ru-RU" sz="2400" b="1" dirty="0" smtClean="0">
                <a:solidFill>
                  <a:srgbClr val="C00000"/>
                </a:solidFill>
              </a:rPr>
              <a:t> Игры </a:t>
            </a:r>
            <a:r>
              <a:rPr lang="ru-RU" sz="2400" b="1" dirty="0">
                <a:solidFill>
                  <a:srgbClr val="C00000"/>
                </a:solidFill>
              </a:rPr>
              <a:t>в ударение: правильное и неправильное.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   Выделение </a:t>
            </a:r>
            <a:r>
              <a:rPr lang="ru-RU" sz="2400" b="1" dirty="0">
                <a:solidFill>
                  <a:schemeClr val="tx1"/>
                </a:solidFill>
              </a:rPr>
              <a:t>в словах звуков. Например, как бы это слово произнес </a:t>
            </a:r>
            <a:r>
              <a:rPr lang="ru-RU" sz="2400" b="1" dirty="0" smtClean="0">
                <a:solidFill>
                  <a:schemeClr val="tx1"/>
                </a:solidFill>
              </a:rPr>
              <a:t>   иностранец. Поляк – ударение на первом слоге, француз –ударение на последнем слоге… и т.д.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Выбирать яркие</a:t>
            </a:r>
            <a:r>
              <a:rPr lang="ru-RU" sz="2400" b="1" dirty="0">
                <a:solidFill>
                  <a:schemeClr val="tx1"/>
                </a:solidFill>
              </a:rPr>
              <a:t>, хорошо иллюстрированные </a:t>
            </a:r>
            <a:r>
              <a:rPr lang="ru-RU" sz="2400" b="1" dirty="0" smtClean="0">
                <a:solidFill>
                  <a:schemeClr val="tx1"/>
                </a:solidFill>
              </a:rPr>
              <a:t>книги.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Соблюдать </a:t>
            </a:r>
            <a:r>
              <a:rPr lang="ru-RU" sz="2400" b="1" dirty="0">
                <a:solidFill>
                  <a:schemeClr val="tx1"/>
                </a:solidFill>
              </a:rPr>
              <a:t>возрастной </a:t>
            </a:r>
            <a:r>
              <a:rPr lang="ru-RU" sz="2400" b="1" dirty="0" smtClean="0">
                <a:solidFill>
                  <a:schemeClr val="tx1"/>
                </a:solidFill>
              </a:rPr>
              <a:t>подбор.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Использовать прием прерванного </a:t>
            </a:r>
            <a:r>
              <a:rPr lang="ru-RU" sz="2400" b="1" dirty="0" smtClean="0">
                <a:solidFill>
                  <a:schemeClr val="tx1"/>
                </a:solidFill>
              </a:rPr>
              <a:t>чтения.</a:t>
            </a:r>
          </a:p>
          <a:p>
            <a:endParaRPr lang="ru-RU" sz="2400" b="1" dirty="0" smtClean="0">
              <a:solidFill>
                <a:schemeClr val="tx1"/>
              </a:solidFill>
            </a:endParaRPr>
          </a:p>
          <a:p>
            <a:endParaRPr lang="ru-RU" sz="24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770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570115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</a:t>
            </a:r>
            <a:r>
              <a:rPr lang="ru-RU" sz="3600" dirty="0">
                <a:solidFill>
                  <a:srgbClr val="7030A0"/>
                </a:solidFill>
              </a:rPr>
              <a:t> </a:t>
            </a:r>
            <a:r>
              <a:rPr lang="ru-RU" sz="3600" b="1" i="1" dirty="0" smtClean="0">
                <a:solidFill>
                  <a:srgbClr val="7030A0"/>
                </a:solidFill>
                <a:latin typeface="Gabriola" panose="04040605051002020D02" pitchFamily="82" charset="0"/>
              </a:rPr>
              <a:t>«</a:t>
            </a:r>
            <a:r>
              <a:rPr lang="ru-RU" sz="3600" b="1" i="1" dirty="0">
                <a:solidFill>
                  <a:srgbClr val="7030A0"/>
                </a:solidFill>
                <a:latin typeface="Gabriola" panose="04040605051002020D02" pitchFamily="82" charset="0"/>
              </a:rPr>
              <a:t>Как привить интерес к чтению?»</a:t>
            </a:r>
            <a:r>
              <a:rPr lang="ru-RU" sz="3600" dirty="0">
                <a:latin typeface="Gabriola" panose="04040605051002020D02" pitchFamily="82" charset="0"/>
              </a:rPr>
              <a:t/>
            </a:r>
            <a:br>
              <a:rPr lang="ru-RU" sz="3600" dirty="0">
                <a:latin typeface="Gabriola" panose="04040605051002020D02" pitchFamily="82" charset="0"/>
              </a:rPr>
            </a:br>
            <a:endParaRPr lang="ru-RU" sz="3600" dirty="0">
              <a:latin typeface="Gabriola" panose="04040605051002020D02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952500"/>
            <a:ext cx="10178322" cy="5905499"/>
          </a:xfrm>
        </p:spPr>
        <p:txBody>
          <a:bodyPr>
            <a:normAutofit fontScale="47500" lnSpcReduction="20000"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1</a:t>
            </a:r>
            <a:r>
              <a:rPr lang="ru-RU" sz="4400" dirty="0">
                <a:solidFill>
                  <a:srgbClr val="002060"/>
                </a:solidFill>
              </a:rPr>
              <a:t>. В доме должна быть создана читающая атмосфера: чтение книг вслух, обсуждение прочитанного, обмен мнениями. Дети должны чувствовать, что родители проявляют интерес к книгам, газетам, журналам.</a:t>
            </a:r>
          </a:p>
          <a:p>
            <a:r>
              <a:rPr lang="ru-RU" sz="4400" dirty="0">
                <a:solidFill>
                  <a:srgbClr val="002060"/>
                </a:solidFill>
              </a:rPr>
              <a:t>2. Дома должна быть библиотека не только взрослых книг, но и детских. Подбор книг для детского чтения должен соответствовать возрасту, быть разнообразным по жанру и тематике.</a:t>
            </a:r>
          </a:p>
          <a:p>
            <a:r>
              <a:rPr lang="ru-RU" sz="4400" dirty="0">
                <a:solidFill>
                  <a:srgbClr val="002060"/>
                </a:solidFill>
              </a:rPr>
              <a:t>3. При знакомстве с новой книгой научите ребенка рассматривать обложку, читать фамилию и инициалы автора, название книги.</a:t>
            </a:r>
          </a:p>
          <a:p>
            <a:r>
              <a:rPr lang="ru-RU" sz="4400" dirty="0">
                <a:solidFill>
                  <a:srgbClr val="002060"/>
                </a:solidFill>
              </a:rPr>
              <a:t>4. Учите ребенка внимательно рассматривать иллюстрации.</a:t>
            </a:r>
          </a:p>
          <a:p>
            <a:r>
              <a:rPr lang="ru-RU" sz="4400" dirty="0">
                <a:solidFill>
                  <a:srgbClr val="002060"/>
                </a:solidFill>
              </a:rPr>
              <a:t>5. Читайте вслух с ребенком не менее 20 – 30 минут ежедневно.</a:t>
            </a:r>
          </a:p>
          <a:p>
            <a:r>
              <a:rPr lang="ru-RU" sz="4400" dirty="0">
                <a:solidFill>
                  <a:srgbClr val="002060"/>
                </a:solidFill>
              </a:rPr>
              <a:t>6. Объясните смысл трудных и непонятных слов, фраз и выражений.</a:t>
            </a:r>
          </a:p>
          <a:p>
            <a:r>
              <a:rPr lang="ru-RU" sz="4400" dirty="0">
                <a:solidFill>
                  <a:srgbClr val="002060"/>
                </a:solidFill>
              </a:rPr>
              <a:t>7. Хвалите ребенка за хорошее чтение, исправляйте ошибки, если он их допустил. Спросите, чем понравилась книга ребенку, что нового из нее узнал.</a:t>
            </a:r>
          </a:p>
          <a:p>
            <a:r>
              <a:rPr lang="ru-RU" sz="4400" dirty="0">
                <a:solidFill>
                  <a:srgbClr val="002060"/>
                </a:solidFill>
              </a:rPr>
              <a:t>8. Учите наизусть стихи, так как они развивают речь, память, творческое воображение и фантазию.</a:t>
            </a:r>
          </a:p>
          <a:p>
            <a:r>
              <a:rPr lang="ru-RU" sz="4400" dirty="0">
                <a:solidFill>
                  <a:srgbClr val="002060"/>
                </a:solidFill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407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003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Пословицы: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 «Чтение – вот лучшее учение</a:t>
            </a:r>
            <a:r>
              <a:rPr lang="ru-RU" sz="4400" b="1" dirty="0" smtClean="0">
                <a:solidFill>
                  <a:srgbClr val="C00000"/>
                </a:solidFill>
              </a:rPr>
              <a:t>».</a:t>
            </a:r>
          </a:p>
          <a:p>
            <a:endParaRPr lang="ru-RU" sz="4400" b="1" dirty="0">
              <a:solidFill>
                <a:srgbClr val="C00000"/>
              </a:solidFill>
            </a:endParaRPr>
          </a:p>
          <a:p>
            <a:r>
              <a:rPr lang="ru-RU" sz="4000" b="1" dirty="0">
                <a:solidFill>
                  <a:srgbClr val="C00000"/>
                </a:solidFill>
              </a:rPr>
              <a:t> «Испокон века книга растит человека</a:t>
            </a:r>
            <a:r>
              <a:rPr lang="ru-RU" sz="4000" b="1" dirty="0" smtClean="0">
                <a:solidFill>
                  <a:srgbClr val="C00000"/>
                </a:solidFill>
              </a:rPr>
              <a:t>».</a:t>
            </a:r>
          </a:p>
          <a:p>
            <a:pPr marL="0" indent="0">
              <a:buNone/>
            </a:pPr>
            <a:endParaRPr lang="ru-RU" sz="4000" b="1" dirty="0">
              <a:solidFill>
                <a:srgbClr val="C00000"/>
              </a:solidFill>
            </a:endParaRPr>
          </a:p>
          <a:p>
            <a:r>
              <a:rPr lang="ru-RU" sz="4400" b="1" dirty="0">
                <a:solidFill>
                  <a:srgbClr val="C00000"/>
                </a:solidFill>
              </a:rPr>
              <a:t>«Кто много читает, тот много и знает».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5113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 smtClean="0"/>
              <a:t> 1. скорость чтения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ru-RU" sz="4400" dirty="0" smtClean="0"/>
              <a:t>Норма </a:t>
            </a:r>
            <a:r>
              <a:rPr lang="ru-RU" sz="4400" dirty="0"/>
              <a:t>техники чтения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99028"/>
              </p:ext>
            </p:extLst>
          </p:nvPr>
        </p:nvGraphicFramePr>
        <p:xfrm>
          <a:off x="1257300" y="1905000"/>
          <a:ext cx="10172700" cy="4318000"/>
        </p:xfrm>
        <a:graphic>
          <a:graphicData uri="http://schemas.openxmlformats.org/drawingml/2006/table">
            <a:tbl>
              <a:tblPr firstRow="1" firstCol="1" bandRow="1"/>
              <a:tblGrid>
                <a:gridCol w="1181100"/>
                <a:gridCol w="3079146"/>
                <a:gridCol w="2956227"/>
                <a:gridCol w="2956227"/>
              </a:tblGrid>
              <a:tr h="11176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Класс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Входной 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контроль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Слов/в минуту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полугодие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/мин</a:t>
                      </a:r>
                      <a:endParaRPr lang="ru-RU" sz="2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полугодие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/мин</a:t>
                      </a:r>
                      <a:endParaRPr lang="ru-RU" sz="2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 (40)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 (40)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 (50)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 (60)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 (60)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 (70)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 (80)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 (80)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 (90)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90-100 (100 -110)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1228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078" y="268085"/>
            <a:ext cx="10178322" cy="1492132"/>
          </a:xfrm>
        </p:spPr>
        <p:txBody>
          <a:bodyPr>
            <a:noAutofit/>
          </a:bodyPr>
          <a:lstStyle/>
          <a:p>
            <a:r>
              <a:rPr lang="ru-RU" sz="4000" dirty="0"/>
              <a:t>В среднем ежемесячный прирост техники чтения должен составлять не менее 5 – 7 слов в минуту.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Технологические приёмы:</a:t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2984500"/>
            <a:ext cx="10178322" cy="2895092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- ежедневные частные тренировки – важна не длительность, а частота; 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- </a:t>
            </a:r>
            <a:r>
              <a:rPr lang="ru-RU" sz="4000" b="1" dirty="0" err="1">
                <a:solidFill>
                  <a:srgbClr val="C00000"/>
                </a:solidFill>
              </a:rPr>
              <a:t>самозамеры</a:t>
            </a:r>
            <a:r>
              <a:rPr lang="ru-RU" sz="4000" b="1" dirty="0">
                <a:solidFill>
                  <a:srgbClr val="C00000"/>
                </a:solidFill>
              </a:rPr>
              <a:t>;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- чтение перед сном.  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50427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1.2 Чтение </a:t>
            </a:r>
            <a:r>
              <a:rPr lang="ru-RU" dirty="0"/>
              <a:t>в темпе собственных колебаний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>
                <a:solidFill>
                  <a:srgbClr val="C00000"/>
                </a:solidFill>
              </a:rPr>
              <a:t>«Три отрывка ежедневно, по три раза подряд»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47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выбор текста для чтения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422401"/>
            <a:ext cx="10178322" cy="445719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- </a:t>
            </a:r>
            <a:r>
              <a:rPr lang="ru-RU" sz="4000" b="1" dirty="0" smtClean="0">
                <a:solidFill>
                  <a:srgbClr val="C00000"/>
                </a:solidFill>
              </a:rPr>
              <a:t>текст должен быть </a:t>
            </a:r>
            <a:r>
              <a:rPr lang="ru-RU" sz="4000" b="1" dirty="0">
                <a:solidFill>
                  <a:srgbClr val="C00000"/>
                </a:solidFill>
              </a:rPr>
              <a:t>незнакомым, но все слова должны быть знакомы;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- числительных быть не должно;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-прилагательных может быть от 8 до 12% (то есть на 100 слов текста 8 -12 прилагательных).</a:t>
            </a:r>
          </a:p>
          <a:p>
            <a:pPr marL="0" indent="0">
              <a:buNone/>
            </a:pP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276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Выразительность чтения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384301"/>
            <a:ext cx="10178322" cy="4495292"/>
          </a:xfrm>
        </p:spPr>
        <p:txBody>
          <a:bodyPr>
            <a:normAutofit fontScale="92500" lnSpcReduction="20000"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использовать многократное чтение небольшого </a:t>
            </a:r>
            <a:r>
              <a:rPr lang="ru-RU" sz="4400" b="1" dirty="0" smtClean="0">
                <a:solidFill>
                  <a:srgbClr val="C00000"/>
                </a:solidFill>
              </a:rPr>
              <a:t>отрывка;</a:t>
            </a:r>
          </a:p>
          <a:p>
            <a:r>
              <a:rPr lang="ru-RU" sz="4400" b="1" dirty="0" smtClean="0">
                <a:solidFill>
                  <a:srgbClr val="C00000"/>
                </a:solidFill>
              </a:rPr>
              <a:t>читать </a:t>
            </a:r>
            <a:r>
              <a:rPr lang="ru-RU" sz="4400" b="1" dirty="0">
                <a:solidFill>
                  <a:srgbClr val="C00000"/>
                </a:solidFill>
              </a:rPr>
              <a:t>в темпе </a:t>
            </a:r>
            <a:r>
              <a:rPr lang="ru-RU" sz="4400" b="1" dirty="0" smtClean="0">
                <a:solidFill>
                  <a:srgbClr val="C00000"/>
                </a:solidFill>
              </a:rPr>
              <a:t>скороговорки;</a:t>
            </a:r>
          </a:p>
          <a:p>
            <a:r>
              <a:rPr lang="ru-RU" sz="4400" b="1" dirty="0">
                <a:solidFill>
                  <a:srgbClr val="C00000"/>
                </a:solidFill>
              </a:rPr>
              <a:t>при ежедневном выполнении этих упражнений длительность выразительного чтения с повышенной скоростью увеличивается.</a:t>
            </a:r>
          </a:p>
          <a:p>
            <a:endParaRPr lang="ru-RU" sz="4400" b="1" dirty="0" smtClean="0">
              <a:solidFill>
                <a:srgbClr val="C00000"/>
              </a:solidFill>
            </a:endParaRPr>
          </a:p>
          <a:p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322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осмысленность </a:t>
            </a:r>
            <a:r>
              <a:rPr lang="ru-RU" dirty="0"/>
              <a:t>чтения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u="sng" dirty="0">
                <a:solidFill>
                  <a:srgbClr val="C00000"/>
                </a:solidFill>
              </a:rPr>
              <a:t>пересказ </a:t>
            </a:r>
            <a:r>
              <a:rPr lang="ru-RU" sz="4800" b="1" u="sng" dirty="0" smtClean="0">
                <a:solidFill>
                  <a:srgbClr val="C00000"/>
                </a:solidFill>
              </a:rPr>
              <a:t>текста;</a:t>
            </a:r>
          </a:p>
          <a:p>
            <a:r>
              <a:rPr lang="ru-RU" sz="4800" b="1" u="sng" dirty="0" smtClean="0">
                <a:solidFill>
                  <a:srgbClr val="C00000"/>
                </a:solidFill>
              </a:rPr>
              <a:t>ответы </a:t>
            </a:r>
            <a:r>
              <a:rPr lang="ru-RU" sz="4800" b="1" u="sng" dirty="0">
                <a:solidFill>
                  <a:srgbClr val="C00000"/>
                </a:solidFill>
              </a:rPr>
              <a:t>на </a:t>
            </a:r>
            <a:r>
              <a:rPr lang="ru-RU" sz="4800" b="1" u="sng" dirty="0" smtClean="0">
                <a:solidFill>
                  <a:srgbClr val="C00000"/>
                </a:solidFill>
              </a:rPr>
              <a:t>вопросы;</a:t>
            </a:r>
          </a:p>
          <a:p>
            <a:r>
              <a:rPr lang="ru-RU" sz="4800" b="1" u="sng" dirty="0" smtClean="0">
                <a:solidFill>
                  <a:srgbClr val="C00000"/>
                </a:solidFill>
              </a:rPr>
              <a:t>составление </a:t>
            </a:r>
            <a:r>
              <a:rPr lang="ru-RU" sz="4800" b="1" u="sng" dirty="0">
                <a:solidFill>
                  <a:srgbClr val="C00000"/>
                </a:solidFill>
              </a:rPr>
              <a:t>вопросов </a:t>
            </a:r>
            <a:r>
              <a:rPr lang="ru-RU" sz="4800" b="1" u="sng" dirty="0" smtClean="0">
                <a:solidFill>
                  <a:srgbClr val="C00000"/>
                </a:solidFill>
              </a:rPr>
              <a:t>тексту.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654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</a:t>
            </a:r>
            <a:r>
              <a:rPr lang="ru-RU" dirty="0" smtClean="0"/>
              <a:t>же </a:t>
            </a:r>
            <a:r>
              <a:rPr lang="ru-RU" dirty="0"/>
              <a:t>воспитать интерес к чтению?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7300" y="1874517"/>
            <a:ext cx="4800600" cy="487683"/>
          </a:xfrm>
        </p:spPr>
        <p:txBody>
          <a:bodyPr/>
          <a:lstStyle/>
          <a:p>
            <a:r>
              <a:rPr lang="ru-RU" sz="2000" dirty="0" smtClean="0"/>
              <a:t>Совет при выборе книги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57300" y="2362200"/>
            <a:ext cx="4800600" cy="35433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О</a:t>
            </a:r>
            <a:r>
              <a:rPr lang="ru-RU" sz="2400" b="1" dirty="0" smtClean="0">
                <a:solidFill>
                  <a:srgbClr val="C00000"/>
                </a:solidFill>
              </a:rPr>
              <a:t>градить </a:t>
            </a:r>
            <a:r>
              <a:rPr lang="ru-RU" sz="2400" b="1" dirty="0">
                <a:solidFill>
                  <a:srgbClr val="C00000"/>
                </a:solidFill>
              </a:rPr>
              <a:t>ребенка от книг, предназначенных не для </a:t>
            </a:r>
            <a:r>
              <a:rPr lang="ru-RU" sz="2400" b="1" dirty="0" smtClean="0">
                <a:solidFill>
                  <a:srgbClr val="C00000"/>
                </a:solidFill>
              </a:rPr>
              <a:t>него;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Развивать интерес ребёнка к </a:t>
            </a:r>
            <a:r>
              <a:rPr lang="ru-RU" sz="2400" b="1" dirty="0">
                <a:solidFill>
                  <a:srgbClr val="C00000"/>
                </a:solidFill>
              </a:rPr>
              <a:t>научно-популярной </a:t>
            </a:r>
            <a:r>
              <a:rPr lang="ru-RU" sz="2400" b="1" dirty="0" smtClean="0">
                <a:solidFill>
                  <a:srgbClr val="C00000"/>
                </a:solidFill>
              </a:rPr>
              <a:t>литературе;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К</a:t>
            </a:r>
            <a:r>
              <a:rPr lang="ru-RU" sz="2400" b="1" dirty="0" smtClean="0">
                <a:solidFill>
                  <a:srgbClr val="C00000"/>
                </a:solidFill>
              </a:rPr>
              <a:t>нига </a:t>
            </a:r>
            <a:r>
              <a:rPr lang="ru-RU" sz="2400" b="1" dirty="0">
                <a:solidFill>
                  <a:srgbClr val="C00000"/>
                </a:solidFill>
              </a:rPr>
              <a:t>с первой же страницы должна заинтриговать </a:t>
            </a:r>
            <a:r>
              <a:rPr lang="ru-RU" sz="2400" b="1" dirty="0" smtClean="0">
                <a:solidFill>
                  <a:srgbClr val="C00000"/>
                </a:solidFill>
              </a:rPr>
              <a:t>ребенка.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33864" y="1896108"/>
            <a:ext cx="4800600" cy="444500"/>
          </a:xfrm>
        </p:spPr>
        <p:txBody>
          <a:bodyPr/>
          <a:lstStyle/>
          <a:p>
            <a:r>
              <a:rPr lang="ru-RU" sz="2000" dirty="0" smtClean="0"/>
              <a:t>совместное чтение</a:t>
            </a:r>
            <a:endParaRPr lang="ru-RU" sz="20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633864" y="2362200"/>
            <a:ext cx="4800600" cy="35433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</a:t>
            </a:r>
            <a:r>
              <a:rPr lang="ru-RU" sz="2400" b="1" dirty="0" smtClean="0">
                <a:solidFill>
                  <a:srgbClr val="C00000"/>
                </a:solidFill>
              </a:rPr>
              <a:t>ыбрать интересную </a:t>
            </a:r>
            <a:r>
              <a:rPr lang="ru-RU" sz="2400" b="1" dirty="0">
                <a:solidFill>
                  <a:srgbClr val="C00000"/>
                </a:solidFill>
              </a:rPr>
              <a:t>и </a:t>
            </a:r>
            <a:r>
              <a:rPr lang="ru-RU" sz="2400" b="1" dirty="0" smtClean="0">
                <a:solidFill>
                  <a:srgbClr val="C00000"/>
                </a:solidFill>
              </a:rPr>
              <a:t>занимательную книгу;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Чтение вслух - полезная тренировка для </a:t>
            </a:r>
            <a:r>
              <a:rPr lang="ru-RU" sz="2400" b="1" dirty="0" smtClean="0">
                <a:solidFill>
                  <a:srgbClr val="C00000"/>
                </a:solidFill>
              </a:rPr>
              <a:t>детей;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Продолжительность домашнего чтения не больше 45 </a:t>
            </a:r>
            <a:r>
              <a:rPr lang="ru-RU" sz="2400" b="1" dirty="0" smtClean="0">
                <a:solidFill>
                  <a:srgbClr val="C00000"/>
                </a:solidFill>
              </a:rPr>
              <a:t>мин;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П</a:t>
            </a:r>
            <a:r>
              <a:rPr lang="ru-RU" sz="2400" b="1" dirty="0" smtClean="0">
                <a:solidFill>
                  <a:srgbClr val="C00000"/>
                </a:solidFill>
              </a:rPr>
              <a:t>риучать </a:t>
            </a:r>
            <a:r>
              <a:rPr lang="ru-RU" sz="2400" b="1" dirty="0">
                <a:solidFill>
                  <a:srgbClr val="C00000"/>
                </a:solidFill>
              </a:rPr>
              <a:t>детей беречь книгу.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530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198</TotalTime>
  <Words>650</Words>
  <Application>Microsoft Office PowerPoint</Application>
  <PresentationFormat>Широкоэкранный</PresentationFormat>
  <Paragraphs>84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Corbel</vt:lpstr>
      <vt:lpstr>Gabriola</vt:lpstr>
      <vt:lpstr>Gill Sans MT</vt:lpstr>
      <vt:lpstr>Impact</vt:lpstr>
      <vt:lpstr>Times New Roman</vt:lpstr>
      <vt:lpstr>Badge</vt:lpstr>
      <vt:lpstr>Как воспитать у ребенка любовь к чтению</vt:lpstr>
      <vt:lpstr>Пословицы:</vt:lpstr>
      <vt:lpstr> 1. скорость чтения       Норма техники чтения </vt:lpstr>
      <vt:lpstr>В среднем ежемесячный прирост техники чтения должен составлять не менее 5 – 7 слов в минуту.   Технологические приёмы: </vt:lpstr>
      <vt:lpstr>1.2 Чтение в темпе собственных колебаний </vt:lpstr>
      <vt:lpstr>выбор текста для чтения</vt:lpstr>
      <vt:lpstr>2. Выразительность чтения</vt:lpstr>
      <vt:lpstr>3. осмысленность чтения</vt:lpstr>
      <vt:lpstr>Как же воспитать интерес к чтению?</vt:lpstr>
      <vt:lpstr>Презентация PowerPoint</vt:lpstr>
      <vt:lpstr>«Если чтение дается плохо…»  Для речевого развития можно использовать следующие игры:</vt:lpstr>
      <vt:lpstr>Памятка «Как привить интерес к чтению?» 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воспитать у ребенка любовь к чтению</dc:title>
  <dc:creator>Irbis</dc:creator>
  <cp:lastModifiedBy>Irbis</cp:lastModifiedBy>
  <cp:revision>15</cp:revision>
  <dcterms:created xsi:type="dcterms:W3CDTF">2021-11-16T14:51:11Z</dcterms:created>
  <dcterms:modified xsi:type="dcterms:W3CDTF">2021-11-16T18:09:32Z</dcterms:modified>
</cp:coreProperties>
</file>