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6" r:id="rId5"/>
    <p:sldId id="268" r:id="rId6"/>
    <p:sldId id="264" r:id="rId7"/>
    <p:sldId id="258" r:id="rId8"/>
    <p:sldId id="260" r:id="rId9"/>
    <p:sldId id="263" r:id="rId10"/>
    <p:sldId id="262" r:id="rId11"/>
    <p:sldId id="265" r:id="rId12"/>
    <p:sldId id="261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07CC3-85B5-43E7-85C2-6DDF3E7F67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BFDC-47BD-46D7-8244-2AA63E428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87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9BFDC-47BD-46D7-8244-2AA63E4282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59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s://ru.wikipedia.org/w/index.php?title=%D0%A2%D1%83%D1%80%D0%B8%D0%BD%D1%81%D0%BA%D0%B0%D1%8F_%D1%80%D0%B0%D0%B2%D0%BD%D0%B8%D0%BD%D0%B0&amp;action=edit&amp;redlink=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2%D0%BE%D0%B1%D0%BE%D0%BB" TargetMode="External"/><Relationship Id="rId5" Type="http://schemas.openxmlformats.org/officeDocument/2006/relationships/hyperlink" Target="https://ru.wikipedia.org/wiki/%D0%A2%D1%8E%D0%BC%D0%B5%D0%BD%D1%81%D0%BA%D0%B0%D1%8F_%D0%BE%D0%B1%D0%BB%D0%B0%D1%81%D1%82%D1%8C" TargetMode="External"/><Relationship Id="rId4" Type="http://schemas.openxmlformats.org/officeDocument/2006/relationships/hyperlink" Target="https://ru.wikipedia.org/wiki/%D0%A1%D0%B2%D0%B5%D1%80%D0%B4%D0%BB%D0%BE%D0%B2%D1%81%D0%BA%D0%B0%D1%8F_%D0%BE%D0%B1%D0%BB%D0%B0%D1%81%D1%82%D1%8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484784"/>
            <a:ext cx="7918648" cy="136815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509120"/>
            <a:ext cx="6400800" cy="1752600"/>
          </a:xfrm>
        </p:spPr>
        <p:txBody>
          <a:bodyPr/>
          <a:lstStyle/>
          <a:p>
            <a:pPr algn="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1" name="Picture 3" descr="C:\Users\Kolesnikoff\Desktop\4345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941203"/>
            <a:ext cx="4320480" cy="28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6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636" y="1231817"/>
            <a:ext cx="10158445" cy="13286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>
                <a:solidFill>
                  <a:srgbClr val="202122"/>
                </a:solidFill>
                <a:latin typeface="Arial"/>
              </a:rPr>
            </a:b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>
                <a:solidFill>
                  <a:srgbClr val="202122"/>
                </a:solidFill>
                <a:latin typeface="Arial"/>
              </a:rPr>
            </a:b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>
                <a:solidFill>
                  <a:srgbClr val="202122"/>
                </a:solidFill>
                <a:latin typeface="Arial"/>
              </a:rPr>
            </a:b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>
                <a:solidFill>
                  <a:srgbClr val="202122"/>
                </a:solidFill>
                <a:latin typeface="Arial"/>
              </a:rPr>
            </a:b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endParaRPr lang="ru-RU" b="1" dirty="0"/>
          </a:p>
        </p:txBody>
      </p:sp>
      <p:pic>
        <p:nvPicPr>
          <p:cNvPr id="3075" name="Picture 3" descr="C:\Users\Kolesnikoff\Desktop\139497_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87" y="2836604"/>
            <a:ext cx="4330151" cy="287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olesnikoff\Desktop\maxres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64641"/>
            <a:ext cx="5481363" cy="254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olesnikoff\Desktop\5650_kak-na-zemle-poyavilos-zol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5397"/>
            <a:ext cx="4044460" cy="253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46303" y="4783125"/>
            <a:ext cx="4457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</a:rPr>
              <a:t>Медных руд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364641"/>
            <a:ext cx="44797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</a:rPr>
              <a:t>железных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</a:rPr>
              <a:t>руд 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3933226"/>
            <a:ext cx="28803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золота и 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платины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636" y="116632"/>
            <a:ext cx="80934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В </a:t>
            </a:r>
            <a:r>
              <a:rPr lang="ru-RU" sz="4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верхней части </a:t>
            </a: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бассейна</a:t>
            </a:r>
          </a:p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 </a:t>
            </a:r>
            <a:r>
              <a:rPr lang="ru-RU" sz="4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лежат </a:t>
            </a: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/>
              </a:rPr>
              <a:t>месторождения: 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13636" y="5713749"/>
            <a:ext cx="842291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</a:rPr>
              <a:t>промышленность является</a:t>
            </a:r>
            <a:b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</a:rPr>
            </a:b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</a:rPr>
              <a:t>одним </a:t>
            </a:r>
            <a:r>
              <a:rPr lang="ru-RU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</a:rPr>
              <a:t>из </a:t>
            </a: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</a:rPr>
              <a:t>источников загрязнения реки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895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olesnikoff\Desktop\1613707011_42-p-vesennii-fon-dlya-prezentatsii-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54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lvl="0" indent="0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515" y="1718163"/>
            <a:ext cx="4268245" cy="320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18755"/>
            <a:ext cx="5273375" cy="349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688541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Верховья реки популярны </a:t>
            </a:r>
            <a:endParaRPr lang="ru-RU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среди туристов-водников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953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588" y="5641975"/>
            <a:ext cx="243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29" y="1644082"/>
            <a:ext cx="273630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68" y="1820216"/>
            <a:ext cx="243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235" y="1820216"/>
            <a:ext cx="243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 descr="Ð¿ÐµÑÐºÐ°ÑÑ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15" y="3033330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45" y="5638800"/>
            <a:ext cx="243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4" descr="Ð½ÐµÐ»ÑÐ¼Ð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4" y="4251900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ÑÑÐºÐ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00" y="5641974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Ð»ÐµÑ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463" y="4314063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ÑÐ·Ñ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959" y="4328577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4463" y="6251574"/>
            <a:ext cx="8064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Налим              Стерлядь           Щука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75468" y="5240876"/>
            <a:ext cx="73130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Нельма                   Лещ                        Язь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18" name="Picture 22" descr="Ð¿Ð»Ð¾ÑÐ²Ð°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29" y="3056476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ÐµÐ»ÐµÑ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08" y="3012234"/>
            <a:ext cx="24384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06885" y="3908269"/>
            <a:ext cx="69455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Елец                  Плотва             Пескарь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5073" y="2652339"/>
            <a:ext cx="64239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Ёрш                  Окунь               Судак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3449" y="0"/>
            <a:ext cx="7861511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низовья весьма интересны </a:t>
            </a:r>
          </a:p>
          <a:p>
            <a:pPr algn="ctr"/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плане рыбалки.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Виды рыб на туре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621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74 C 0.0658 -0.0074 0.12188 0.04855 0.12188 0.11769 C 0.12188 0.18659 0.0658 0.24254 -0.00312 0.24254 C -0.07205 0.24254 -0.12812 0.18659 -0.12812 0.11769 C -0.12812 0.04855 -0.07205 -0.0074 -0.00312 -0.0074 Z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48555E-6 C 0.06892 -2.48555E-6 0.125 0.05596 0.125 0.12509 C 0.125 0.19399 0.06892 0.24994 -2.77778E-7 0.24994 C -0.06892 0.24994 -0.125 0.19399 -0.125 0.12509 C -0.125 0.05596 -0.06892 -2.48555E-6 -2.77778E-7 -2.48555E-6 Z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0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4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3175"/>
            <a:ext cx="91265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8149" y="294101"/>
            <a:ext cx="519885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6" name="Picture 12" descr="C:\Users\Kolesnikoff\Desktop\2_7a6f63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85109"/>
            <a:ext cx="2602260" cy="173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Kolesnikoff\Desktop\960448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106" y="3545464"/>
            <a:ext cx="2299503" cy="14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Kolesnikoff\Desktop\1593061472_dsc_10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07" y="5131617"/>
            <a:ext cx="2610561" cy="178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Kolesnikoff\Desktop\turinsk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557" y="3424706"/>
            <a:ext cx="2430140" cy="153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Kolesnikoff\Desktop\big_623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171" y="5107918"/>
            <a:ext cx="2621345" cy="174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Kolesnikoff\Desktop\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31" y="3173237"/>
            <a:ext cx="1989355" cy="132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C:\Users\Kolesnikoff\Desktop\92895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08" y="3068960"/>
            <a:ext cx="2002508" cy="143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59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1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Происхождение названия</a:t>
            </a:r>
            <a:r>
              <a:rPr lang="ru-RU" b="1" dirty="0" smtClean="0">
                <a:solidFill>
                  <a:srgbClr val="FF0000"/>
                </a:solidFill>
              </a:rPr>
              <a:t> Тура (Долгая)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892" y="1340769"/>
            <a:ext cx="8802216" cy="4176464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dirty="0" smtClean="0">
                <a:solidFill>
                  <a:srgbClr val="444444"/>
                </a:solidFill>
                <a:latin typeface="Sans"/>
              </a:rPr>
              <a:t>Татарское </a:t>
            </a:r>
            <a:r>
              <a:rPr lang="ru-RU" dirty="0" smtClean="0">
                <a:solidFill>
                  <a:srgbClr val="FF0000"/>
                </a:solidFill>
                <a:latin typeface="Sans"/>
              </a:rPr>
              <a:t>«тура</a:t>
            </a:r>
            <a:r>
              <a:rPr lang="ru-RU" dirty="0">
                <a:solidFill>
                  <a:srgbClr val="FF0000"/>
                </a:solidFill>
                <a:latin typeface="Sans"/>
              </a:rPr>
              <a:t>» </a:t>
            </a:r>
            <a:r>
              <a:rPr lang="ru-RU" dirty="0">
                <a:solidFill>
                  <a:srgbClr val="444444"/>
                </a:solidFill>
                <a:latin typeface="Sans"/>
              </a:rPr>
              <a:t>означает </a:t>
            </a:r>
            <a:r>
              <a:rPr lang="ru-RU" dirty="0">
                <a:solidFill>
                  <a:srgbClr val="FF0000"/>
                </a:solidFill>
                <a:latin typeface="Sans"/>
              </a:rPr>
              <a:t>«дом, крепость», </a:t>
            </a:r>
            <a:endParaRPr lang="ru-RU" dirty="0" smtClean="0">
              <a:solidFill>
                <a:srgbClr val="FF0000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dirty="0" smtClean="0">
                <a:solidFill>
                  <a:srgbClr val="444444"/>
                </a:solidFill>
                <a:latin typeface="Sans"/>
              </a:rPr>
              <a:t>монгольское </a:t>
            </a:r>
            <a:r>
              <a:rPr lang="ru-RU" dirty="0">
                <a:solidFill>
                  <a:srgbClr val="FF0000"/>
                </a:solidFill>
                <a:latin typeface="Sans"/>
              </a:rPr>
              <a:t>«тур» </a:t>
            </a:r>
            <a:r>
              <a:rPr lang="ru-RU" dirty="0">
                <a:solidFill>
                  <a:srgbClr val="444444"/>
                </a:solidFill>
                <a:latin typeface="Sans"/>
              </a:rPr>
              <a:t>переводится </a:t>
            </a:r>
            <a:r>
              <a:rPr lang="ru-RU" dirty="0" smtClean="0">
                <a:solidFill>
                  <a:srgbClr val="FF0000"/>
                </a:solidFill>
                <a:latin typeface="Sans"/>
              </a:rPr>
              <a:t>как </a:t>
            </a:r>
            <a:r>
              <a:rPr lang="ru-RU" dirty="0">
                <a:solidFill>
                  <a:srgbClr val="FF0000"/>
                </a:solidFill>
                <a:latin typeface="Sans"/>
              </a:rPr>
              <a:t>«городок, крепость» </a:t>
            </a:r>
            <a:endParaRPr lang="ru-RU" dirty="0" smtClean="0">
              <a:solidFill>
                <a:srgbClr val="FF0000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dirty="0" smtClean="0">
                <a:solidFill>
                  <a:srgbClr val="444444"/>
                </a:solidFill>
                <a:latin typeface="Sans"/>
              </a:rPr>
              <a:t> от </a:t>
            </a:r>
            <a:r>
              <a:rPr lang="ru-RU" dirty="0">
                <a:solidFill>
                  <a:srgbClr val="444444"/>
                </a:solidFill>
                <a:latin typeface="Sans"/>
              </a:rPr>
              <a:t>мансийского слова </a:t>
            </a:r>
            <a:r>
              <a:rPr lang="ru-RU" dirty="0">
                <a:solidFill>
                  <a:srgbClr val="FF0000"/>
                </a:solidFill>
                <a:latin typeface="Sans"/>
              </a:rPr>
              <a:t>«тур» — «озеро», </a:t>
            </a:r>
            <a:endParaRPr lang="ru-RU" dirty="0" smtClean="0">
              <a:solidFill>
                <a:srgbClr val="FF0000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b="1" dirty="0">
                <a:latin typeface="Sans"/>
              </a:rPr>
              <a:t>С</a:t>
            </a:r>
            <a:r>
              <a:rPr lang="ru-RU" b="1" dirty="0" smtClean="0">
                <a:latin typeface="Sans"/>
              </a:rPr>
              <a:t>лово </a:t>
            </a:r>
            <a:r>
              <a:rPr lang="ru-RU" b="1" dirty="0">
                <a:latin typeface="Sans"/>
              </a:rPr>
              <a:t>«тура» имеет </a:t>
            </a:r>
            <a:r>
              <a:rPr lang="ru-RU" b="1" dirty="0" smtClean="0">
                <a:latin typeface="Sans"/>
              </a:rPr>
              <a:t>древние </a:t>
            </a:r>
            <a:r>
              <a:rPr lang="ru-RU" b="1" dirty="0">
                <a:latin typeface="Sans"/>
              </a:rPr>
              <a:t>корни и связано с народностями, населявшими Урал до </a:t>
            </a:r>
            <a:r>
              <a:rPr lang="ru-RU" b="1" dirty="0">
                <a:solidFill>
                  <a:srgbClr val="FF0000"/>
                </a:solidFill>
                <a:latin typeface="Sans"/>
              </a:rPr>
              <a:t>манси и татар</a:t>
            </a:r>
            <a:r>
              <a:rPr lang="ru-RU" b="1" dirty="0">
                <a:solidFill>
                  <a:srgbClr val="444444"/>
                </a:solidFill>
                <a:latin typeface="Sans"/>
              </a:rPr>
              <a:t>. </a:t>
            </a:r>
            <a:endParaRPr lang="ru-RU" b="1" dirty="0" smtClean="0">
              <a:solidFill>
                <a:srgbClr val="444444"/>
              </a:solidFill>
              <a:latin typeface="Sans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8195" name="Picture 3" descr="C:\Users\Kolesnikoff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16499"/>
            <a:ext cx="3365371" cy="224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99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43" y="-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Kolesnikoff\Desktop\tura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17" y="2971482"/>
            <a:ext cx="9134422" cy="380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51" y="-1"/>
            <a:ext cx="9057049" cy="331236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3600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Свердловская область"/>
              </a:rPr>
              <a:t>Свердловской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3600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Тюменская область"/>
              </a:rPr>
              <a:t>Тюменской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областях, 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левый приток </a:t>
            </a:r>
            <a:r>
              <a:rPr lang="ru-RU" sz="3600" dirty="0" smtClean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Тобол"/>
              </a:rPr>
              <a:t>Тобола</a:t>
            </a:r>
            <a:r>
              <a:rPr lang="ru-RU" sz="3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Протекает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 </a:t>
            </a:r>
            <a:r>
              <a:rPr lang="ru-RU" sz="3100" dirty="0">
                <a:solidFill>
                  <a:srgbClr val="A55858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Туринская равнина (страница отсутствует)"/>
              </a:rPr>
              <a:t>Туринской равнине</a:t>
            </a:r>
            <a:r>
              <a:rPr lang="ru-RU" sz="3600" dirty="0" smtClean="0">
                <a:solidFill>
                  <a:srgbClr val="202122"/>
                </a:solidFill>
                <a:latin typeface="Arial"/>
              </a:rPr>
              <a:t>.</a:t>
            </a:r>
            <a:r>
              <a:rPr lang="ru-RU" sz="4000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sz="4000" dirty="0" smtClean="0">
                <a:solidFill>
                  <a:srgbClr val="202122"/>
                </a:solidFill>
                <a:latin typeface="Arial"/>
              </a:rPr>
            </a:b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 — 1030 км,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водосборного бассейна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80 400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км². Судоходна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635 км от устья.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истока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416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устья —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42,2</a:t>
            </a:r>
            <a:r>
              <a:rPr lang="ru-RU" sz="31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 над уровнем </a:t>
            </a:r>
            <a:r>
              <a:rPr lang="ru-RU" sz="31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моря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71569" y="3428999"/>
            <a:ext cx="299291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Р.</a:t>
            </a:r>
            <a:r>
              <a:rPr lang="ru-RU" sz="88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  <a:r>
              <a:rPr lang="ru-RU" sz="7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ура</a:t>
            </a:r>
            <a:endParaRPr lang="ru-RU" sz="8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17931170">
            <a:off x="781777" y="3927526"/>
            <a:ext cx="576064" cy="25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15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2312E-6 L 0.23333 -0.0289 C 0.28264 -0.0363 0.35226 -0.02636 0.42205 -0.00254 C 0.50191 0.02451 0.56337 0.05896 0.60382 0.09711 L 0.79844 0.27122 " pathEditMode="relative" rAng="861574" ptsTypes="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33" y="6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olesnikoff\Desktop\1613707011_42-p-vesennii-fon-dlya-prezentatsii-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54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220" y="1273700"/>
            <a:ext cx="8712968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евый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приток Тобола. Основную часть своего пути течёт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Свердловской области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шести районов.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Низовья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расположены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Тюменской области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двух районов. 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течения —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восточное. 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32656"/>
            <a:ext cx="7369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Тура — большая река</a:t>
            </a:r>
          </a:p>
        </p:txBody>
      </p:sp>
    </p:spTree>
    <p:extLst>
      <p:ext uri="{BB962C8B-B14F-4D97-AF65-F5344CB8AC3E}">
        <p14:creationId xmlns:p14="http://schemas.microsoft.com/office/powerpoint/2010/main" val="421210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49" y="26524"/>
            <a:ext cx="91265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49" y="-771"/>
            <a:ext cx="3093370" cy="2061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240" y="2079454"/>
            <a:ext cx="3935247" cy="262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39" y="2085336"/>
            <a:ext cx="3394575" cy="254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319" y="4674132"/>
            <a:ext cx="3395295" cy="221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395970"/>
            <a:ext cx="17129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тобол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3261" y="3717032"/>
            <a:ext cx="19120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Иртыш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62078" y="2276872"/>
            <a:ext cx="11929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обь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43261" y="6088559"/>
            <a:ext cx="39807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Карское море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31" name="Picture 7" descr="C:\Users\Kolesnikoff\AppData\Local\Microsoft\Windows\INetCache\IE\HS5QXYZF\boat-1294269_960_72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56" y="188640"/>
            <a:ext cx="1738083" cy="93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72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5607E-7 L 0.11319 -1.15607E-7 L 0.11319 0.10705 L 0.22656 0.10705 L 0.22656 0.21434 L 0.33975 0.21434 L 0.33975 0.32139 L 0.45312 0.32139 L 0.45312 0.42867 L 0.56632 0.42867 L 0.56632 0.53572 L 0.67968 0.53572 L 0.67968 0.64301 L 0.79305 0.64301 L 0.79305 0.75029 " pathEditMode="relative" rAng="0" ptsTypes="FFFFFFFFFFFFFFF">
                                      <p:cBhvr>
                                        <p:cTn id="6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53" y="375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lesnikoff\Desktop\1613707011_42-p-vesennii-fon-dlya-prezentatsii-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93429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620688"/>
            <a:ext cx="8686799" cy="5505475"/>
          </a:xfrm>
        </p:spPr>
        <p:txBody>
          <a:bodyPr>
            <a:normAutofit/>
          </a:bodyPr>
          <a:lstStyle/>
          <a:p>
            <a:pPr algn="just" fontAlgn="base">
              <a:buFont typeface="Arial"/>
              <a:buChar char="•"/>
            </a:pPr>
            <a:endParaRPr lang="ru-RU" dirty="0" smtClean="0">
              <a:solidFill>
                <a:srgbClr val="444444"/>
              </a:solidFill>
              <a:latin typeface="Sans"/>
            </a:endParaRPr>
          </a:p>
          <a:p>
            <a:pPr algn="just" fontAlgn="base">
              <a:buFont typeface="Arial"/>
              <a:buChar char="•"/>
            </a:pPr>
            <a:endParaRPr lang="ru-RU" dirty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endParaRPr lang="ru-RU" dirty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dirty="0" smtClean="0">
                <a:solidFill>
                  <a:srgbClr val="444444"/>
                </a:solidFill>
                <a:latin typeface="Sans"/>
              </a:rPr>
              <a:t>.</a:t>
            </a:r>
            <a:endParaRPr lang="ru-RU" dirty="0">
              <a:solidFill>
                <a:srgbClr val="444444"/>
              </a:solidFill>
              <a:latin typeface="Sans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11979"/>
            <a:ext cx="4951919" cy="321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120" y="4068648"/>
            <a:ext cx="4971874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fontAlgn="base">
              <a:buNone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в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среднем и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нижнем</a:t>
            </a:r>
          </a:p>
          <a:p>
            <a:pPr marL="0" indent="0" algn="ctr" fontAlgn="base">
              <a:buNone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течении 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ans"/>
            </a:endParaRPr>
          </a:p>
          <a:p>
            <a:pPr marL="0" indent="0" algn="ctr" fontAlgn="base">
              <a:buNone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песчаное,</a:t>
            </a:r>
          </a:p>
          <a:p>
            <a:pPr marL="0" indent="0" algn="ctr" fontAlgn="base">
              <a:buNone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 местами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илистое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002" y="692696"/>
            <a:ext cx="559101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fontAlgn="base">
              <a:buNone/>
            </a:pP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Дно: 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ans"/>
            </a:endParaRPr>
          </a:p>
          <a:p>
            <a:pPr marL="0" indent="0" fontAlgn="base">
              <a:buNone/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в 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верховьях 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ans"/>
            </a:endParaRPr>
          </a:p>
          <a:p>
            <a:pPr marL="0" indent="0" fontAlgn="base">
              <a:buNone/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ns"/>
              </a:rPr>
              <a:t>каменисто-галечное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656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ru-RU" b="1" dirty="0">
                <a:solidFill>
                  <a:srgbClr val="444444"/>
                </a:solidFill>
                <a:latin typeface="Sans"/>
              </a:rPr>
              <a:t>Характер течения:</a:t>
            </a:r>
            <a:r>
              <a:rPr lang="ru-RU" dirty="0">
                <a:solidFill>
                  <a:srgbClr val="444444"/>
                </a:solidFill>
                <a:latin typeface="Sans"/>
              </a:rPr>
              <a:t> </a:t>
            </a:r>
          </a:p>
          <a:p>
            <a:pPr marL="0" indent="0" algn="just" fontAlgn="base">
              <a:buNone/>
            </a:pPr>
            <a:r>
              <a:rPr lang="ru-RU" b="1" dirty="0" smtClean="0">
                <a:solidFill>
                  <a:srgbClr val="444444"/>
                </a:solidFill>
                <a:latin typeface="Sans"/>
              </a:rPr>
              <a:t>в </a:t>
            </a:r>
            <a:r>
              <a:rPr lang="ru-RU" b="1" dirty="0">
                <a:solidFill>
                  <a:srgbClr val="444444"/>
                </a:solidFill>
                <a:latin typeface="Sans"/>
              </a:rPr>
              <a:t>верховьях — </a:t>
            </a:r>
            <a:endParaRPr lang="ru-RU" b="1" dirty="0" smtClean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Sans"/>
              </a:rPr>
              <a:t>предгорный</a:t>
            </a:r>
            <a:r>
              <a:rPr lang="ru-RU" sz="4800" b="1" dirty="0">
                <a:solidFill>
                  <a:srgbClr val="FF0000"/>
                </a:solidFill>
                <a:latin typeface="Sans"/>
              </a:rPr>
              <a:t>, </a:t>
            </a:r>
            <a:endParaRPr lang="ru-RU" sz="4800" b="1" dirty="0" smtClean="0">
              <a:solidFill>
                <a:srgbClr val="FF0000"/>
              </a:solidFill>
              <a:latin typeface="Sans"/>
            </a:endParaRPr>
          </a:p>
          <a:p>
            <a:pPr marL="0" indent="0" algn="just" fontAlgn="base">
              <a:buNone/>
            </a:pPr>
            <a:endParaRPr lang="ru-RU" dirty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endParaRPr lang="ru-RU" dirty="0" smtClean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endParaRPr lang="ru-RU" dirty="0" smtClean="0">
              <a:solidFill>
                <a:srgbClr val="444444"/>
              </a:solidFill>
              <a:latin typeface="Sans"/>
            </a:endParaRPr>
          </a:p>
          <a:p>
            <a:pPr marL="0" indent="0" algn="just" fontAlgn="base">
              <a:buNone/>
            </a:pPr>
            <a:r>
              <a:rPr lang="ru-RU" b="1" dirty="0" smtClean="0">
                <a:latin typeface="Sans"/>
              </a:rPr>
              <a:t>в </a:t>
            </a:r>
            <a:r>
              <a:rPr lang="ru-RU" b="1" dirty="0">
                <a:latin typeface="Sans"/>
              </a:rPr>
              <a:t>среднем и </a:t>
            </a:r>
            <a:endParaRPr lang="ru-RU" b="1" dirty="0" smtClean="0">
              <a:latin typeface="Sans"/>
            </a:endParaRPr>
          </a:p>
          <a:p>
            <a:pPr marL="0" indent="0" algn="just" fontAlgn="base">
              <a:buNone/>
            </a:pPr>
            <a:r>
              <a:rPr lang="ru-RU" b="1" dirty="0" smtClean="0">
                <a:latin typeface="Sans"/>
              </a:rPr>
              <a:t>нижнем </a:t>
            </a:r>
            <a:r>
              <a:rPr lang="ru-RU" b="1" dirty="0">
                <a:latin typeface="Sans"/>
              </a:rPr>
              <a:t>течении </a:t>
            </a:r>
            <a:r>
              <a:rPr lang="ru-RU" b="1" dirty="0" smtClean="0">
                <a:latin typeface="Sans"/>
              </a:rPr>
              <a:t>—</a:t>
            </a:r>
          </a:p>
          <a:p>
            <a:pPr marL="0" indent="0" algn="just" fontAlgn="base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Sans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Sans"/>
              </a:rPr>
              <a:t>равнинный.</a:t>
            </a:r>
          </a:p>
          <a:p>
            <a:endParaRPr lang="ru-RU" dirty="0"/>
          </a:p>
        </p:txBody>
      </p:sp>
      <p:pic>
        <p:nvPicPr>
          <p:cNvPr id="9219" name="Picture 3" descr="C:\Users\Kolesnikoff\Desktop\0_d2a06_9bcb35fa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98" y="958145"/>
            <a:ext cx="3960440" cy="286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Kolesnikoff\Desktop\43452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582" y="4077072"/>
            <a:ext cx="3871633" cy="258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37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7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8" y="1244661"/>
            <a:ext cx="8805664" cy="2218258"/>
          </a:xfrm>
        </p:spPr>
        <p:txBody>
          <a:bodyPr>
            <a:noAutofit/>
          </a:bodyPr>
          <a:lstStyle/>
          <a:p>
            <a:pPr algn="l" fontAlgn="base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80-х годах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 века отряд казаков под предводительством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Ермака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осуществил сплав по Туре.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Туринск (Свердловская область) произошёл их первый бой с сибирскими татарами.</a:t>
            </a:r>
            <a:r>
              <a:rPr lang="ru-RU" sz="320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88924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Покорение русскими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Сибири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3" name="Picture 3" descr="C:\Users\Kolesnikoff\Desktop\pohod-ermaka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492" y="3284985"/>
            <a:ext cx="7008988" cy="365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05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739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снованы города</a:t>
            </a:r>
            <a:r>
              <a:rPr lang="ru-RU" dirty="0" smtClean="0">
                <a:solidFill>
                  <a:srgbClr val="202122"/>
                </a:solidFill>
                <a:latin typeface="Arial"/>
              </a:rPr>
              <a:t/>
            </a:r>
            <a:br>
              <a:rPr lang="ru-RU" dirty="0" smtClean="0">
                <a:solidFill>
                  <a:srgbClr val="202122"/>
                </a:solidFill>
                <a:latin typeface="Arial"/>
              </a:rPr>
            </a:br>
            <a:r>
              <a:rPr lang="ru-RU" dirty="0">
                <a:solidFill>
                  <a:srgbClr val="202122"/>
                </a:solidFill>
                <a:latin typeface="Arial"/>
              </a:rPr>
              <a:t>  </a:t>
            </a:r>
            <a:endParaRPr lang="ru-RU" dirty="0"/>
          </a:p>
        </p:txBody>
      </p:sp>
      <p:pic>
        <p:nvPicPr>
          <p:cNvPr id="2051" name="Picture 3" descr="C:\Users\Kolesnikoff\Desktop\1593061472_dsc_1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537" y="3629445"/>
            <a:ext cx="4767409" cy="325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olesnikoff\Desktop\2_7a6f63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11" y="3955237"/>
            <a:ext cx="4337671" cy="289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olesnikoff\Desktop\cb369d1e879a937584014f9e4512fba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4" y="1358678"/>
            <a:ext cx="3840723" cy="254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Kolesnikoff\Desktop\9604481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261" y="956925"/>
            <a:ext cx="4537991" cy="293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92106" y="5917040"/>
            <a:ext cx="2640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Туринск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96" y="3009299"/>
            <a:ext cx="2613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Тюмень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2564" y="2756079"/>
            <a:ext cx="41678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Нижняя Тура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48780" y="5917040"/>
            <a:ext cx="4214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Верхняя тура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967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155</Words>
  <Application>Microsoft Office PowerPoint</Application>
  <PresentationFormat>Экран (4:3)</PresentationFormat>
  <Paragraphs>66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река Тура</vt:lpstr>
      <vt:lpstr>Происхождение названия Тура (Долгая)</vt:lpstr>
      <vt:lpstr>Река в Свердловской и Тюменской областях, левый приток Тобола. Протекает по Туринской равнине. Длина — 1030 км, площадь водосборного бассейна   80 400 км². Судоходна на 635 км от устья.  Высота истока 416 м  Высота устья —  42,2 м над уровнем моря</vt:lpstr>
      <vt:lpstr>Презентация PowerPoint</vt:lpstr>
      <vt:lpstr>Презентация PowerPoint</vt:lpstr>
      <vt:lpstr>Презентация PowerPoint</vt:lpstr>
      <vt:lpstr>Презентация PowerPoint</vt:lpstr>
      <vt:lpstr> В 80-х годах XVI века отряд казаков под предводительством Ермака осуществил сплав по Туре.  В г. Туринск (Свердловская область) произошёл их первый бой с сибирскими татарами. </vt:lpstr>
      <vt:lpstr>Основаны города   </vt:lpstr>
      <vt:lpstr>     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Kolesnikoff</dc:creator>
  <cp:lastModifiedBy>Пользователь Windows</cp:lastModifiedBy>
  <cp:revision>19</cp:revision>
  <dcterms:created xsi:type="dcterms:W3CDTF">2022-04-19T14:08:00Z</dcterms:created>
  <dcterms:modified xsi:type="dcterms:W3CDTF">2022-11-01T20:07:03Z</dcterms:modified>
</cp:coreProperties>
</file>