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D2879-2D18-4415-8E74-9FE5A8155DE7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2779D-4121-4762-BD4B-21B50BF86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913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17520B-A452-459D-AAB6-8647D12319D0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678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7F86-464C-4E4E-848C-FDC30EDAC2C5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496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15B17-6E83-4CB2-BD67-729127FCC7A5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50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EA0FB-358C-4287-8E1D-C383374BBDD6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449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99FC8-5301-4B54-8C68-3DFA18CB494F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0864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06FF-F167-43C4-AC63-33DD6FD9192B}" type="datetime1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21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7CAD-730E-4461-AAEB-28B672C22490}" type="datetime1">
              <a:rPr lang="ru-RU" smtClean="0"/>
              <a:t>19.10.2022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50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79E3-28E0-41F1-8F62-0B6EF9FA9543}" type="datetime1">
              <a:rPr lang="ru-RU" smtClean="0"/>
              <a:t>19.10.2022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69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0C46-8B50-4E08-8AAB-DFA66CCB6501}" type="datetime1">
              <a:rPr lang="ru-RU" smtClean="0"/>
              <a:t>19.10.2022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528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0C365-8650-4DBA-BA51-FDB6D4ACABBC}" type="datetime1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0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B109-A3EF-4359-8A56-E851A4E3EB47}" type="datetime1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66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0E3619F-9761-47E9-90C7-79BBFF72828A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B8DFB21-718B-44C1-B275-2B915CD3D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947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56F1BB-3ADE-4F6B-9EA9-3B96E6FBDF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gic Wix Script RUS" panose="02000500000000000000" pitchFamily="2" charset="0"/>
              </a:rPr>
              <a:t>Басня как эпический жанр литературы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1CE44A-502F-4926-8929-BE3F5C6B06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latin typeface="Magic Wix Script RUS" panose="02000500000000000000" pitchFamily="2" charset="0"/>
              </a:rPr>
              <a:t>Учитель русского языка и литературы</a:t>
            </a:r>
          </a:p>
          <a:p>
            <a:r>
              <a:rPr lang="ru-RU" dirty="0" err="1">
                <a:latin typeface="Magic Wix Script RUS" panose="02000500000000000000" pitchFamily="2" charset="0"/>
              </a:rPr>
              <a:t>Карпилова</a:t>
            </a:r>
            <a:r>
              <a:rPr lang="ru-RU" dirty="0">
                <a:latin typeface="Magic Wix Script RUS" panose="02000500000000000000" pitchFamily="2" charset="0"/>
              </a:rPr>
              <a:t> Т.Ю.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E8E7D65-1E80-4F65-87FD-EF8ED7404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0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8ED65A-D049-43A1-9480-CA96A10CA6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9" t="15" r="21281"/>
          <a:stretch/>
        </p:blipFill>
        <p:spPr>
          <a:xfrm>
            <a:off x="522513" y="842762"/>
            <a:ext cx="2967419" cy="51724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5B1132-7E64-454E-8F62-527D3A7147CB}"/>
              </a:ext>
            </a:extLst>
          </p:cNvPr>
          <p:cNvSpPr txBox="1"/>
          <p:nvPr/>
        </p:nvSpPr>
        <p:spPr>
          <a:xfrm>
            <a:off x="522512" y="6120147"/>
            <a:ext cx="2967419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Magic Wix Script RUS" panose="02000500000000000000" pitchFamily="2" charset="0"/>
              </a:rPr>
              <a:t>620 г. до н.э. – 564 г. до н.э.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718B7C-10DB-43ED-B0DE-ED79BBC12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2</a:t>
            </a:fld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D70839-F4A4-440D-AA75-CFF507101164}"/>
              </a:ext>
            </a:extLst>
          </p:cNvPr>
          <p:cNvSpPr txBox="1"/>
          <p:nvPr/>
        </p:nvSpPr>
        <p:spPr>
          <a:xfrm>
            <a:off x="727363" y="276186"/>
            <a:ext cx="2446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Magic Wix Script RUS" panose="02000500000000000000" pitchFamily="2" charset="0"/>
              </a:rPr>
              <a:t>Эзоп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19E1B2-551C-4DC6-AFD7-4B0FD756610B}"/>
              </a:ext>
            </a:extLst>
          </p:cNvPr>
          <p:cNvSpPr txBox="1"/>
          <p:nvPr/>
        </p:nvSpPr>
        <p:spPr>
          <a:xfrm>
            <a:off x="3598223" y="344384"/>
            <a:ext cx="820585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>
                <a:latin typeface="Kyiv*Type Titling Medium" panose="00000500000000000000" pitchFamily="2" charset="-52"/>
              </a:rPr>
              <a:t>Бесхвостая Лисица</a:t>
            </a:r>
          </a:p>
          <a:p>
            <a:pPr algn="ctr"/>
            <a:endParaRPr lang="ru-RU" sz="1700" dirty="0">
              <a:latin typeface="Kyiv*Type Titling Medium" panose="00000500000000000000" pitchFamily="2" charset="-52"/>
            </a:endParaRPr>
          </a:p>
          <a:p>
            <a:pPr algn="ctr"/>
            <a:r>
              <a:rPr lang="ru-RU" sz="1700" dirty="0">
                <a:latin typeface="Kyiv*Type Titling Medium" panose="00000500000000000000" pitchFamily="2" charset="-52"/>
              </a:rPr>
              <a:t>Лисица потеряла хвост в какой-то западне и рассудила, что с таким позором жить ей невозможно. Тогда она решила склонить к тому же самому и всех остальных лисиц, чтобы в общем несчастье скрыть собственное увечье.</a:t>
            </a:r>
          </a:p>
          <a:p>
            <a:pPr algn="ctr"/>
            <a:r>
              <a:rPr lang="ru-RU" sz="1700" dirty="0">
                <a:latin typeface="Kyiv*Type Titling Medium" panose="00000500000000000000" pitchFamily="2" charset="-52"/>
              </a:rPr>
              <a:t>Собрала она всех лисиц и стала их убеждать отрубить себе хвосты: во-первых, потому что они некрасивые, а во-вторых, потому что это только лишняя тяжесть. Но одна из лисиц на это ответила: "Эх ты! не дала бы ты нам такого совета, не будь тебе самой это выгодно".</a:t>
            </a:r>
          </a:p>
          <a:p>
            <a:pPr algn="ctr"/>
            <a:r>
              <a:rPr lang="ru-RU" sz="1700" dirty="0">
                <a:latin typeface="Kyiv*Type Titling Medium" panose="00000500000000000000" pitchFamily="2" charset="-52"/>
              </a:rPr>
              <a:t>Басня относится к тем, кто подает советы ближним не от чистого сердца, а ради собственной выгоды.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3A67429-DB6C-459D-84EB-E03FE5FDBB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139" y="3615297"/>
            <a:ext cx="5286499" cy="297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82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FC53B2D-0168-473B-955D-B5E394F39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3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2B4E82-6D7C-4F45-8D14-7314F9BB0F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" r="6647"/>
          <a:stretch/>
        </p:blipFill>
        <p:spPr>
          <a:xfrm>
            <a:off x="352969" y="825335"/>
            <a:ext cx="4040901" cy="53129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7A6D84-6407-42BF-A0CC-16AD4496DB3F}"/>
              </a:ext>
            </a:extLst>
          </p:cNvPr>
          <p:cNvSpPr txBox="1"/>
          <p:nvPr/>
        </p:nvSpPr>
        <p:spPr>
          <a:xfrm>
            <a:off x="783234" y="267593"/>
            <a:ext cx="3366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Magic Wix Script RUS" panose="02000500000000000000" pitchFamily="2" charset="0"/>
              </a:rPr>
              <a:t>Жан де Лафонтен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DBAC8C-7A62-4F4C-AAF2-F6C700039BAB}"/>
              </a:ext>
            </a:extLst>
          </p:cNvPr>
          <p:cNvSpPr txBox="1"/>
          <p:nvPr/>
        </p:nvSpPr>
        <p:spPr>
          <a:xfrm>
            <a:off x="584537" y="6188843"/>
            <a:ext cx="3366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Magic Wix Script RUS" panose="02000500000000000000" pitchFamily="2" charset="0"/>
              </a:rPr>
              <a:t> 1621 –  1695 гг.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F89E5D-B32B-4999-AA59-633383A9EB2E}"/>
              </a:ext>
            </a:extLst>
          </p:cNvPr>
          <p:cNvSpPr txBox="1"/>
          <p:nvPr/>
        </p:nvSpPr>
        <p:spPr>
          <a:xfrm>
            <a:off x="4269531" y="267593"/>
            <a:ext cx="3794166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Виноградник и Олень</a:t>
            </a:r>
          </a:p>
          <a:p>
            <a:pPr algn="ctr"/>
            <a:endParaRPr lang="ru-RU" sz="1500" dirty="0">
              <a:latin typeface="Kyiv*Type Titling Medium" panose="00000500000000000000" pitchFamily="2" charset="-52"/>
            </a:endParaRP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В один несчастный день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Олень,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Благодаря густому винограду,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Нашёл себе спасенье и ограду: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Он за листвой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Его густой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Невидим был охотничьему взгляду!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Опасность минула... И вот,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Мой скот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Давай, без всякого смущенья,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Глодать </a:t>
            </a:r>
            <a:r>
              <a:rPr lang="ru-RU" sz="1500" dirty="0" err="1">
                <a:latin typeface="Kyiv*Type Titling Medium" panose="00000500000000000000" pitchFamily="2" charset="-52"/>
              </a:rPr>
              <a:t>кору</a:t>
            </a:r>
            <a:r>
              <a:rPr lang="ru-RU" sz="1500" dirty="0">
                <a:latin typeface="Kyiv*Type Titling Medium" panose="00000500000000000000" pitchFamily="2" charset="-52"/>
              </a:rPr>
              <a:t> и листву огражденья.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Поднял он шум такой,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Что все охотники толпой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Назад вернулись и Оленя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Убили из ружья без сожаленья.</a:t>
            </a:r>
          </a:p>
          <a:p>
            <a:pPr algn="ctr"/>
            <a:endParaRPr lang="ru-RU" sz="1500" dirty="0">
              <a:latin typeface="Kyiv*Type Titling Medium" panose="00000500000000000000" pitchFamily="2" charset="-52"/>
            </a:endParaRP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«И поделом! —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Сказал безумец, умирая. —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Я оскорбил меня же спасший дом,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Его услугу забывая!»</a:t>
            </a:r>
          </a:p>
          <a:p>
            <a:pPr algn="ctr"/>
            <a:endParaRPr lang="ru-RU" sz="1500" dirty="0">
              <a:latin typeface="Kyiv*Type Titling Medium" panose="00000500000000000000" pitchFamily="2" charset="-52"/>
            </a:endParaRP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Не забывай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И отдавай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Тому почтенье,</a:t>
            </a:r>
          </a:p>
          <a:p>
            <a:pPr algn="ctr"/>
            <a:r>
              <a:rPr lang="ru-RU" sz="1500" dirty="0">
                <a:latin typeface="Kyiv*Type Titling Medium" panose="00000500000000000000" pitchFamily="2" charset="-52"/>
              </a:rPr>
              <a:t>В ком ты нашёл защиту и спасенье!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7DB3A2-583D-46FB-AE30-FBFBE1565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" t="3872" r="4738" b="6926"/>
          <a:stretch/>
        </p:blipFill>
        <p:spPr>
          <a:xfrm>
            <a:off x="7944944" y="597820"/>
            <a:ext cx="3894087" cy="566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74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1F0274D-1EF6-4C65-8F55-CEC9420A2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4</a:t>
            </a:fld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54A696-BF4A-47EA-9482-4540B82445F6}"/>
              </a:ext>
            </a:extLst>
          </p:cNvPr>
          <p:cNvSpPr txBox="1"/>
          <p:nvPr/>
        </p:nvSpPr>
        <p:spPr>
          <a:xfrm>
            <a:off x="579463" y="188181"/>
            <a:ext cx="3584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Magic Wix Script RUS" panose="02000500000000000000" pitchFamily="2" charset="0"/>
              </a:rPr>
              <a:t>Александр Петрович Сумароков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20912B-EF64-48E4-926E-692B609152C4}"/>
              </a:ext>
            </a:extLst>
          </p:cNvPr>
          <p:cNvSpPr txBox="1"/>
          <p:nvPr/>
        </p:nvSpPr>
        <p:spPr>
          <a:xfrm>
            <a:off x="1061250" y="6188843"/>
            <a:ext cx="2523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Magic Wix Script RUS" panose="02000500000000000000" pitchFamily="2" charset="0"/>
              </a:rPr>
              <a:t>1717-1777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75951FD-4831-4E02-81A6-6650F2BB2C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1" r="7591" b="1314"/>
          <a:stretch/>
        </p:blipFill>
        <p:spPr>
          <a:xfrm>
            <a:off x="353053" y="661368"/>
            <a:ext cx="4037610" cy="53950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E2F952-95BF-4542-A095-A2745FCFC635}"/>
              </a:ext>
            </a:extLst>
          </p:cNvPr>
          <p:cNvSpPr txBox="1"/>
          <p:nvPr/>
        </p:nvSpPr>
        <p:spPr>
          <a:xfrm>
            <a:off x="4366847" y="338447"/>
            <a:ext cx="3758541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Волки и Овцы</a:t>
            </a:r>
          </a:p>
          <a:p>
            <a:pPr algn="ctr"/>
            <a:endParaRPr lang="ru-RU" sz="1400" dirty="0">
              <a:latin typeface="Kyiv*Type Titling Medium" panose="00000500000000000000" pitchFamily="2" charset="-52"/>
            </a:endParaRP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Не верь </a:t>
            </a:r>
            <a:r>
              <a:rPr lang="ru-RU" sz="1400" dirty="0" err="1">
                <a:latin typeface="Kyiv*Type Titling Medium" panose="00000500000000000000" pitchFamily="2" charset="-52"/>
              </a:rPr>
              <a:t>безчестнаго</a:t>
            </a:r>
            <a:r>
              <a:rPr lang="ru-RU" sz="1400" dirty="0">
                <a:latin typeface="Kyiv*Type Titling Medium" panose="00000500000000000000" pitchFamily="2" charset="-52"/>
              </a:rPr>
              <a:t> ты миру никогда,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И чти </a:t>
            </a:r>
            <a:r>
              <a:rPr lang="ru-RU" sz="1400" dirty="0" err="1">
                <a:latin typeface="Kyiv*Type Titling Medium" panose="00000500000000000000" pitchFamily="2" charset="-52"/>
              </a:rPr>
              <a:t>врагомъ</a:t>
            </a:r>
            <a:r>
              <a:rPr lang="ru-RU" sz="1400" dirty="0">
                <a:latin typeface="Kyiv*Type Titling Medium" panose="00000500000000000000" pitchFamily="2" charset="-52"/>
              </a:rPr>
              <a:t> себе злодея завсегда.</a:t>
            </a:r>
          </a:p>
          <a:p>
            <a:pPr algn="ctr"/>
            <a:r>
              <a:rPr lang="ru-RU" sz="1400" dirty="0" err="1">
                <a:latin typeface="Kyiv*Type Titling Medium" panose="00000500000000000000" pitchFamily="2" charset="-52"/>
              </a:rPr>
              <a:t>Съ</a:t>
            </a:r>
            <a:r>
              <a:rPr lang="ru-RU" sz="1400" dirty="0">
                <a:latin typeface="Kyiv*Type Titling Medium" panose="00000500000000000000" pitchFamily="2" charset="-52"/>
              </a:rPr>
              <a:t> волками много </a:t>
            </a:r>
            <a:r>
              <a:rPr lang="ru-RU" sz="1400" dirty="0" err="1">
                <a:latin typeface="Kyiv*Type Titling Medium" panose="00000500000000000000" pitchFamily="2" charset="-52"/>
              </a:rPr>
              <a:t>летъ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въ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побранке</a:t>
            </a:r>
            <a:r>
              <a:rPr lang="ru-RU" sz="1400" dirty="0">
                <a:latin typeface="Kyiv*Type Titling Medium" panose="00000500000000000000" pitchFamily="2" charset="-52"/>
              </a:rPr>
              <a:t> овцы жили:</a:t>
            </a:r>
          </a:p>
          <a:p>
            <a:pPr algn="ctr"/>
            <a:r>
              <a:rPr lang="ru-RU" sz="1400" dirty="0" err="1">
                <a:latin typeface="Kyiv*Type Titling Medium" panose="00000500000000000000" pitchFamily="2" charset="-52"/>
              </a:rPr>
              <a:t>Съ</a:t>
            </a:r>
            <a:r>
              <a:rPr lang="ru-RU" sz="1400" dirty="0">
                <a:latin typeface="Kyiv*Type Titling Medium" panose="00000500000000000000" pitchFamily="2" charset="-52"/>
              </a:rPr>
              <a:t> волками, </a:t>
            </a:r>
            <a:r>
              <a:rPr lang="ru-RU" sz="1400" dirty="0" err="1">
                <a:latin typeface="Kyiv*Type Titling Medium" panose="00000500000000000000" pitchFamily="2" charset="-52"/>
              </a:rPr>
              <a:t>наконецъ</a:t>
            </a:r>
            <a:r>
              <a:rPr lang="ru-RU" sz="1400" dirty="0">
                <a:latin typeface="Kyiv*Type Titling Medium" panose="00000500000000000000" pitchFamily="2" charset="-52"/>
              </a:rPr>
              <a:t>,</a:t>
            </a:r>
          </a:p>
          <a:p>
            <a:pPr algn="ctr"/>
            <a:r>
              <a:rPr lang="ru-RU" sz="1400" dirty="0" err="1">
                <a:latin typeface="Kyiv*Type Titling Medium" panose="00000500000000000000" pitchFamily="2" charset="-52"/>
              </a:rPr>
              <a:t>Установленъ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миръ</a:t>
            </a:r>
            <a:r>
              <a:rPr lang="ru-RU" sz="1400" dirty="0">
                <a:latin typeface="Kyiv*Type Titling Medium" panose="00000500000000000000" pitchFamily="2" charset="-52"/>
              </a:rPr>
              <a:t> вечный у </a:t>
            </a:r>
            <a:r>
              <a:rPr lang="ru-RU" sz="1400" dirty="0" err="1">
                <a:latin typeface="Kyiv*Type Titling Medium" panose="00000500000000000000" pitchFamily="2" charset="-52"/>
              </a:rPr>
              <a:t>овецъ</a:t>
            </a:r>
            <a:r>
              <a:rPr lang="ru-RU" sz="1400" dirty="0">
                <a:latin typeface="Kyiv*Type Titling Medium" panose="00000500000000000000" pitchFamily="2" charset="-52"/>
              </a:rPr>
              <a:t>.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А овцы </a:t>
            </a:r>
            <a:r>
              <a:rPr lang="ru-RU" sz="1400" dirty="0" err="1">
                <a:latin typeface="Kyiv*Type Titling Medium" panose="00000500000000000000" pitchFamily="2" charset="-52"/>
              </a:rPr>
              <a:t>имъ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собакъ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закладомъ</a:t>
            </a:r>
            <a:r>
              <a:rPr lang="ru-RU" sz="1400" dirty="0">
                <a:latin typeface="Kyiv*Type Titling Medium" panose="00000500000000000000" pitchFamily="2" charset="-52"/>
              </a:rPr>
              <a:t> положили.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Одной овце </a:t>
            </a:r>
            <a:r>
              <a:rPr lang="ru-RU" sz="1400" dirty="0" err="1">
                <a:latin typeface="Kyiv*Type Titling Medium" panose="00000500000000000000" pitchFamily="2" charset="-52"/>
              </a:rPr>
              <a:t>волкъ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братъ</a:t>
            </a:r>
            <a:r>
              <a:rPr lang="ru-RU" sz="1400" dirty="0">
                <a:latin typeface="Kyiv*Type Titling Medium" panose="00000500000000000000" pitchFamily="2" charset="-52"/>
              </a:rPr>
              <a:t>, той дядя, той </a:t>
            </a:r>
            <a:r>
              <a:rPr lang="ru-RU" sz="1400" dirty="0" err="1">
                <a:latin typeface="Kyiv*Type Titling Medium" panose="00000500000000000000" pitchFamily="2" charset="-52"/>
              </a:rPr>
              <a:t>отецъ</a:t>
            </a:r>
            <a:endParaRPr lang="ru-RU" sz="1400" dirty="0">
              <a:latin typeface="Kyiv*Type Titling Medium" panose="00000500000000000000" pitchFamily="2" charset="-52"/>
            </a:endParaRPr>
          </a:p>
          <a:p>
            <a:pPr algn="ctr"/>
            <a:r>
              <a:rPr lang="ru-RU" sz="1400" dirty="0" err="1">
                <a:latin typeface="Kyiv*Type Titling Medium" panose="00000500000000000000" pitchFamily="2" charset="-52"/>
              </a:rPr>
              <a:t>Владычествуетъ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векъ</a:t>
            </a:r>
            <a:r>
              <a:rPr lang="ru-RU" sz="1400" dirty="0">
                <a:latin typeface="Kyiv*Type Titling Medium" panose="00000500000000000000" pitchFamily="2" charset="-52"/>
              </a:rPr>
              <a:t> у </a:t>
            </a:r>
            <a:r>
              <a:rPr lang="ru-RU" sz="1400" dirty="0" err="1">
                <a:latin typeface="Kyiv*Type Titling Medium" panose="00000500000000000000" pitchFamily="2" charset="-52"/>
              </a:rPr>
              <a:t>нихъ</a:t>
            </a:r>
            <a:r>
              <a:rPr lang="ru-RU" sz="1400" dirty="0">
                <a:latin typeface="Kyiv*Type Titling Medium" panose="00000500000000000000" pitchFamily="2" charset="-52"/>
              </a:rPr>
              <a:t> Астреи </a:t>
            </a:r>
            <a:r>
              <a:rPr lang="ru-RU" sz="1400" dirty="0" err="1">
                <a:latin typeface="Kyiv*Type Titling Medium" panose="00000500000000000000" pitchFamily="2" charset="-52"/>
              </a:rPr>
              <a:t>въ</a:t>
            </a:r>
            <a:r>
              <a:rPr lang="ru-RU" sz="1400" dirty="0">
                <a:latin typeface="Kyiv*Type Titling Medium" panose="00000500000000000000" pitchFamily="2" charset="-52"/>
              </a:rPr>
              <a:t> поле,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И сторожи </a:t>
            </a:r>
            <a:r>
              <a:rPr lang="ru-RU" sz="1400" dirty="0" err="1">
                <a:latin typeface="Kyiv*Type Titling Medium" panose="00000500000000000000" pitchFamily="2" charset="-52"/>
              </a:rPr>
              <a:t>овцамъ</a:t>
            </a:r>
            <a:r>
              <a:rPr lang="ru-RU" sz="1400" dirty="0">
                <a:latin typeface="Kyiv*Type Titling Medium" panose="00000500000000000000" pitchFamily="2" charset="-52"/>
              </a:rPr>
              <a:t> не надобны </a:t>
            </a:r>
            <a:r>
              <a:rPr lang="ru-RU" sz="1400" dirty="0" err="1">
                <a:latin typeface="Kyiv*Type Titling Medium" panose="00000500000000000000" pitchFamily="2" charset="-52"/>
              </a:rPr>
              <a:t>ужъ</a:t>
            </a:r>
            <a:r>
              <a:rPr lang="ru-RU" sz="1400" dirty="0">
                <a:latin typeface="Kyiv*Type Titling Medium" panose="00000500000000000000" pitchFamily="2" charset="-52"/>
              </a:rPr>
              <a:t> боле.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Переменился </a:t>
            </a:r>
            <a:r>
              <a:rPr lang="ru-RU" sz="1400" dirty="0" err="1">
                <a:latin typeface="Kyiv*Type Titling Medium" panose="00000500000000000000" pitchFamily="2" charset="-52"/>
              </a:rPr>
              <a:t>нравъ</a:t>
            </a:r>
            <a:r>
              <a:rPr lang="ru-RU" sz="1400" dirty="0">
                <a:latin typeface="Kyiv*Type Titling Medium" panose="00000500000000000000" pitchFamily="2" charset="-52"/>
              </a:rPr>
              <a:t> и волчье естество.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А волки </a:t>
            </a:r>
            <a:r>
              <a:rPr lang="ru-RU" sz="1400" dirty="0" err="1">
                <a:latin typeface="Kyiv*Type Titling Medium" panose="00000500000000000000" pitchFamily="2" charset="-52"/>
              </a:rPr>
              <a:t>давъ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овцамъ</a:t>
            </a:r>
            <a:r>
              <a:rPr lang="ru-RU" sz="1400" dirty="0">
                <a:latin typeface="Kyiv*Type Titling Medium" panose="00000500000000000000" pitchFamily="2" charset="-52"/>
              </a:rPr>
              <a:t> отраду,</a:t>
            </a:r>
          </a:p>
          <a:p>
            <a:pPr algn="ctr"/>
            <a:r>
              <a:rPr lang="ru-RU" sz="1400" dirty="0" err="1">
                <a:latin typeface="Kyiv*Type Titling Medium" panose="00000500000000000000" pitchFamily="2" charset="-52"/>
              </a:rPr>
              <a:t>Текутъ</a:t>
            </a:r>
            <a:r>
              <a:rPr lang="ru-RU" sz="1400" dirty="0">
                <a:latin typeface="Kyiv*Type Titling Medium" panose="00000500000000000000" pitchFamily="2" charset="-52"/>
              </a:rPr>
              <a:t> ко стаду,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На мирно торжество.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Не </a:t>
            </a:r>
            <a:r>
              <a:rPr lang="ru-RU" sz="1400" dirty="0" err="1">
                <a:latin typeface="Kyiv*Type Titling Medium" panose="00000500000000000000" pitchFamily="2" charset="-52"/>
              </a:rPr>
              <a:t>будетъ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отъ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волковъ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овцамъ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худыхъ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судьбинокъ</a:t>
            </a:r>
            <a:r>
              <a:rPr lang="ru-RU" sz="1400" dirty="0">
                <a:latin typeface="Kyiv*Type Titling Medium" panose="00000500000000000000" pitchFamily="2" charset="-52"/>
              </a:rPr>
              <a:t>,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Хотя </a:t>
            </a:r>
            <a:r>
              <a:rPr lang="ru-RU" sz="1400" dirty="0" err="1">
                <a:latin typeface="Kyiv*Type Titling Medium" panose="00000500000000000000" pitchFamily="2" charset="-52"/>
              </a:rPr>
              <a:t>собакъ</a:t>
            </a:r>
            <a:r>
              <a:rPr lang="ru-RU" sz="1400" dirty="0">
                <a:latin typeface="Kyiv*Type Titling Medium" panose="00000500000000000000" pitchFamily="2" charset="-52"/>
              </a:rPr>
              <a:t> у стада </a:t>
            </a:r>
            <a:r>
              <a:rPr lang="ru-RU" sz="1400" dirty="0" err="1">
                <a:latin typeface="Kyiv*Type Titling Medium" panose="00000500000000000000" pitchFamily="2" charset="-52"/>
              </a:rPr>
              <a:t>нетъ</a:t>
            </a:r>
            <a:r>
              <a:rPr lang="ru-RU" sz="1400" dirty="0">
                <a:latin typeface="Kyiv*Type Titling Medium" panose="00000500000000000000" pitchFamily="2" charset="-52"/>
              </a:rPr>
              <a:t>;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Однако </a:t>
            </a:r>
            <a:r>
              <a:rPr lang="ru-RU" sz="1400" dirty="0" err="1">
                <a:latin typeface="Kyiv*Type Titling Medium" panose="00000500000000000000" pitchFamily="2" charset="-52"/>
              </a:rPr>
              <a:t>римляня</a:t>
            </a:r>
            <a:r>
              <a:rPr lang="ru-RU" sz="1400" dirty="0">
                <a:latin typeface="Kyiv*Type Titling Medium" panose="00000500000000000000" pitchFamily="2" charset="-52"/>
              </a:rPr>
              <a:t>, </a:t>
            </a:r>
            <a:r>
              <a:rPr lang="ru-RU" sz="1400" dirty="0" err="1">
                <a:latin typeface="Kyiv*Type Titling Medium" panose="00000500000000000000" pitchFamily="2" charset="-52"/>
              </a:rPr>
              <a:t>Сабинокъ</a:t>
            </a:r>
            <a:r>
              <a:rPr lang="ru-RU" sz="1400" dirty="0">
                <a:latin typeface="Kyiv*Type Titling Medium" panose="00000500000000000000" pitchFamily="2" charset="-52"/>
              </a:rPr>
              <a:t>,</a:t>
            </a:r>
          </a:p>
          <a:p>
            <a:pPr algn="ctr"/>
            <a:r>
              <a:rPr lang="ru-RU" sz="1400" dirty="0" err="1">
                <a:latin typeface="Kyiv*Type Titling Medium" panose="00000500000000000000" pitchFamily="2" charset="-52"/>
              </a:rPr>
              <a:t>Уносятъ</a:t>
            </a:r>
            <a:r>
              <a:rPr lang="ru-RU" sz="1400" dirty="0">
                <a:latin typeface="Kyiv*Type Titling Medium" panose="00000500000000000000" pitchFamily="2" charset="-52"/>
              </a:rPr>
              <a:t> на </a:t>
            </a:r>
            <a:r>
              <a:rPr lang="ru-RU" sz="1400" dirty="0" err="1">
                <a:latin typeface="Kyiv*Type Titling Medium" panose="00000500000000000000" pitchFamily="2" charset="-52"/>
              </a:rPr>
              <a:t>подклетъ</a:t>
            </a:r>
            <a:r>
              <a:rPr lang="ru-RU" sz="1400" dirty="0">
                <a:latin typeface="Kyiv*Type Titling Medium" panose="00000500000000000000" pitchFamily="2" charset="-52"/>
              </a:rPr>
              <a:t>.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Грабительски </a:t>
            </a:r>
            <a:r>
              <a:rPr lang="ru-RU" sz="1400" dirty="0" err="1">
                <a:latin typeface="Kyiv*Type Titling Medium" panose="00000500000000000000" pitchFamily="2" charset="-52"/>
              </a:rPr>
              <a:t>серца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наполнилися</a:t>
            </a:r>
            <a:r>
              <a:rPr lang="ru-RU" sz="1400" dirty="0">
                <a:latin typeface="Kyiv*Type Titling Medium" panose="00000500000000000000" pitchFamily="2" charset="-52"/>
              </a:rPr>
              <a:t> </a:t>
            </a:r>
            <a:r>
              <a:rPr lang="ru-RU" sz="1400" dirty="0" err="1">
                <a:latin typeface="Kyiv*Type Titling Medium" panose="00000500000000000000" pitchFamily="2" charset="-52"/>
              </a:rPr>
              <a:t>жолчью</a:t>
            </a:r>
            <a:r>
              <a:rPr lang="ru-RU" sz="1400" dirty="0">
                <a:latin typeface="Kyiv*Type Titling Medium" panose="00000500000000000000" pitchFamily="2" charset="-52"/>
              </a:rPr>
              <a:t>;</a:t>
            </a:r>
          </a:p>
          <a:p>
            <a:pPr algn="ctr"/>
            <a:r>
              <a:rPr lang="ru-RU" sz="1400" dirty="0">
                <a:latin typeface="Kyiv*Type Titling Medium" panose="00000500000000000000" pitchFamily="2" charset="-52"/>
              </a:rPr>
              <a:t>Овечье стадо все пошло </a:t>
            </a:r>
            <a:r>
              <a:rPr lang="ru-RU" sz="1400" dirty="0" err="1">
                <a:latin typeface="Kyiv*Type Titling Medium" panose="00000500000000000000" pitchFamily="2" charset="-52"/>
              </a:rPr>
              <a:t>въ</a:t>
            </a:r>
            <a:r>
              <a:rPr lang="ru-RU" sz="1400" dirty="0">
                <a:latin typeface="Kyiv*Type Titling Medium" panose="00000500000000000000" pitchFamily="2" charset="-52"/>
              </a:rPr>
              <a:t> поварню волчью.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1EAE828-81B1-4D10-A7BD-6E497593B0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6" t="3924" r="25119" b="4934"/>
          <a:stretch/>
        </p:blipFill>
        <p:spPr>
          <a:xfrm>
            <a:off x="8080406" y="393260"/>
            <a:ext cx="3758541" cy="593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7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F77A991-00C6-4225-961B-4BF80FD05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5</a:t>
            </a:fld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84EDFA-0436-4641-9356-DE22D0C8B81B}"/>
              </a:ext>
            </a:extLst>
          </p:cNvPr>
          <p:cNvSpPr txBox="1"/>
          <p:nvPr/>
        </p:nvSpPr>
        <p:spPr>
          <a:xfrm>
            <a:off x="730332" y="293179"/>
            <a:ext cx="3230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Magic Wix Script RUS" panose="02000500000000000000" pitchFamily="2" charset="0"/>
              </a:rPr>
              <a:t>Иван Иванович Дмитриев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AD0E36-1848-42FE-9F8D-63A9DE4B9F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6" t="82" r="4018" b="1"/>
          <a:stretch/>
        </p:blipFill>
        <p:spPr>
          <a:xfrm>
            <a:off x="451262" y="693289"/>
            <a:ext cx="3734789" cy="54759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A4B071-9194-48C1-AF92-2ACFE5353524}"/>
              </a:ext>
            </a:extLst>
          </p:cNvPr>
          <p:cNvSpPr txBox="1"/>
          <p:nvPr/>
        </p:nvSpPr>
        <p:spPr>
          <a:xfrm>
            <a:off x="451262" y="6219621"/>
            <a:ext cx="2683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agic Wix Script RUS" panose="02000500000000000000" pitchFamily="2" charset="0"/>
              </a:rPr>
              <a:t>1760-1837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225C1E0-C2D8-4C67-A8CC-CB20149D7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156" y="782717"/>
            <a:ext cx="3559770" cy="51263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139A81-4DD8-41B6-A451-807CA94E9F53}"/>
              </a:ext>
            </a:extLst>
          </p:cNvPr>
          <p:cNvSpPr txBox="1"/>
          <p:nvPr/>
        </p:nvSpPr>
        <p:spPr>
          <a:xfrm>
            <a:off x="4316681" y="599704"/>
            <a:ext cx="368927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Kyiv*Type Titling Medium" panose="00000500000000000000" pitchFamily="2" charset="-52"/>
              </a:rPr>
              <a:t>Муха</a:t>
            </a:r>
          </a:p>
          <a:p>
            <a:pPr algn="ctr"/>
            <a:endParaRPr lang="ru-RU" dirty="0">
              <a:latin typeface="Kyiv*Type Titling Medium" panose="00000500000000000000" pitchFamily="2" charset="-52"/>
            </a:endParaRP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Бык с плугом на покой тащился по трудах;</a:t>
            </a: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А Муха у него сидела на рогах,</a:t>
            </a: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И Муху же они дорогой повстречали.</a:t>
            </a: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«Откуда ты, сестра?» — от этой был вопрос.</a:t>
            </a: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А та, поднявши нос,</a:t>
            </a: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В ответ ей говорит: «Откуда? — мы пахали!»</a:t>
            </a:r>
          </a:p>
          <a:p>
            <a:pPr algn="ctr"/>
            <a:endParaRPr lang="ru-RU" dirty="0">
              <a:latin typeface="Kyiv*Type Titling Medium" panose="00000500000000000000" pitchFamily="2" charset="-52"/>
            </a:endParaRP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От басни завсегда</a:t>
            </a: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Нечаянно дойдешь до были.</a:t>
            </a: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Случалось ли подчас вам слышать, господа:</a:t>
            </a:r>
          </a:p>
          <a:p>
            <a:pPr algn="ctr"/>
            <a:r>
              <a:rPr lang="ru-RU" dirty="0">
                <a:latin typeface="Kyiv*Type Titling Medium" panose="00000500000000000000" pitchFamily="2" charset="-52"/>
              </a:rPr>
              <a:t>«Мы сбили! Мы решили!»</a:t>
            </a:r>
          </a:p>
        </p:txBody>
      </p:sp>
    </p:spTree>
    <p:extLst>
      <p:ext uri="{BB962C8B-B14F-4D97-AF65-F5344CB8AC3E}">
        <p14:creationId xmlns:p14="http://schemas.microsoft.com/office/powerpoint/2010/main" val="343294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7B6DB5-BD3A-49B3-AA4E-3CCBD5B0B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DFB21-718B-44C1-B275-2B915CD3D8D2}" type="slidenum">
              <a:rPr lang="ru-RU" smtClean="0"/>
              <a:t>6</a:t>
            </a:fld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2C967D-C9E9-406F-85AA-D949339BD3A2}"/>
              </a:ext>
            </a:extLst>
          </p:cNvPr>
          <p:cNvSpPr txBox="1"/>
          <p:nvPr/>
        </p:nvSpPr>
        <p:spPr>
          <a:xfrm>
            <a:off x="855024" y="450445"/>
            <a:ext cx="3022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Magic Wix Script RUS" panose="02000500000000000000" pitchFamily="2" charset="0"/>
              </a:rPr>
              <a:t>Иван Андреевич Крылов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B93EF7-9514-4186-A965-1F90652CF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50" y="988948"/>
            <a:ext cx="3761465" cy="45983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09CEAE-696B-4F10-9F6E-2D0B236B49A2}"/>
              </a:ext>
            </a:extLst>
          </p:cNvPr>
          <p:cNvSpPr txBox="1"/>
          <p:nvPr/>
        </p:nvSpPr>
        <p:spPr>
          <a:xfrm>
            <a:off x="1033154" y="5913912"/>
            <a:ext cx="2464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Magic Wix Script RUS" panose="02000500000000000000" pitchFamily="2" charset="0"/>
              </a:rPr>
              <a:t>1769-1844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7798C4-7119-4772-B432-1F4A62E5A6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370" y="514751"/>
            <a:ext cx="4083293" cy="5599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7E36D6C-619C-420D-875B-28F0BD772ED5}"/>
              </a:ext>
            </a:extLst>
          </p:cNvPr>
          <p:cNvSpPr txBox="1"/>
          <p:nvPr/>
        </p:nvSpPr>
        <p:spPr>
          <a:xfrm>
            <a:off x="4310743" y="368135"/>
            <a:ext cx="335477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Стрекоза и Муравей</a:t>
            </a:r>
          </a:p>
          <a:p>
            <a:pPr algn="ctr"/>
            <a:endParaRPr lang="ru-RU" sz="1200" dirty="0">
              <a:latin typeface="Kyiv*Type Titling Medium" panose="00000500000000000000" pitchFamily="2" charset="-52"/>
            </a:endParaRP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Попрыгунья Стрекоза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Лето красное пропела;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Оглянуться не успела,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Как зима катит в глаза.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Помертвело чисто поле;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Нет уж дней тех светлых боле,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Как под каждым ей листком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Был готов и стол и дом.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Всё прошло: с зимой холодной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Нужда, голод настает;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Стрекоза уж не поет: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И кому же в ум пойдет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На желудок петь голодный!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Злой тоской удручена,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К Муравью ползет она: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«Не оставь меня, кум милый!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Дай ты мне собраться с силой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И до вешних только дней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Прокорми и обогрей!»-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«Кумушка, мне странно это: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Да работала ль ты в лето?»-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Говорит ей Муравей.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«До того ль, голубчик, было?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В мягких </a:t>
            </a:r>
            <a:r>
              <a:rPr lang="ru-RU" sz="1200" dirty="0" err="1">
                <a:latin typeface="Kyiv*Type Titling Medium" panose="00000500000000000000" pitchFamily="2" charset="-52"/>
              </a:rPr>
              <a:t>муравах</a:t>
            </a:r>
            <a:r>
              <a:rPr lang="ru-RU" sz="1200" dirty="0">
                <a:latin typeface="Kyiv*Type Titling Medium" panose="00000500000000000000" pitchFamily="2" charset="-52"/>
              </a:rPr>
              <a:t> у нас —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Песни, резвость всякий час,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Так что голову вскружило».-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«А, так ты…» — «Я без души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Лето целое всё пела».-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«Ты всё пела? Это дело:</a:t>
            </a:r>
          </a:p>
          <a:p>
            <a:pPr algn="ctr"/>
            <a:r>
              <a:rPr lang="ru-RU" sz="1200" dirty="0">
                <a:latin typeface="Kyiv*Type Titling Medium" panose="00000500000000000000" pitchFamily="2" charset="-52"/>
              </a:rPr>
              <a:t>Так пойди же, попляши!»</a:t>
            </a:r>
          </a:p>
        </p:txBody>
      </p:sp>
    </p:spTree>
    <p:extLst>
      <p:ext uri="{BB962C8B-B14F-4D97-AF65-F5344CB8AC3E}">
        <p14:creationId xmlns:p14="http://schemas.microsoft.com/office/powerpoint/2010/main" val="140300814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56</TotalTime>
  <Words>659</Words>
  <Application>Microsoft Office PowerPoint</Application>
  <PresentationFormat>Широкоэкранный</PresentationFormat>
  <Paragraphs>117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Calibri</vt:lpstr>
      <vt:lpstr>Corbel</vt:lpstr>
      <vt:lpstr>Kyiv*Type Titling Medium</vt:lpstr>
      <vt:lpstr>Magic Wix Script RUS</vt:lpstr>
      <vt:lpstr>Базис</vt:lpstr>
      <vt:lpstr>Басня как эпический жанр литературы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Басня как эпический жанр литературы</dc:title>
  <dc:creator>Tata</dc:creator>
  <cp:lastModifiedBy>Tata</cp:lastModifiedBy>
  <cp:revision>6</cp:revision>
  <dcterms:created xsi:type="dcterms:W3CDTF">2022-10-19T15:17:43Z</dcterms:created>
  <dcterms:modified xsi:type="dcterms:W3CDTF">2022-10-19T16:14:09Z</dcterms:modified>
</cp:coreProperties>
</file>