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22" r:id="rId2"/>
    <p:sldMasterId id="2147483734" r:id="rId3"/>
    <p:sldMasterId id="2147483770" r:id="rId4"/>
    <p:sldMasterId id="2147483782" r:id="rId5"/>
    <p:sldMasterId id="2147483794" r:id="rId6"/>
    <p:sldMasterId id="2147483806" r:id="rId7"/>
    <p:sldMasterId id="2147483818" r:id="rId8"/>
    <p:sldMasterId id="2147483830" r:id="rId9"/>
    <p:sldMasterId id="2147483842" r:id="rId10"/>
    <p:sldMasterId id="2147483854" r:id="rId11"/>
    <p:sldMasterId id="2147483867" r:id="rId12"/>
    <p:sldMasterId id="2147483879" r:id="rId13"/>
    <p:sldMasterId id="2147483891" r:id="rId14"/>
    <p:sldMasterId id="2147483903" r:id="rId15"/>
    <p:sldMasterId id="2147483915" r:id="rId16"/>
    <p:sldMasterId id="2147483927" r:id="rId17"/>
    <p:sldMasterId id="2147483939" r:id="rId18"/>
  </p:sldMasterIdLst>
  <p:notesMasterIdLst>
    <p:notesMasterId r:id="rId48"/>
  </p:notesMasterIdLst>
  <p:sldIdLst>
    <p:sldId id="317" r:id="rId19"/>
    <p:sldId id="320" r:id="rId20"/>
    <p:sldId id="321" r:id="rId21"/>
    <p:sldId id="324" r:id="rId22"/>
    <p:sldId id="325" r:id="rId23"/>
    <p:sldId id="303" r:id="rId24"/>
    <p:sldId id="329" r:id="rId25"/>
    <p:sldId id="268" r:id="rId26"/>
    <p:sldId id="330" r:id="rId27"/>
    <p:sldId id="307" r:id="rId28"/>
    <p:sldId id="283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284" r:id="rId38"/>
    <p:sldId id="335" r:id="rId39"/>
    <p:sldId id="331" r:id="rId40"/>
    <p:sldId id="332" r:id="rId41"/>
    <p:sldId id="333" r:id="rId42"/>
    <p:sldId id="334" r:id="rId43"/>
    <p:sldId id="266" r:id="rId44"/>
    <p:sldId id="313" r:id="rId45"/>
    <p:sldId id="305" r:id="rId46"/>
    <p:sldId id="304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82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2" autoAdjust="0"/>
    <p:restoredTop sz="93019" autoAdjust="0"/>
  </p:normalViewPr>
  <p:slideViewPr>
    <p:cSldViewPr>
      <p:cViewPr>
        <p:scale>
          <a:sx n="75" d="100"/>
          <a:sy n="75" d="100"/>
        </p:scale>
        <p:origin x="-130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135F94-FD1C-4CD7-9875-58C0EDDBF0CD}" type="doc">
      <dgm:prSet loTypeId="urn:microsoft.com/office/officeart/2005/8/layout/cycle3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10B3964E-2536-4547-96F2-6D09AD10A586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индивидуально подойти к ученику, </a:t>
          </a:r>
        </a:p>
        <a:p>
          <a:r>
            <a: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применяя </a:t>
          </a:r>
          <a:r>
            <a:rPr lang="ru-RU" sz="2800" b="1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разноуровневые</a:t>
          </a:r>
          <a:r>
            <a: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 задания.</a:t>
          </a:r>
          <a:endParaRPr lang="ru-RU" sz="28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C12219A-C3B7-4503-93BE-0677F6F64EDB}" type="parTrans" cxnId="{6A719914-92DF-4151-BC44-FAB4C81B7FBC}">
      <dgm:prSet/>
      <dgm:spPr/>
      <dgm:t>
        <a:bodyPr/>
        <a:lstStyle/>
        <a:p>
          <a:endParaRPr lang="ru-RU"/>
        </a:p>
      </dgm:t>
    </dgm:pt>
    <dgm:pt modelId="{913F9BBC-1804-4FEE-9AB0-601F8EB2ABE9}" type="sibTrans" cxnId="{6A719914-92DF-4151-BC44-FAB4C81B7FBC}">
      <dgm:prSet/>
      <dgm:spPr/>
      <dgm:t>
        <a:bodyPr/>
        <a:lstStyle/>
        <a:p>
          <a:endParaRPr lang="ru-RU"/>
        </a:p>
      </dgm:t>
    </dgm:pt>
    <dgm:pt modelId="{76CD4729-1B6B-414B-B674-834501EAF9E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активизировать познавательную деятельность учащихся;</a:t>
          </a:r>
          <a:endParaRPr lang="ru-RU" sz="28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8CDAACB-2FC9-488B-97DB-6439612373A0}" type="parTrans" cxnId="{0200126C-9A78-48F5-8BC0-748556A1B8DD}">
      <dgm:prSet/>
      <dgm:spPr/>
      <dgm:t>
        <a:bodyPr/>
        <a:lstStyle/>
        <a:p>
          <a:endParaRPr lang="ru-RU"/>
        </a:p>
      </dgm:t>
    </dgm:pt>
    <dgm:pt modelId="{5E08B272-C669-4083-98D6-D3382F8FEF2C}" type="sibTrans" cxnId="{0200126C-9A78-48F5-8BC0-748556A1B8DD}">
      <dgm:prSet/>
      <dgm:spPr/>
      <dgm:t>
        <a:bodyPr/>
        <a:lstStyle/>
        <a:p>
          <a:endParaRPr lang="ru-RU"/>
        </a:p>
      </dgm:t>
    </dgm:pt>
    <dgm:pt modelId="{8A952B8E-A370-4284-BC07-55E81F98643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проводить уроки на высоком эстетическом уровне (музыка, анимация)</a:t>
          </a:r>
          <a:endParaRPr lang="ru-RU" sz="2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1C02046-40EA-4144-A7D1-0FB59CE6ABEC}" type="parTrans" cxnId="{8EF1C18B-B927-4E76-9813-0F358FB7EE10}">
      <dgm:prSet/>
      <dgm:spPr/>
      <dgm:t>
        <a:bodyPr/>
        <a:lstStyle/>
        <a:p>
          <a:endParaRPr lang="ru-RU"/>
        </a:p>
      </dgm:t>
    </dgm:pt>
    <dgm:pt modelId="{B1C43156-1120-49BA-979E-034A1F9DC183}" type="sibTrans" cxnId="{8EF1C18B-B927-4E76-9813-0F358FB7EE10}">
      <dgm:prSet/>
      <dgm:spPr/>
      <dgm:t>
        <a:bodyPr/>
        <a:lstStyle/>
        <a:p>
          <a:endParaRPr lang="ru-RU"/>
        </a:p>
      </dgm:t>
    </dgm:pt>
    <dgm:pt modelId="{254AEADB-DC91-4809-82ED-C402C32D4175}" type="pres">
      <dgm:prSet presAssocID="{F4135F94-FD1C-4CD7-9875-58C0EDDBF0C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B6579D-041B-4839-A000-329D61A04F22}" type="pres">
      <dgm:prSet presAssocID="{F4135F94-FD1C-4CD7-9875-58C0EDDBF0CD}" presName="cycle" presStyleCnt="0"/>
      <dgm:spPr/>
    </dgm:pt>
    <dgm:pt modelId="{4C5A87E1-02C7-4158-A07B-D69062AC5128}" type="pres">
      <dgm:prSet presAssocID="{8A952B8E-A370-4284-BC07-55E81F98643D}" presName="nodeFirstNode" presStyleLbl="node1" presStyleIdx="0" presStyleCnt="3" custScaleX="119556" custScaleY="136722" custRadScaleRad="83725" custRadScaleInc="-3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61887-1B0E-4EEE-B172-AB7D695EB40D}" type="pres">
      <dgm:prSet presAssocID="{B1C43156-1120-49BA-979E-034A1F9DC18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8C31FB0-FBDE-4AA3-84F5-CB2F748E67E9}" type="pres">
      <dgm:prSet presAssocID="{76CD4729-1B6B-414B-B674-834501EAF9E7}" presName="nodeFollowingNodes" presStyleLbl="node1" presStyleIdx="1" presStyleCnt="3" custScaleX="129288" custScaleY="163821" custRadScaleRad="138110" custRadScaleInc="-9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22D71-CA68-46C5-94E4-65BA6985DD33}" type="pres">
      <dgm:prSet presAssocID="{10B3964E-2536-4547-96F2-6D09AD10A586}" presName="nodeFollowingNodes" presStyleLbl="node1" presStyleIdx="2" presStyleCnt="3" custScaleX="116691" custScaleY="162666" custRadScaleRad="139097" custRadScaleInc="11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00126C-9A78-48F5-8BC0-748556A1B8DD}" srcId="{F4135F94-FD1C-4CD7-9875-58C0EDDBF0CD}" destId="{76CD4729-1B6B-414B-B674-834501EAF9E7}" srcOrd="1" destOrd="0" parTransId="{58CDAACB-2FC9-488B-97DB-6439612373A0}" sibTransId="{5E08B272-C669-4083-98D6-D3382F8FEF2C}"/>
    <dgm:cxn modelId="{0610FC11-9E92-457A-BAD9-9AC17F6E6945}" type="presOf" srcId="{10B3964E-2536-4547-96F2-6D09AD10A586}" destId="{8A122D71-CA68-46C5-94E4-65BA6985DD33}" srcOrd="0" destOrd="0" presId="urn:microsoft.com/office/officeart/2005/8/layout/cycle3"/>
    <dgm:cxn modelId="{8EF1C18B-B927-4E76-9813-0F358FB7EE10}" srcId="{F4135F94-FD1C-4CD7-9875-58C0EDDBF0CD}" destId="{8A952B8E-A370-4284-BC07-55E81F98643D}" srcOrd="0" destOrd="0" parTransId="{11C02046-40EA-4144-A7D1-0FB59CE6ABEC}" sibTransId="{B1C43156-1120-49BA-979E-034A1F9DC183}"/>
    <dgm:cxn modelId="{5479B336-0238-4328-9E0D-304AEF575BF9}" type="presOf" srcId="{F4135F94-FD1C-4CD7-9875-58C0EDDBF0CD}" destId="{254AEADB-DC91-4809-82ED-C402C32D4175}" srcOrd="0" destOrd="0" presId="urn:microsoft.com/office/officeart/2005/8/layout/cycle3"/>
    <dgm:cxn modelId="{DF77CD5E-576F-446C-9A24-91D94D9294CA}" type="presOf" srcId="{B1C43156-1120-49BA-979E-034A1F9DC183}" destId="{57761887-1B0E-4EEE-B172-AB7D695EB40D}" srcOrd="0" destOrd="0" presId="urn:microsoft.com/office/officeart/2005/8/layout/cycle3"/>
    <dgm:cxn modelId="{81903CDD-493B-4CA2-984D-99F2743627BE}" type="presOf" srcId="{76CD4729-1B6B-414B-B674-834501EAF9E7}" destId="{48C31FB0-FBDE-4AA3-84F5-CB2F748E67E9}" srcOrd="0" destOrd="0" presId="urn:microsoft.com/office/officeart/2005/8/layout/cycle3"/>
    <dgm:cxn modelId="{83B7816E-D257-435E-A7AF-D86A73BDCA89}" type="presOf" srcId="{8A952B8E-A370-4284-BC07-55E81F98643D}" destId="{4C5A87E1-02C7-4158-A07B-D69062AC5128}" srcOrd="0" destOrd="0" presId="urn:microsoft.com/office/officeart/2005/8/layout/cycle3"/>
    <dgm:cxn modelId="{6A719914-92DF-4151-BC44-FAB4C81B7FBC}" srcId="{F4135F94-FD1C-4CD7-9875-58C0EDDBF0CD}" destId="{10B3964E-2536-4547-96F2-6D09AD10A586}" srcOrd="2" destOrd="0" parTransId="{5C12219A-C3B7-4503-93BE-0677F6F64EDB}" sibTransId="{913F9BBC-1804-4FEE-9AB0-601F8EB2ABE9}"/>
    <dgm:cxn modelId="{09321C86-A3A9-4C52-A212-AE8D7EA5E44B}" type="presParOf" srcId="{254AEADB-DC91-4809-82ED-C402C32D4175}" destId="{CAB6579D-041B-4839-A000-329D61A04F22}" srcOrd="0" destOrd="0" presId="urn:microsoft.com/office/officeart/2005/8/layout/cycle3"/>
    <dgm:cxn modelId="{872A9CF4-20FB-41DC-A703-F62B37D51CCA}" type="presParOf" srcId="{CAB6579D-041B-4839-A000-329D61A04F22}" destId="{4C5A87E1-02C7-4158-A07B-D69062AC5128}" srcOrd="0" destOrd="0" presId="urn:microsoft.com/office/officeart/2005/8/layout/cycle3"/>
    <dgm:cxn modelId="{A4DE3BB8-7B20-45C2-9F78-47CAB79BA47E}" type="presParOf" srcId="{CAB6579D-041B-4839-A000-329D61A04F22}" destId="{57761887-1B0E-4EEE-B172-AB7D695EB40D}" srcOrd="1" destOrd="0" presId="urn:microsoft.com/office/officeart/2005/8/layout/cycle3"/>
    <dgm:cxn modelId="{465BF038-40A7-4708-8182-ED4D1D1CCC6F}" type="presParOf" srcId="{CAB6579D-041B-4839-A000-329D61A04F22}" destId="{48C31FB0-FBDE-4AA3-84F5-CB2F748E67E9}" srcOrd="2" destOrd="0" presId="urn:microsoft.com/office/officeart/2005/8/layout/cycle3"/>
    <dgm:cxn modelId="{134A3D25-BEF3-461A-BF2C-DA1C55367BD0}" type="presParOf" srcId="{CAB6579D-041B-4839-A000-329D61A04F22}" destId="{8A122D71-CA68-46C5-94E4-65BA6985DD33}" srcOrd="3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761887-1B0E-4EEE-B172-AB7D695EB40D}">
      <dsp:nvSpPr>
        <dsp:cNvPr id="0" name=""/>
        <dsp:cNvSpPr/>
      </dsp:nvSpPr>
      <dsp:spPr>
        <a:xfrm>
          <a:off x="1809279" y="-729509"/>
          <a:ext cx="4653699" cy="4653699"/>
        </a:xfrm>
        <a:prstGeom prst="circularArrow">
          <a:avLst>
            <a:gd name="adj1" fmla="val 5689"/>
            <a:gd name="adj2" fmla="val 340510"/>
            <a:gd name="adj3" fmla="val 11052202"/>
            <a:gd name="adj4" fmla="val 19350148"/>
            <a:gd name="adj5" fmla="val 5908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A87E1-02C7-4158-A07B-D69062AC5128}">
      <dsp:nvSpPr>
        <dsp:cNvPr id="0" name=""/>
        <dsp:cNvSpPr/>
      </dsp:nvSpPr>
      <dsp:spPr>
        <a:xfrm>
          <a:off x="2153010" y="-82916"/>
          <a:ext cx="3966236" cy="2267856"/>
        </a:xfrm>
        <a:prstGeom prst="roundRect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проводить уроки на высоком эстетическом уровне (музыка, анимация)</a:t>
          </a:r>
          <a:endParaRPr lang="ru-RU" sz="24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2263718" y="27792"/>
        <a:ext cx="3744820" cy="2046440"/>
      </dsp:txXfrm>
    </dsp:sp>
    <dsp:sp modelId="{48C31FB0-FBDE-4AA3-84F5-CB2F748E67E9}">
      <dsp:nvSpPr>
        <dsp:cNvPr id="0" name=""/>
        <dsp:cNvSpPr/>
      </dsp:nvSpPr>
      <dsp:spPr>
        <a:xfrm>
          <a:off x="4354904" y="2413872"/>
          <a:ext cx="4289093" cy="2717357"/>
        </a:xfrm>
        <a:prstGeom prst="roundRect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активизировать познавательную деятельность учащихся;</a:t>
          </a:r>
          <a:endParaRPr lang="ru-RU" sz="2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487554" y="2546522"/>
        <a:ext cx="4023793" cy="2452057"/>
      </dsp:txXfrm>
    </dsp:sp>
    <dsp:sp modelId="{8A122D71-CA68-46C5-94E4-65BA6985DD33}">
      <dsp:nvSpPr>
        <dsp:cNvPr id="0" name=""/>
        <dsp:cNvSpPr/>
      </dsp:nvSpPr>
      <dsp:spPr>
        <a:xfrm>
          <a:off x="0" y="2376346"/>
          <a:ext cx="3871191" cy="2698199"/>
        </a:xfrm>
        <a:prstGeom prst="roundRect">
          <a:avLst/>
        </a:prstGeom>
        <a:gradFill rotWithShape="1">
          <a:gsLst>
            <a:gs pos="0">
              <a:schemeClr val="accent6">
                <a:tint val="30000"/>
                <a:satMod val="250000"/>
              </a:schemeClr>
            </a:gs>
            <a:gs pos="72000">
              <a:schemeClr val="accent6">
                <a:tint val="75000"/>
                <a:satMod val="210000"/>
              </a:schemeClr>
            </a:gs>
            <a:gs pos="100000">
              <a:schemeClr val="accent6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индивидуально подойти к ученику,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применяя </a:t>
          </a:r>
          <a:r>
            <a:rPr lang="ru-RU" sz="2800" b="1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разноуровневые</a:t>
          </a: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задания.</a:t>
          </a:r>
          <a:endParaRPr lang="ru-RU" sz="2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31715" y="2508061"/>
        <a:ext cx="3607761" cy="2434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7BA92BA-A990-47E3-848F-85A2A507551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748E8C1-0C7C-44D1-B913-0FB2C7F72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754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F278FF-E80F-41BE-B088-B534CD704ADB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401DF-68E0-4DAB-8EF0-FB06F778AE1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E99CC-ED3F-4E6B-96B0-63C867A72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90DBD-8783-48B6-A232-819DB01E7BA0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E330-B63A-4903-8582-5079FE8D4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E473-4D75-4D73-89F2-58F5042679C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2725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5687-8ECB-4B1B-9911-F670A7B873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323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A985F-1E74-44CA-B680-9230B2D076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9558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750EE-868F-491A-A293-AA91DB1C972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3195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2B760-2A9E-4B69-B52C-FF58B101C27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7337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583D-E7D1-4D46-B600-D4EDBDA3E6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5776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55FE-AB26-46D7-AAEC-B191CC9C353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53578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8B57E-70C3-43A0-A72D-5D0994D580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9098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D57F2-8122-4E75-A066-DC0F5519E7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9395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F2315-0AC0-4ED6-863F-83DA6E7A7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182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281CE-484D-4EAB-B42C-EE55D13B020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BF09B-E47B-4E47-89FA-A0F4A89EE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D696C-F0D6-43B3-9D1B-D19077D41F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0696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E473-4D75-4D73-89F2-58F5042679C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1168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4C441-14CC-47CC-B4A0-E56C718FB6D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7584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37379-7927-4058-9A3C-E2366CFCBBC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3694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257A4-3522-42DC-9952-C4D2AEBBE7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52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A0CED-640A-4FBD-91B4-4534E672490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2459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AAED9-1108-41F3-83E6-FF27DFC744D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194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81CFC-8B27-4ADB-A0CF-DD6A99F57B3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028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03CF1-E81A-4951-92D9-6FF35ED9304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74978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F2D9A-8C76-45BC-8C60-9C2C0AA5F66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75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CF52F-F9C3-4BB2-894C-00483B3452A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90C9A-4E7C-4BA2-BE67-0965C84DB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6804D-75E9-41CE-8F0B-D3939F269AC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37246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89EC2-A518-4B8E-8B94-2EF433F4D58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13220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87737-A333-4AFE-AAE5-2CFD49C3CF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4164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E4411-AAA9-4E0C-B74B-5DFAC21087B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762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1147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6483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5204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4810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3788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96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710495"/>
      </p:ext>
    </p:extLst>
  </p:cSld>
  <p:clrMapOvr>
    <a:masterClrMapping/>
  </p:clrMapOvr>
  <p:transition>
    <p:wipe dir="r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4602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81042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3921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442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7831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6419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593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52573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44209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87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31972"/>
      </p:ext>
    </p:extLst>
  </p:cSld>
  <p:clrMapOvr>
    <a:masterClrMapping/>
  </p:clrMapOvr>
  <p:transition>
    <p:wipe dir="r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3669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7656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15016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5265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8503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5547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4426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28075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7984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60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08257"/>
      </p:ext>
    </p:extLst>
  </p:cSld>
  <p:clrMapOvr>
    <a:masterClrMapping/>
  </p:clrMapOvr>
  <p:transition>
    <p:wipe dir="r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51498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57852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4849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4846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7293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7840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22785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9172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3916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24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95673"/>
      </p:ext>
    </p:extLst>
  </p:cSld>
  <p:clrMapOvr>
    <a:masterClrMapping/>
  </p:clrMapOvr>
  <p:transition>
    <p:wipe dir="r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9886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576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0337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0986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33448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55025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16105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8094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14814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470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445546"/>
      </p:ext>
    </p:extLst>
  </p:cSld>
  <p:clrMapOvr>
    <a:masterClrMapping/>
  </p:clrMapOvr>
  <p:transition>
    <p:wipe dir="r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2478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7102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1918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68982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4370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33957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95822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53115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8447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884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465118"/>
      </p:ext>
    </p:extLst>
  </p:cSld>
  <p:clrMapOvr>
    <a:masterClrMapping/>
  </p:clrMapOvr>
  <p:transition>
    <p:wipe dir="r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0283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97947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0883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672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76839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5461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12053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3900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4955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695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765631"/>
      </p:ext>
    </p:extLst>
  </p:cSld>
  <p:clrMapOvr>
    <a:masterClrMapping/>
  </p:clrMapOvr>
  <p:transition>
    <p:wipe dir="r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3797E-D0D9-4CD5-9D0E-7B39FF0231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44578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68788-2EA2-4F29-84B9-D3DC89A138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2253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53A7F-2C26-46AA-8AC7-BCCD6B751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73688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5F05-B0E7-4941-964A-EE735EB489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65511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4DF8-642A-4435-BE6A-23E2B85A94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26111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C650-5C21-4355-A96F-2788BC1710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8502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9CA56-953C-44A5-A7B8-1B3F37901D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71836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01663-FCF9-4D02-849B-9FCFCF1A09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5785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75C8E-37D2-4FC8-BDB0-2148EC9FDC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0833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E6FA-41DA-4D70-95FA-29F718E10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63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43E8-8E18-4685-AAD2-1FFDF39A23E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FA25-5A8C-4AF6-B123-6AE0E086C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35144"/>
      </p:ext>
    </p:extLst>
  </p:cSld>
  <p:clrMapOvr>
    <a:masterClrMapping/>
  </p:clrMapOvr>
  <p:transition>
    <p:wipe dir="r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30F3-DD86-4673-BFA7-F58BC71C79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70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601049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40127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2817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94378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009010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766213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59158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24858"/>
      </p:ext>
    </p:extLst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9486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C1A11-E37E-4CC5-A5CE-1F52B98A47F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94EE-9AA2-410E-B22A-AEB172205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57360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679800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309783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286692"/>
      </p:ext>
    </p:extLst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54267"/>
      </p:ext>
    </p:extLst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471233"/>
      </p:ext>
    </p:extLst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207690"/>
      </p:ext>
    </p:extLst>
  </p:cSld>
  <p:clrMapOvr>
    <a:masterClrMapping/>
  </p:clrMapOvr>
  <p:transition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10690"/>
      </p:ext>
    </p:extLst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851310"/>
      </p:ext>
    </p:extLst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5505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C7F9A-E31B-40AC-BF24-DBA361E7858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674C8-928F-4701-B7AC-07075B2D6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96248"/>
      </p:ext>
    </p:extLst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051274"/>
      </p:ext>
    </p:extLst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68023"/>
      </p:ext>
    </p:extLst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78087"/>
      </p:ext>
    </p:extLst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23726"/>
      </p:ext>
    </p:extLst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94821"/>
      </p:ext>
    </p:extLst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15965"/>
      </p:ext>
    </p:extLst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1136"/>
      </p:ext>
    </p:extLst>
  </p:cSld>
  <p:clrMapOvr>
    <a:masterClrMapping/>
  </p:clrMapOvr>
  <p:transition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024503"/>
      </p:ext>
    </p:extLst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15646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7A9A6-551D-41CA-839F-5AB1F7F0F72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529EB-4A11-4EF8-82A3-B71E15BFA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389689"/>
      </p:ext>
    </p:extLst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2223"/>
      </p:ext>
    </p:extLst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9380"/>
      </p:ext>
    </p:extLst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01217"/>
      </p:ext>
    </p:extLst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641056"/>
      </p:ext>
    </p:extLst>
  </p:cSld>
  <p:clrMapOvr>
    <a:masterClrMapping/>
  </p:clrMapOvr>
  <p:transition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927535"/>
      </p:ext>
    </p:extLst>
  </p:cSld>
  <p:clrMapOvr>
    <a:masterClrMapping/>
  </p:clrMapOvr>
  <p:transition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84321"/>
      </p:ext>
    </p:extLst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5687-8ECB-4B1B-9911-F670A7B873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349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A985F-1E74-44CA-B680-9230B2D076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4302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750EE-868F-491A-A293-AA91DB1C972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91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01FEE-361D-4044-84DF-8D28C084145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3CF0F-A0AD-4541-BDDB-9D68BAD6A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2B760-2A9E-4B69-B52C-FF58B101C27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168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583D-E7D1-4D46-B600-D4EDBDA3E6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9161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55FE-AB26-46D7-AAEC-B191CC9C353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6620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8B57E-70C3-43A0-A72D-5D0994D580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3701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D57F2-8122-4E75-A066-DC0F5519E7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1197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F2315-0AC0-4ED6-863F-83DA6E7A7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6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D696C-F0D6-43B3-9D1B-D19077D41F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671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E473-4D75-4D73-89F2-58F5042679C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454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5687-8ECB-4B1B-9911-F670A7B873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4119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A985F-1E74-44CA-B680-9230B2D076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19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CA035-C405-407B-8058-584F5BA0ABF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DF5E1-1016-45EE-ACC0-AF5A40535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750EE-868F-491A-A293-AA91DB1C972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2168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2B760-2A9E-4B69-B52C-FF58B101C27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403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583D-E7D1-4D46-B600-D4EDBDA3E6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292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55FE-AB26-46D7-AAEC-B191CC9C353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632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8B57E-70C3-43A0-A72D-5D0994D580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924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D57F2-8122-4E75-A066-DC0F5519E7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385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F2315-0AC0-4ED6-863F-83DA6E7A7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1318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D696C-F0D6-43B3-9D1B-D19077D41F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329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E473-4D75-4D73-89F2-58F5042679C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13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5687-8ECB-4B1B-9911-F670A7B873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562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65EB4-81FB-49F5-BF1C-A8F1F780DBF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A71BF-E329-45F3-9F52-5A7773889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A985F-1E74-44CA-B680-9230B2D076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2884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750EE-868F-491A-A293-AA91DB1C972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5934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2B760-2A9E-4B69-B52C-FF58B101C27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852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583D-E7D1-4D46-B600-D4EDBDA3E6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286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55FE-AB26-46D7-AAEC-B191CC9C353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2937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8B57E-70C3-43A0-A72D-5D0994D580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4074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D57F2-8122-4E75-A066-DC0F5519E7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33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F2315-0AC0-4ED6-863F-83DA6E7A7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108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D696C-F0D6-43B3-9D1B-D19077D41F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6315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E473-4D75-4D73-89F2-58F5042679C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5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D2B75-008B-4FFC-B813-5586688B9940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3297-DF03-4E40-AA55-83425C740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5687-8ECB-4B1B-9911-F670A7B873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239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A985F-1E74-44CA-B680-9230B2D076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561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750EE-868F-491A-A293-AA91DB1C972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69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2B760-2A9E-4B69-B52C-FF58B101C27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2974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583D-E7D1-4D46-B600-D4EDBDA3E61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920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55FE-AB26-46D7-AAEC-B191CC9C353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1547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8B57E-70C3-43A0-A72D-5D0994D580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4553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D57F2-8122-4E75-A066-DC0F5519E7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39419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F2315-0AC0-4ED6-863F-83DA6E7A7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764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D696C-F0D6-43B3-9D1B-D19077D41F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9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EFD158C-3017-4CFF-946A-E8075940413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31A1A27-D4D5-470E-A024-6DE1AF028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3" r:id="rId4"/>
    <p:sldLayoutId id="2147483717" r:id="rId5"/>
    <p:sldLayoutId id="2147483712" r:id="rId6"/>
    <p:sldLayoutId id="2147483718" r:id="rId7"/>
    <p:sldLayoutId id="2147483719" r:id="rId8"/>
    <p:sldLayoutId id="2147483720" r:id="rId9"/>
    <p:sldLayoutId id="2147483711" r:id="rId10"/>
    <p:sldLayoutId id="2147483721" r:id="rId11"/>
    <p:sldLayoutId id="214748371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7802051F-87B3-41BA-8EE5-FA582AC21C3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4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395A55B2-7017-43C9-BD8F-66608EB9F20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0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16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5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16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5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9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8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683FB8-721D-4DF9-AFD2-584683D719D4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0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24.11.2021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67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24.11.2021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144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24.11.2021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520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1F00275-8200-485C-8349-859107EC8D7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24.11.2021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B120E4-523E-4D20-BA71-D3347AF5CB7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3604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7802051F-87B3-41BA-8EE5-FA582AC21C3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4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7802051F-87B3-41BA-8EE5-FA582AC21C3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5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7802051F-87B3-41BA-8EE5-FA582AC21C3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8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7802051F-87B3-41BA-8EE5-FA582AC21C3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0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10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8.xml"/><Relationship Id="rId6" Type="http://schemas.openxmlformats.org/officeDocument/2006/relationships/audio" Target="../media/audio2.wav"/><Relationship Id="rId5" Type="http://schemas.openxmlformats.org/officeDocument/2006/relationships/slide" Target="slide1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http://www.gifpark.ru/Gifs/ANIMALS/302.gif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790"/>
            <a:ext cx="9144000" cy="647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64031"/>
            <a:ext cx="5598368" cy="5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 различных этапах урока ИКТ применяется, 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Этим, уж явно, урок </a:t>
            </a:r>
            <a:r>
              <a:rPr lang="ru-RU" sz="2000" b="1" dirty="0" err="1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оживается</a:t>
            </a: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.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Можно, конечно, воспользоваться мелом, доской…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Но, милый учитель, ты уж постой! 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Ты ведь работаешь в ХХI веке, 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 ИКТ работает для человека! 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Оставь картинки свои и магнитики,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На случай, если света нет, 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Тогда без критики …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А так с ИКТ проверяй, закрепляй,</a:t>
            </a:r>
          </a:p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Считай, ставь проблему, рисуй и читай!</a:t>
            </a:r>
            <a:endParaRPr lang="ru-RU" sz="2000" b="1" dirty="0">
              <a:solidFill>
                <a:srgbClr val="9BBB5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362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 cstate="print"/>
          <a:srcRect t="13034" r="3587" b="14400"/>
          <a:stretch>
            <a:fillRect/>
          </a:stretch>
        </p:blipFill>
        <p:spPr bwMode="auto">
          <a:xfrm>
            <a:off x="4068763" y="0"/>
            <a:ext cx="50752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7563"/>
            <a:ext cx="2627313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6659563" y="-242888"/>
            <a:ext cx="115252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948488" y="2781300"/>
            <a:ext cx="1079500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7+1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87900" y="4652963"/>
            <a:ext cx="919163" cy="701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9-2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268538" y="1484313"/>
            <a:ext cx="10541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5+2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989263" y="4724400"/>
            <a:ext cx="1222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2+6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03800" y="2852738"/>
            <a:ext cx="10556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3+5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636963" y="2781300"/>
            <a:ext cx="10541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6+3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52413" y="1125538"/>
            <a:ext cx="1150937" cy="706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5+4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164388" y="4724400"/>
            <a:ext cx="1046162" cy="701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4+4</a:t>
            </a:r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0" y="1700213"/>
            <a:ext cx="1585913" cy="1484312"/>
            <a:chOff x="295" y="164"/>
            <a:chExt cx="1134" cy="1089"/>
          </a:xfrm>
        </p:grpSpPr>
        <p:pic>
          <p:nvPicPr>
            <p:cNvPr id="30756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7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5400" b="1">
                <a:solidFill>
                  <a:srgbClr val="FFFF00"/>
                </a:solidFill>
              </a:endParaRPr>
            </a:p>
          </p:txBody>
        </p:sp>
      </p:grp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909763" y="2133600"/>
            <a:ext cx="1582737" cy="1484313"/>
            <a:chOff x="295" y="164"/>
            <a:chExt cx="1134" cy="1089"/>
          </a:xfrm>
        </p:grpSpPr>
        <p:pic>
          <p:nvPicPr>
            <p:cNvPr id="30754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5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7019925" y="5229225"/>
            <a:ext cx="1582738" cy="1484313"/>
            <a:chOff x="295" y="164"/>
            <a:chExt cx="1134" cy="1089"/>
          </a:xfrm>
        </p:grpSpPr>
        <p:pic>
          <p:nvPicPr>
            <p:cNvPr id="30752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3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7235825" y="3357563"/>
            <a:ext cx="1584325" cy="1484312"/>
            <a:chOff x="295" y="164"/>
            <a:chExt cx="1134" cy="1089"/>
          </a:xfrm>
        </p:grpSpPr>
        <p:pic>
          <p:nvPicPr>
            <p:cNvPr id="30750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1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4787900" y="5157788"/>
            <a:ext cx="1582738" cy="1484312"/>
            <a:chOff x="295" y="164"/>
            <a:chExt cx="1134" cy="1089"/>
          </a:xfrm>
        </p:grpSpPr>
        <p:pic>
          <p:nvPicPr>
            <p:cNvPr id="30748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9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2771775" y="5300663"/>
            <a:ext cx="1582738" cy="1773237"/>
            <a:chOff x="295" y="164"/>
            <a:chExt cx="1134" cy="1089"/>
          </a:xfrm>
        </p:grpSpPr>
        <p:pic>
          <p:nvPicPr>
            <p:cNvPr id="30746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7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219700" y="3429000"/>
            <a:ext cx="1585913" cy="1484313"/>
            <a:chOff x="295" y="164"/>
            <a:chExt cx="1134" cy="1089"/>
          </a:xfrm>
        </p:grpSpPr>
        <p:pic>
          <p:nvPicPr>
            <p:cNvPr id="30744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5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3348038" y="3357563"/>
            <a:ext cx="1584325" cy="1484312"/>
            <a:chOff x="295" y="164"/>
            <a:chExt cx="1134" cy="1089"/>
          </a:xfrm>
        </p:grpSpPr>
        <p:pic>
          <p:nvPicPr>
            <p:cNvPr id="30742" name="Picture 35" descr="j043388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3" name="Text Box 36"/>
            <p:cNvSpPr txBox="1">
              <a:spLocks noChangeArrowheads="1"/>
            </p:cNvSpPr>
            <p:nvPr/>
          </p:nvSpPr>
          <p:spPr bwMode="auto">
            <a:xfrm>
              <a:off x="702" y="482"/>
              <a:ext cx="72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sp>
        <p:nvSpPr>
          <p:cNvPr id="30740" name="AutoShape 6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243888" y="6380163"/>
            <a:ext cx="719137" cy="477837"/>
          </a:xfrm>
          <a:prstGeom prst="rightArrow">
            <a:avLst>
              <a:gd name="adj1" fmla="val 50000"/>
              <a:gd name="adj2" fmla="val 37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1" name="Rectangle 64"/>
          <p:cNvSpPr>
            <a:spLocks noChangeArrowheads="1"/>
          </p:cNvSpPr>
          <p:nvPr/>
        </p:nvSpPr>
        <p:spPr bwMode="auto">
          <a:xfrm>
            <a:off x="323850" y="0"/>
            <a:ext cx="281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200" b="1">
                <a:solidFill>
                  <a:srgbClr val="C40823"/>
                </a:solidFill>
              </a:rPr>
              <a:t>Устный счет</a:t>
            </a:r>
            <a:r>
              <a:rPr lang="ru-RU" sz="3200" b="1">
                <a:solidFill>
                  <a:schemeClr val="hlink"/>
                </a:solidFill>
              </a:rPr>
              <a:t>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9762 L 0.03142 -0.391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347 L -0.20469 -0.3807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-0.09762 L 0.30712 -0.6537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-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11844 L -0.23229 -0.66412 " pathEditMode="relative" ptsTypes="AA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539750" y="386903"/>
            <a:ext cx="7993063" cy="98901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Игра «Разгони тучи!»</a:t>
            </a:r>
          </a:p>
        </p:txBody>
      </p:sp>
      <p:sp>
        <p:nvSpPr>
          <p:cNvPr id="43" name="Oval 5"/>
          <p:cNvSpPr>
            <a:spLocks noChangeArrowheads="1"/>
          </p:cNvSpPr>
          <p:nvPr/>
        </p:nvSpPr>
        <p:spPr bwMode="auto">
          <a:xfrm>
            <a:off x="539750" y="3644900"/>
            <a:ext cx="935038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4284663" y="1989138"/>
            <a:ext cx="935037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7"/>
          <p:cNvSpPr>
            <a:spLocks noChangeArrowheads="1"/>
          </p:cNvSpPr>
          <p:nvPr/>
        </p:nvSpPr>
        <p:spPr bwMode="auto">
          <a:xfrm>
            <a:off x="2051050" y="1989138"/>
            <a:ext cx="935038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8"/>
          <p:cNvSpPr>
            <a:spLocks noChangeArrowheads="1"/>
          </p:cNvSpPr>
          <p:nvPr/>
        </p:nvSpPr>
        <p:spPr bwMode="auto">
          <a:xfrm>
            <a:off x="6516688" y="2060575"/>
            <a:ext cx="935037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Oval 9"/>
          <p:cNvSpPr>
            <a:spLocks noChangeArrowheads="1"/>
          </p:cNvSpPr>
          <p:nvPr/>
        </p:nvSpPr>
        <p:spPr bwMode="auto">
          <a:xfrm>
            <a:off x="7812088" y="3716338"/>
            <a:ext cx="935037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2051050" y="5445125"/>
            <a:ext cx="935038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auto">
          <a:xfrm>
            <a:off x="4356100" y="5445125"/>
            <a:ext cx="935038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6516688" y="5445125"/>
            <a:ext cx="935037" cy="936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13"/>
          <p:cNvSpPr>
            <a:spLocks noChangeArrowheads="1"/>
          </p:cNvSpPr>
          <p:nvPr/>
        </p:nvSpPr>
        <p:spPr bwMode="auto">
          <a:xfrm rot="-2700144">
            <a:off x="1259681" y="3140869"/>
            <a:ext cx="1008063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14"/>
          <p:cNvSpPr>
            <a:spLocks noChangeArrowheads="1"/>
          </p:cNvSpPr>
          <p:nvPr/>
        </p:nvSpPr>
        <p:spPr bwMode="auto">
          <a:xfrm rot="7604625">
            <a:off x="7165181" y="4941094"/>
            <a:ext cx="1008063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15"/>
          <p:cNvSpPr>
            <a:spLocks noChangeArrowheads="1"/>
          </p:cNvSpPr>
          <p:nvPr/>
        </p:nvSpPr>
        <p:spPr bwMode="auto">
          <a:xfrm rot="2888417">
            <a:off x="7308056" y="3140869"/>
            <a:ext cx="1008063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16"/>
          <p:cNvSpPr>
            <a:spLocks noChangeArrowheads="1"/>
          </p:cNvSpPr>
          <p:nvPr/>
        </p:nvSpPr>
        <p:spPr bwMode="auto">
          <a:xfrm>
            <a:off x="5364163" y="2349500"/>
            <a:ext cx="1008062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17"/>
          <p:cNvSpPr>
            <a:spLocks noChangeArrowheads="1"/>
          </p:cNvSpPr>
          <p:nvPr/>
        </p:nvSpPr>
        <p:spPr bwMode="auto">
          <a:xfrm>
            <a:off x="3132138" y="2349500"/>
            <a:ext cx="1008062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18"/>
          <p:cNvSpPr>
            <a:spLocks noChangeArrowheads="1"/>
          </p:cNvSpPr>
          <p:nvPr/>
        </p:nvSpPr>
        <p:spPr bwMode="auto">
          <a:xfrm rot="-7789852">
            <a:off x="1043782" y="5012531"/>
            <a:ext cx="1008062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19"/>
          <p:cNvSpPr>
            <a:spLocks noChangeArrowheads="1"/>
          </p:cNvSpPr>
          <p:nvPr/>
        </p:nvSpPr>
        <p:spPr bwMode="auto">
          <a:xfrm rot="10800000">
            <a:off x="3132138" y="5805488"/>
            <a:ext cx="1008062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20"/>
          <p:cNvSpPr>
            <a:spLocks noChangeArrowheads="1"/>
          </p:cNvSpPr>
          <p:nvPr/>
        </p:nvSpPr>
        <p:spPr bwMode="auto">
          <a:xfrm rot="10800000">
            <a:off x="5364163" y="5805488"/>
            <a:ext cx="1008062" cy="288925"/>
          </a:xfrm>
          <a:prstGeom prst="rightArrow">
            <a:avLst>
              <a:gd name="adj1" fmla="val 50000"/>
              <a:gd name="adj2" fmla="val 87225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Oval 21"/>
          <p:cNvSpPr>
            <a:spLocks noChangeArrowheads="1"/>
          </p:cNvSpPr>
          <p:nvPr/>
        </p:nvSpPr>
        <p:spPr bwMode="auto">
          <a:xfrm>
            <a:off x="684213" y="3789363"/>
            <a:ext cx="64611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32</a:t>
            </a:r>
          </a:p>
        </p:txBody>
      </p:sp>
      <p:sp>
        <p:nvSpPr>
          <p:cNvPr id="60" name="Rectangle 22"/>
          <p:cNvSpPr>
            <a:spLocks noChangeArrowheads="1"/>
          </p:cNvSpPr>
          <p:nvPr/>
        </p:nvSpPr>
        <p:spPr bwMode="auto">
          <a:xfrm>
            <a:off x="971550" y="2781300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+ 8</a:t>
            </a:r>
          </a:p>
        </p:txBody>
      </p:sp>
      <p:sp>
        <p:nvSpPr>
          <p:cNvPr id="61" name="Rectangle 23"/>
          <p:cNvSpPr>
            <a:spLocks noChangeArrowheads="1"/>
          </p:cNvSpPr>
          <p:nvPr/>
        </p:nvSpPr>
        <p:spPr bwMode="auto">
          <a:xfrm>
            <a:off x="684213" y="5157788"/>
            <a:ext cx="923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+ 12</a:t>
            </a: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3348038" y="609282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+ 3</a:t>
            </a: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auto">
          <a:xfrm>
            <a:off x="5580063" y="609282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+ 9</a:t>
            </a:r>
          </a:p>
        </p:txBody>
      </p:sp>
      <p:sp>
        <p:nvSpPr>
          <p:cNvPr id="64" name="Rectangle 26"/>
          <p:cNvSpPr>
            <a:spLocks noChangeArrowheads="1"/>
          </p:cNvSpPr>
          <p:nvPr/>
        </p:nvSpPr>
        <p:spPr bwMode="auto">
          <a:xfrm>
            <a:off x="7740650" y="4941888"/>
            <a:ext cx="692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– 4</a:t>
            </a:r>
          </a:p>
        </p:txBody>
      </p:sp>
      <p:sp>
        <p:nvSpPr>
          <p:cNvPr id="65" name="Rectangle 27"/>
          <p:cNvSpPr>
            <a:spLocks noChangeArrowheads="1"/>
          </p:cNvSpPr>
          <p:nvPr/>
        </p:nvSpPr>
        <p:spPr bwMode="auto">
          <a:xfrm>
            <a:off x="7812088" y="2565400"/>
            <a:ext cx="692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– 2</a:t>
            </a:r>
          </a:p>
        </p:txBody>
      </p:sp>
      <p:sp>
        <p:nvSpPr>
          <p:cNvPr id="66" name="Rectangle 28"/>
          <p:cNvSpPr>
            <a:spLocks noChangeArrowheads="1"/>
          </p:cNvSpPr>
          <p:nvPr/>
        </p:nvSpPr>
        <p:spPr bwMode="auto">
          <a:xfrm>
            <a:off x="5435600" y="1844675"/>
            <a:ext cx="89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– 42</a:t>
            </a:r>
          </a:p>
        </p:txBody>
      </p:sp>
      <p:sp>
        <p:nvSpPr>
          <p:cNvPr id="67" name="Rectangle 29"/>
          <p:cNvSpPr>
            <a:spLocks noChangeArrowheads="1"/>
          </p:cNvSpPr>
          <p:nvPr/>
        </p:nvSpPr>
        <p:spPr bwMode="auto">
          <a:xfrm>
            <a:off x="3203575" y="1773238"/>
            <a:ext cx="923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+ 16</a:t>
            </a:r>
          </a:p>
        </p:txBody>
      </p:sp>
      <p:sp>
        <p:nvSpPr>
          <p:cNvPr id="68" name="Rectangle 30"/>
          <p:cNvSpPr>
            <a:spLocks noChangeArrowheads="1"/>
          </p:cNvSpPr>
          <p:nvPr/>
        </p:nvSpPr>
        <p:spPr bwMode="auto">
          <a:xfrm>
            <a:off x="2195513" y="20605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40</a:t>
            </a:r>
          </a:p>
        </p:txBody>
      </p:sp>
      <p:sp>
        <p:nvSpPr>
          <p:cNvPr id="69" name="Rectangle 31"/>
          <p:cNvSpPr>
            <a:spLocks noChangeArrowheads="1"/>
          </p:cNvSpPr>
          <p:nvPr/>
        </p:nvSpPr>
        <p:spPr bwMode="auto">
          <a:xfrm>
            <a:off x="2195513" y="5516563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</a:t>
            </a:r>
          </a:p>
        </p:txBody>
      </p:sp>
      <p:sp>
        <p:nvSpPr>
          <p:cNvPr id="70" name="Rectangle 32"/>
          <p:cNvSpPr>
            <a:spLocks noChangeArrowheads="1"/>
          </p:cNvSpPr>
          <p:nvPr/>
        </p:nvSpPr>
        <p:spPr bwMode="auto">
          <a:xfrm>
            <a:off x="4500563" y="5516563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17</a:t>
            </a:r>
          </a:p>
        </p:txBody>
      </p:sp>
      <p:sp>
        <p:nvSpPr>
          <p:cNvPr id="71" name="Rectangle 33"/>
          <p:cNvSpPr>
            <a:spLocks noChangeArrowheads="1"/>
          </p:cNvSpPr>
          <p:nvPr/>
        </p:nvSpPr>
        <p:spPr bwMode="auto">
          <a:xfrm>
            <a:off x="6804025" y="5516563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</a:t>
            </a:r>
          </a:p>
        </p:txBody>
      </p:sp>
      <p:sp>
        <p:nvSpPr>
          <p:cNvPr id="72" name="Rectangle 34"/>
          <p:cNvSpPr>
            <a:spLocks noChangeArrowheads="1"/>
          </p:cNvSpPr>
          <p:nvPr/>
        </p:nvSpPr>
        <p:spPr bwMode="auto">
          <a:xfrm>
            <a:off x="7885113" y="3789363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12</a:t>
            </a:r>
          </a:p>
        </p:txBody>
      </p:sp>
      <p:sp>
        <p:nvSpPr>
          <p:cNvPr id="73" name="Rectangle 35"/>
          <p:cNvSpPr>
            <a:spLocks noChangeArrowheads="1"/>
          </p:cNvSpPr>
          <p:nvPr/>
        </p:nvSpPr>
        <p:spPr bwMode="auto">
          <a:xfrm>
            <a:off x="6659563" y="21336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14</a:t>
            </a: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4427538" y="20605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56</a:t>
            </a:r>
          </a:p>
        </p:txBody>
      </p:sp>
      <p:pic>
        <p:nvPicPr>
          <p:cNvPr id="75" name="Picture 38" descr="a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3141663"/>
            <a:ext cx="18002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716338"/>
            <a:ext cx="19716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4643438" y="4365625"/>
            <a:ext cx="12255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5148263" y="3860800"/>
            <a:ext cx="12255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42" descr="a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2997200"/>
            <a:ext cx="24638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3" name="AutoShape 5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497638"/>
            <a:ext cx="647700" cy="360362"/>
          </a:xfrm>
          <a:prstGeom prst="actionButtonForwardNex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27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autoRev="1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9" dur="500" autoRev="1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0" dur="500" autoRev="1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autoRev="1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00"/>
                            </p:stCondLst>
                            <p:childTnLst>
                              <p:par>
                                <p:cTn id="17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500"/>
                            </p:stCondLst>
                            <p:childTnLst>
                              <p:par>
                                <p:cTn id="18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build="allAtOnce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908175" y="0"/>
            <a:ext cx="525621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Состав слова</a:t>
            </a:r>
          </a:p>
        </p:txBody>
      </p:sp>
      <p:pic>
        <p:nvPicPr>
          <p:cNvPr id="4099" name="Picture 5" descr="Кедровые-ве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052513"/>
            <a:ext cx="5041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3492500" y="242093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 b="1" smtClean="0">
              <a:solidFill>
                <a:srgbClr val="000000"/>
              </a:solidFill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4364038" y="1700213"/>
            <a:ext cx="4779962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000000"/>
                </a:solidFill>
              </a:rPr>
              <a:t>ЗНАЧИМЫЕ ЧАТИ СЛОВА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smtClean="0">
                <a:solidFill>
                  <a:srgbClr val="000000"/>
                </a:solidFill>
              </a:rPr>
              <a:t>(</a:t>
            </a:r>
            <a:r>
              <a:rPr lang="ru-RU" altLang="ru-RU" sz="2800" i="1" smtClean="0">
                <a:solidFill>
                  <a:srgbClr val="000000"/>
                </a:solidFill>
              </a:rPr>
              <a:t>служат для образова-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smtClean="0">
                <a:solidFill>
                  <a:srgbClr val="000000"/>
                </a:solidFill>
              </a:rPr>
              <a:t>ния новых слов</a:t>
            </a:r>
            <a:r>
              <a:rPr lang="ru-RU" altLang="ru-RU" sz="280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592138" y="4908550"/>
            <a:ext cx="2466975" cy="519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000000"/>
                </a:solidFill>
              </a:rPr>
              <a:t>ОКОНЧАНИЕ</a:t>
            </a:r>
          </a:p>
        </p:txBody>
      </p:sp>
      <p:sp>
        <p:nvSpPr>
          <p:cNvPr id="10288" name="Text Box 48"/>
          <p:cNvSpPr txBox="1">
            <a:spLocks noChangeArrowheads="1"/>
          </p:cNvSpPr>
          <p:nvPr/>
        </p:nvSpPr>
        <p:spPr bwMode="auto">
          <a:xfrm>
            <a:off x="4500563" y="4868863"/>
            <a:ext cx="4162425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000000"/>
                </a:solidFill>
              </a:rPr>
              <a:t>ИЗМЕНЯЕМАЯ ЧАСТЬ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smtClean="0">
                <a:solidFill>
                  <a:srgbClr val="000000"/>
                </a:solidFill>
              </a:rPr>
              <a:t>(служит для связи слов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smtClean="0">
                <a:solidFill>
                  <a:srgbClr val="000000"/>
                </a:solidFill>
              </a:rPr>
              <a:t>в предложении)</a:t>
            </a:r>
          </a:p>
        </p:txBody>
      </p:sp>
      <p:sp>
        <p:nvSpPr>
          <p:cNvPr id="10289" name="Line 49"/>
          <p:cNvSpPr>
            <a:spLocks noChangeShapeType="1"/>
          </p:cNvSpPr>
          <p:nvPr/>
        </p:nvSpPr>
        <p:spPr bwMode="auto">
          <a:xfrm>
            <a:off x="3203575" y="5157788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 b="1" smtClean="0">
              <a:solidFill>
                <a:srgbClr val="000000"/>
              </a:solidFill>
            </a:endParaRPr>
          </a:p>
        </p:txBody>
      </p:sp>
      <p:sp>
        <p:nvSpPr>
          <p:cNvPr id="10290" name="Text Box 50"/>
          <p:cNvSpPr txBox="1">
            <a:spLocks noChangeArrowheads="1"/>
          </p:cNvSpPr>
          <p:nvPr/>
        </p:nvSpPr>
        <p:spPr bwMode="auto">
          <a:xfrm>
            <a:off x="755650" y="5589588"/>
            <a:ext cx="23034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smtClean="0">
                <a:solidFill>
                  <a:srgbClr val="000000"/>
                </a:solidFill>
              </a:rPr>
              <a:t>СТОЛ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smtClean="0">
                <a:solidFill>
                  <a:srgbClr val="000000"/>
                </a:solidFill>
              </a:rPr>
              <a:t>НА СТОЛЕ</a:t>
            </a:r>
          </a:p>
        </p:txBody>
      </p:sp>
      <p:grpSp>
        <p:nvGrpSpPr>
          <p:cNvPr id="10350" name="Group 110"/>
          <p:cNvGrpSpPr>
            <a:grpSpLocks/>
          </p:cNvGrpSpPr>
          <p:nvPr/>
        </p:nvGrpSpPr>
        <p:grpSpPr bwMode="auto">
          <a:xfrm>
            <a:off x="2411413" y="6021388"/>
            <a:ext cx="360362" cy="431800"/>
            <a:chOff x="1519" y="3793"/>
            <a:chExt cx="227" cy="272"/>
          </a:xfrm>
        </p:grpSpPr>
        <p:sp>
          <p:nvSpPr>
            <p:cNvPr id="4158" name="Line 51"/>
            <p:cNvSpPr>
              <a:spLocks noChangeShapeType="1"/>
            </p:cNvSpPr>
            <p:nvPr/>
          </p:nvSpPr>
          <p:spPr bwMode="auto">
            <a:xfrm>
              <a:off x="1519" y="3793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  <p:sp>
          <p:nvSpPr>
            <p:cNvPr id="4159" name="Line 52"/>
            <p:cNvSpPr>
              <a:spLocks noChangeShapeType="1"/>
            </p:cNvSpPr>
            <p:nvPr/>
          </p:nvSpPr>
          <p:spPr bwMode="auto">
            <a:xfrm>
              <a:off x="1519" y="3793"/>
              <a:ext cx="2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  <p:sp>
          <p:nvSpPr>
            <p:cNvPr id="4160" name="Line 53"/>
            <p:cNvSpPr>
              <a:spLocks noChangeShapeType="1"/>
            </p:cNvSpPr>
            <p:nvPr/>
          </p:nvSpPr>
          <p:spPr bwMode="auto">
            <a:xfrm>
              <a:off x="1746" y="3793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  <p:sp>
          <p:nvSpPr>
            <p:cNvPr id="4161" name="Line 54"/>
            <p:cNvSpPr>
              <a:spLocks noChangeShapeType="1"/>
            </p:cNvSpPr>
            <p:nvPr/>
          </p:nvSpPr>
          <p:spPr bwMode="auto">
            <a:xfrm flipH="1">
              <a:off x="1519" y="4065"/>
              <a:ext cx="2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95" name="Rectangle 55"/>
          <p:cNvSpPr>
            <a:spLocks noChangeArrowheads="1"/>
          </p:cNvSpPr>
          <p:nvPr/>
        </p:nvSpPr>
        <p:spPr bwMode="auto">
          <a:xfrm>
            <a:off x="1835150" y="5661025"/>
            <a:ext cx="360363" cy="360363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smtClean="0">
              <a:solidFill>
                <a:srgbClr val="000000"/>
              </a:solidFill>
            </a:endParaRPr>
          </a:p>
        </p:txBody>
      </p:sp>
      <p:grpSp>
        <p:nvGrpSpPr>
          <p:cNvPr id="10307" name="Group 67"/>
          <p:cNvGrpSpPr>
            <a:grpSpLocks/>
          </p:cNvGrpSpPr>
          <p:nvPr/>
        </p:nvGrpSpPr>
        <p:grpSpPr bwMode="auto">
          <a:xfrm>
            <a:off x="250825" y="1628775"/>
            <a:ext cx="3097213" cy="1373188"/>
            <a:chOff x="204" y="1071"/>
            <a:chExt cx="1951" cy="865"/>
          </a:xfrm>
        </p:grpSpPr>
        <p:sp>
          <p:nvSpPr>
            <p:cNvPr id="4150" name="Text Box 7"/>
            <p:cNvSpPr txBox="1">
              <a:spLocks noChangeArrowheads="1"/>
            </p:cNvSpPr>
            <p:nvPr/>
          </p:nvSpPr>
          <p:spPr bwMode="auto">
            <a:xfrm>
              <a:off x="204" y="1071"/>
              <a:ext cx="1951" cy="86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800" smtClean="0">
                  <a:solidFill>
                    <a:srgbClr val="000000"/>
                  </a:solidFill>
                </a:rPr>
                <a:t>КОРЕНЬ 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800" smtClean="0">
                  <a:solidFill>
                    <a:srgbClr val="000000"/>
                  </a:solidFill>
                </a:rPr>
                <a:t>ПРИСТАВКА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800" smtClean="0">
                  <a:solidFill>
                    <a:srgbClr val="000000"/>
                  </a:solidFill>
                </a:rPr>
                <a:t>СУФФИКС</a:t>
              </a:r>
            </a:p>
          </p:txBody>
        </p:sp>
        <p:sp>
          <p:nvSpPr>
            <p:cNvPr id="4151" name="AutoShape 8"/>
            <p:cNvSpPr>
              <a:spLocks/>
            </p:cNvSpPr>
            <p:nvPr/>
          </p:nvSpPr>
          <p:spPr bwMode="auto">
            <a:xfrm rot="5400000">
              <a:off x="1564" y="981"/>
              <a:ext cx="137" cy="499"/>
            </a:xfrm>
            <a:prstGeom prst="leftBracket">
              <a:avLst>
                <a:gd name="adj" fmla="val 129438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800" b="1" smtClean="0">
                <a:solidFill>
                  <a:srgbClr val="000000"/>
                </a:solidFill>
              </a:endParaRPr>
            </a:p>
          </p:txBody>
        </p:sp>
        <p:grpSp>
          <p:nvGrpSpPr>
            <p:cNvPr id="4152" name="Group 59"/>
            <p:cNvGrpSpPr>
              <a:grpSpLocks/>
            </p:cNvGrpSpPr>
            <p:nvPr/>
          </p:nvGrpSpPr>
          <p:grpSpPr bwMode="auto">
            <a:xfrm>
              <a:off x="1610" y="1434"/>
              <a:ext cx="454" cy="91"/>
              <a:chOff x="1610" y="1434"/>
              <a:chExt cx="454" cy="91"/>
            </a:xfrm>
          </p:grpSpPr>
          <p:sp>
            <p:nvSpPr>
              <p:cNvPr id="4156" name="Line 9"/>
              <p:cNvSpPr>
                <a:spLocks noChangeShapeType="1"/>
              </p:cNvSpPr>
              <p:nvPr/>
            </p:nvSpPr>
            <p:spPr bwMode="auto">
              <a:xfrm>
                <a:off x="1610" y="1434"/>
                <a:ext cx="453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7" name="Line 10"/>
              <p:cNvSpPr>
                <a:spLocks noChangeShapeType="1"/>
              </p:cNvSpPr>
              <p:nvPr/>
            </p:nvSpPr>
            <p:spPr bwMode="auto">
              <a:xfrm>
                <a:off x="2064" y="1434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153" name="Group 60"/>
            <p:cNvGrpSpPr>
              <a:grpSpLocks/>
            </p:cNvGrpSpPr>
            <p:nvPr/>
          </p:nvGrpSpPr>
          <p:grpSpPr bwMode="auto">
            <a:xfrm>
              <a:off x="1474" y="1661"/>
              <a:ext cx="272" cy="181"/>
              <a:chOff x="1474" y="1661"/>
              <a:chExt cx="272" cy="181"/>
            </a:xfrm>
          </p:grpSpPr>
          <p:sp>
            <p:nvSpPr>
              <p:cNvPr id="4154" name="Line 57"/>
              <p:cNvSpPr>
                <a:spLocks noChangeShapeType="1"/>
              </p:cNvSpPr>
              <p:nvPr/>
            </p:nvSpPr>
            <p:spPr bwMode="auto">
              <a:xfrm flipV="1">
                <a:off x="1474" y="1661"/>
                <a:ext cx="136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5" name="Line 58"/>
              <p:cNvSpPr>
                <a:spLocks noChangeShapeType="1"/>
              </p:cNvSpPr>
              <p:nvPr/>
            </p:nvSpPr>
            <p:spPr bwMode="auto">
              <a:xfrm>
                <a:off x="1610" y="1661"/>
                <a:ext cx="136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0321" name="Group 81"/>
          <p:cNvGrpSpPr>
            <a:grpSpLocks/>
          </p:cNvGrpSpPr>
          <p:nvPr/>
        </p:nvGrpSpPr>
        <p:grpSpPr bwMode="auto">
          <a:xfrm>
            <a:off x="250825" y="3789363"/>
            <a:ext cx="3187700" cy="865187"/>
            <a:chOff x="340" y="2069"/>
            <a:chExt cx="2008" cy="545"/>
          </a:xfrm>
        </p:grpSpPr>
        <p:grpSp>
          <p:nvGrpSpPr>
            <p:cNvPr id="4133" name="Group 70"/>
            <p:cNvGrpSpPr>
              <a:grpSpLocks/>
            </p:cNvGrpSpPr>
            <p:nvPr/>
          </p:nvGrpSpPr>
          <p:grpSpPr bwMode="auto">
            <a:xfrm>
              <a:off x="340" y="2069"/>
              <a:ext cx="2008" cy="545"/>
              <a:chOff x="385" y="2069"/>
              <a:chExt cx="2008" cy="545"/>
            </a:xfrm>
          </p:grpSpPr>
          <p:grpSp>
            <p:nvGrpSpPr>
              <p:cNvPr id="4135" name="Group 64"/>
              <p:cNvGrpSpPr>
                <a:grpSpLocks/>
              </p:cNvGrpSpPr>
              <p:nvPr/>
            </p:nvGrpSpPr>
            <p:grpSpPr bwMode="auto">
              <a:xfrm>
                <a:off x="431" y="2069"/>
                <a:ext cx="1950" cy="545"/>
                <a:chOff x="431" y="2069"/>
                <a:chExt cx="1950" cy="545"/>
              </a:xfrm>
            </p:grpSpPr>
            <p:sp>
              <p:nvSpPr>
                <p:cNvPr id="4138" name="Line 39"/>
                <p:cNvSpPr>
                  <a:spLocks noChangeShapeType="1"/>
                </p:cNvSpPr>
                <p:nvPr/>
              </p:nvSpPr>
              <p:spPr bwMode="auto">
                <a:xfrm>
                  <a:off x="431" y="2478"/>
                  <a:ext cx="0" cy="1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4139" name="Group 62"/>
                <p:cNvGrpSpPr>
                  <a:grpSpLocks/>
                </p:cNvGrpSpPr>
                <p:nvPr/>
              </p:nvGrpSpPr>
              <p:grpSpPr bwMode="auto">
                <a:xfrm>
                  <a:off x="431" y="2069"/>
                  <a:ext cx="1950" cy="545"/>
                  <a:chOff x="431" y="2069"/>
                  <a:chExt cx="1950" cy="545"/>
                </a:xfrm>
              </p:grpSpPr>
              <p:sp>
                <p:nvSpPr>
                  <p:cNvPr id="4141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205"/>
                    <a:ext cx="0" cy="363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 sz="2800" b="1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142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2205"/>
                    <a:ext cx="0" cy="363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 sz="2800" b="1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143" name="Line 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64" y="2568"/>
                    <a:ext cx="317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 sz="2800" b="1" smtClean="0">
                      <a:solidFill>
                        <a:srgbClr val="000000"/>
                      </a:solidFill>
                    </a:endParaRPr>
                  </a:p>
                </p:txBody>
              </p:sp>
              <p:grpSp>
                <p:nvGrpSpPr>
                  <p:cNvPr id="4144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431" y="2069"/>
                    <a:ext cx="1950" cy="545"/>
                    <a:chOff x="431" y="2069"/>
                    <a:chExt cx="1950" cy="545"/>
                  </a:xfrm>
                </p:grpSpPr>
                <p:sp>
                  <p:nvSpPr>
                    <p:cNvPr id="4145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2205"/>
                      <a:ext cx="363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2800" b="1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4146" name="Line 2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837" y="2069"/>
                      <a:ext cx="91" cy="227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2800" b="1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4147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64" y="2205"/>
                      <a:ext cx="317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2800" b="1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4148" name="AutoShape 30"/>
                    <p:cNvSpPr>
                      <a:spLocks/>
                    </p:cNvSpPr>
                    <p:nvPr/>
                  </p:nvSpPr>
                  <p:spPr bwMode="auto">
                    <a:xfrm rot="5400000">
                      <a:off x="1270" y="1729"/>
                      <a:ext cx="181" cy="953"/>
                    </a:xfrm>
                    <a:prstGeom prst="leftBracket">
                      <a:avLst>
                        <a:gd name="adj" fmla="val 154860"/>
                      </a:avLst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2800" b="1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4149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2614"/>
                      <a:ext cx="1587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2800" b="1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4140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2018" y="2523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136" name="Text Box 68"/>
              <p:cNvSpPr txBox="1">
                <a:spLocks noChangeArrowheads="1"/>
              </p:cNvSpPr>
              <p:nvPr/>
            </p:nvSpPr>
            <p:spPr bwMode="auto">
              <a:xfrm>
                <a:off x="385" y="2205"/>
                <a:ext cx="2008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3600" smtClean="0">
                    <a:solidFill>
                      <a:srgbClr val="000000"/>
                    </a:solidFill>
                  </a:rPr>
                  <a:t>ЗАМОРОЗК И</a:t>
                </a:r>
              </a:p>
            </p:txBody>
          </p:sp>
          <p:sp>
            <p:nvSpPr>
              <p:cNvPr id="4137" name="Line 69"/>
              <p:cNvSpPr>
                <a:spLocks noChangeShapeType="1"/>
              </p:cNvSpPr>
              <p:nvPr/>
            </p:nvSpPr>
            <p:spPr bwMode="auto">
              <a:xfrm>
                <a:off x="1927" y="2069"/>
                <a:ext cx="91" cy="22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134" name="Line 80"/>
            <p:cNvSpPr>
              <a:spLocks noChangeShapeType="1"/>
            </p:cNvSpPr>
            <p:nvPr/>
          </p:nvSpPr>
          <p:spPr bwMode="auto">
            <a:xfrm>
              <a:off x="748" y="2205"/>
              <a:ext cx="0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349" name="Group 109"/>
          <p:cNvGrpSpPr>
            <a:grpSpLocks/>
          </p:cNvGrpSpPr>
          <p:nvPr/>
        </p:nvGrpSpPr>
        <p:grpSpPr bwMode="auto">
          <a:xfrm>
            <a:off x="4572000" y="3789363"/>
            <a:ext cx="3889375" cy="863600"/>
            <a:chOff x="2925" y="2115"/>
            <a:chExt cx="2450" cy="544"/>
          </a:xfrm>
        </p:grpSpPr>
        <p:sp>
          <p:nvSpPr>
            <p:cNvPr id="4118" name="Text Box 26"/>
            <p:cNvSpPr txBox="1">
              <a:spLocks noChangeArrowheads="1"/>
            </p:cNvSpPr>
            <p:nvPr/>
          </p:nvSpPr>
          <p:spPr bwMode="auto">
            <a:xfrm>
              <a:off x="2925" y="2205"/>
              <a:ext cx="242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3600" smtClean="0">
                  <a:solidFill>
                    <a:srgbClr val="000000"/>
                  </a:solidFill>
                </a:rPr>
                <a:t>ПРИШКОЛЬНЫЙ</a:t>
              </a:r>
            </a:p>
          </p:txBody>
        </p:sp>
        <p:sp>
          <p:nvSpPr>
            <p:cNvPr id="4119" name="Line 29"/>
            <p:cNvSpPr>
              <a:spLocks noChangeShapeType="1"/>
            </p:cNvSpPr>
            <p:nvPr/>
          </p:nvSpPr>
          <p:spPr bwMode="auto">
            <a:xfrm>
              <a:off x="3606" y="2251"/>
              <a:ext cx="0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  <p:sp>
          <p:nvSpPr>
            <p:cNvPr id="4120" name="Line 34"/>
            <p:cNvSpPr>
              <a:spLocks noChangeShapeType="1"/>
            </p:cNvSpPr>
            <p:nvPr/>
          </p:nvSpPr>
          <p:spPr bwMode="auto">
            <a:xfrm>
              <a:off x="4740" y="2115"/>
              <a:ext cx="90" cy="2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 b="1" smtClean="0">
                <a:solidFill>
                  <a:srgbClr val="000000"/>
                </a:solidFill>
              </a:endParaRPr>
            </a:p>
          </p:txBody>
        </p:sp>
        <p:grpSp>
          <p:nvGrpSpPr>
            <p:cNvPr id="4121" name="Group 83"/>
            <p:cNvGrpSpPr>
              <a:grpSpLocks/>
            </p:cNvGrpSpPr>
            <p:nvPr/>
          </p:nvGrpSpPr>
          <p:grpSpPr bwMode="auto">
            <a:xfrm>
              <a:off x="2925" y="2115"/>
              <a:ext cx="2450" cy="544"/>
              <a:chOff x="2925" y="2115"/>
              <a:chExt cx="2450" cy="544"/>
            </a:xfrm>
          </p:grpSpPr>
          <p:sp>
            <p:nvSpPr>
              <p:cNvPr id="4122" name="Line 84"/>
              <p:cNvSpPr>
                <a:spLocks noChangeShapeType="1"/>
              </p:cNvSpPr>
              <p:nvPr/>
            </p:nvSpPr>
            <p:spPr bwMode="auto">
              <a:xfrm>
                <a:off x="2925" y="2659"/>
                <a:ext cx="186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2800" b="1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123" name="Group 85"/>
              <p:cNvGrpSpPr>
                <a:grpSpLocks/>
              </p:cNvGrpSpPr>
              <p:nvPr/>
            </p:nvGrpSpPr>
            <p:grpSpPr bwMode="auto">
              <a:xfrm>
                <a:off x="2925" y="2115"/>
                <a:ext cx="2450" cy="544"/>
                <a:chOff x="2925" y="2115"/>
                <a:chExt cx="2450" cy="544"/>
              </a:xfrm>
            </p:grpSpPr>
            <p:sp>
              <p:nvSpPr>
                <p:cNvPr id="4124" name="Line 86"/>
                <p:cNvSpPr>
                  <a:spLocks noChangeShapeType="1"/>
                </p:cNvSpPr>
                <p:nvPr/>
              </p:nvSpPr>
              <p:spPr bwMode="auto">
                <a:xfrm>
                  <a:off x="2971" y="2251"/>
                  <a:ext cx="63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5" name="AutoShape 87"/>
                <p:cNvSpPr>
                  <a:spLocks/>
                </p:cNvSpPr>
                <p:nvPr/>
              </p:nvSpPr>
              <p:spPr bwMode="auto">
                <a:xfrm rot="5400000">
                  <a:off x="4014" y="1797"/>
                  <a:ext cx="181" cy="907"/>
                </a:xfrm>
                <a:prstGeom prst="leftBracket">
                  <a:avLst>
                    <a:gd name="adj" fmla="val 147385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6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4604" y="2115"/>
                  <a:ext cx="136" cy="22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7" name="Line 89"/>
                <p:cNvSpPr>
                  <a:spLocks noChangeShapeType="1"/>
                </p:cNvSpPr>
                <p:nvPr/>
              </p:nvSpPr>
              <p:spPr bwMode="auto">
                <a:xfrm>
                  <a:off x="4830" y="2160"/>
                  <a:ext cx="0" cy="49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8" name="Line 90"/>
                <p:cNvSpPr>
                  <a:spLocks noChangeShapeType="1"/>
                </p:cNvSpPr>
                <p:nvPr/>
              </p:nvSpPr>
              <p:spPr bwMode="auto">
                <a:xfrm>
                  <a:off x="4830" y="2160"/>
                  <a:ext cx="54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9" name="Line 91"/>
                <p:cNvSpPr>
                  <a:spLocks noChangeShapeType="1"/>
                </p:cNvSpPr>
                <p:nvPr/>
              </p:nvSpPr>
              <p:spPr bwMode="auto">
                <a:xfrm>
                  <a:off x="4830" y="2659"/>
                  <a:ext cx="54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0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5375" y="2160"/>
                  <a:ext cx="0" cy="49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1" name="Line 93"/>
                <p:cNvSpPr>
                  <a:spLocks noChangeShapeType="1"/>
                </p:cNvSpPr>
                <p:nvPr/>
              </p:nvSpPr>
              <p:spPr bwMode="auto">
                <a:xfrm>
                  <a:off x="2925" y="2568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2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4785" y="2568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2800" b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0351" name="Text Box 111"/>
          <p:cNvSpPr txBox="1">
            <a:spLocks noChangeArrowheads="1"/>
          </p:cNvSpPr>
          <p:nvPr/>
        </p:nvSpPr>
        <p:spPr bwMode="auto">
          <a:xfrm>
            <a:off x="1042988" y="3068638"/>
            <a:ext cx="1428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smtClean="0">
                <a:solidFill>
                  <a:srgbClr val="000000"/>
                </a:solidFill>
              </a:rPr>
              <a:t>мороз</a:t>
            </a:r>
          </a:p>
        </p:txBody>
      </p:sp>
      <p:sp>
        <p:nvSpPr>
          <p:cNvPr id="10352" name="AutoShape 112"/>
          <p:cNvSpPr>
            <a:spLocks/>
          </p:cNvSpPr>
          <p:nvPr/>
        </p:nvSpPr>
        <p:spPr bwMode="auto">
          <a:xfrm rot="-5400000">
            <a:off x="1620044" y="2564607"/>
            <a:ext cx="215900" cy="1223962"/>
          </a:xfrm>
          <a:prstGeom prst="rightBracket">
            <a:avLst>
              <a:gd name="adj" fmla="val 240098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smtClean="0">
              <a:solidFill>
                <a:srgbClr val="000000"/>
              </a:solidFill>
            </a:endParaRPr>
          </a:p>
        </p:txBody>
      </p:sp>
      <p:sp>
        <p:nvSpPr>
          <p:cNvPr id="10353" name="Text Box 113"/>
          <p:cNvSpPr txBox="1">
            <a:spLocks noChangeArrowheads="1"/>
          </p:cNvSpPr>
          <p:nvPr/>
        </p:nvSpPr>
        <p:spPr bwMode="auto">
          <a:xfrm>
            <a:off x="5867400" y="3213100"/>
            <a:ext cx="1457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smtClean="0">
                <a:solidFill>
                  <a:srgbClr val="000000"/>
                </a:solidFill>
              </a:rPr>
              <a:t>школа</a:t>
            </a:r>
          </a:p>
        </p:txBody>
      </p:sp>
      <p:sp>
        <p:nvSpPr>
          <p:cNvPr id="10354" name="AutoShape 114"/>
          <p:cNvSpPr>
            <a:spLocks/>
          </p:cNvSpPr>
          <p:nvPr/>
        </p:nvSpPr>
        <p:spPr bwMode="auto">
          <a:xfrm rot="-5400000">
            <a:off x="6373019" y="2780506"/>
            <a:ext cx="215900" cy="1081088"/>
          </a:xfrm>
          <a:prstGeom prst="rightBracket">
            <a:avLst>
              <a:gd name="adj" fmla="val 212071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smtClean="0">
              <a:solidFill>
                <a:srgbClr val="000000"/>
              </a:solidFill>
            </a:endParaRPr>
          </a:p>
        </p:txBody>
      </p:sp>
      <p:pic>
        <p:nvPicPr>
          <p:cNvPr id="10355" name="Picture 115" descr="09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15888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6" name="Picture 116" descr="09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7" name="AutoShape 118">
            <a:hlinkClick r:id="rId5" action="ppaction://hlinksldjump" highlightClick="1">
              <a:snd r:embed="rId6" name="wind.wav"/>
            </a:hlinkClick>
          </p:cNvPr>
          <p:cNvSpPr>
            <a:spLocks noChangeArrowheads="1"/>
          </p:cNvSpPr>
          <p:nvPr/>
        </p:nvSpPr>
        <p:spPr bwMode="auto">
          <a:xfrm>
            <a:off x="7667625" y="6308725"/>
            <a:ext cx="1225550" cy="360363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smtClean="0">
                <a:solidFill>
                  <a:srgbClr val="000000"/>
                </a:solidFill>
              </a:rPr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61761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3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3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3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2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32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 animBg="1"/>
      <p:bldP spid="10254" grpId="0" animBg="1"/>
      <p:bldP spid="10286" grpId="0" animBg="1"/>
      <p:bldP spid="10288" grpId="0" animBg="1"/>
      <p:bldP spid="10289" grpId="0" animBg="1"/>
      <p:bldP spid="10295" grpId="0" animBg="1"/>
      <p:bldP spid="10351" grpId="0"/>
      <p:bldP spid="10352" grpId="0" animBg="1"/>
      <p:bldP spid="10353" grpId="0"/>
      <p:bldP spid="103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2592388" cy="20875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Georgia"/>
              </a:rPr>
              <a:t>Т</a:t>
            </a:r>
          </a:p>
        </p:txBody>
      </p:sp>
      <p:pic>
        <p:nvPicPr>
          <p:cNvPr id="3075" name="Picture 3" descr="dom_6526_246big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2988" y="476250"/>
            <a:ext cx="3471862" cy="3917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258888" y="981075"/>
            <a:ext cx="576262" cy="719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А</a:t>
            </a:r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3995738" y="1989138"/>
            <a:ext cx="1512887" cy="1584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956550" y="0"/>
            <a:ext cx="719138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3000" smtClean="0">
                <a:solidFill>
                  <a:srgbClr val="000000"/>
                </a:solidFill>
              </a:rPr>
              <a:t>,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2771775" y="1484313"/>
            <a:ext cx="719138" cy="7191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Georgia"/>
              </a:rPr>
              <a:t>+</a:t>
            </a:r>
          </a:p>
        </p:txBody>
      </p:sp>
      <p:sp>
        <p:nvSpPr>
          <p:cNvPr id="3080" name="WordArt 8"/>
          <p:cNvSpPr>
            <a:spLocks noChangeArrowheads="1" noChangeShapeType="1" noTextEdit="1"/>
          </p:cNvSpPr>
          <p:nvPr/>
        </p:nvSpPr>
        <p:spPr bwMode="auto">
          <a:xfrm>
            <a:off x="1763713" y="4437063"/>
            <a:ext cx="5761037" cy="24209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Georgia"/>
              </a:rPr>
              <a:t>втобу</a:t>
            </a:r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684213" y="5661025"/>
            <a:ext cx="719137" cy="5762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082" name="Oval 10"/>
          <p:cNvSpPr>
            <a:spLocks noChangeArrowheads="1"/>
          </p:cNvSpPr>
          <p:nvPr/>
        </p:nvSpPr>
        <p:spPr bwMode="auto">
          <a:xfrm>
            <a:off x="7451725" y="5734050"/>
            <a:ext cx="719138" cy="5762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284663" y="4005263"/>
            <a:ext cx="57626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2000" smtClean="0">
                <a:solidFill>
                  <a:srgbClr val="000000"/>
                </a:solidFill>
                <a:latin typeface="Georgia" pitchFamily="18" charset="0"/>
              </a:rPr>
              <a:t>′</a:t>
            </a: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323850" y="5013325"/>
            <a:ext cx="1223963" cy="129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</a:p>
        </p:txBody>
      </p:sp>
      <p:sp>
        <p:nvSpPr>
          <p:cNvPr id="3085" name="WordArt 13"/>
          <p:cNvSpPr>
            <a:spLocks noChangeArrowheads="1" noChangeShapeType="1" noTextEdit="1"/>
          </p:cNvSpPr>
          <p:nvPr/>
        </p:nvSpPr>
        <p:spPr bwMode="auto">
          <a:xfrm>
            <a:off x="7596188" y="5084763"/>
            <a:ext cx="1403350" cy="12239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44727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3081" grpId="1" animBg="1"/>
      <p:bldP spid="3082" grpId="0" animBg="1"/>
      <p:bldP spid="3082" grpId="1" animBg="1"/>
      <p:bldP spid="3084" grpId="0" animBg="1"/>
      <p:bldP spid="30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3960813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Автобус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79388" y="981075"/>
            <a:ext cx="8748712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600" b="1" smtClean="0">
                <a:solidFill>
                  <a:srgbClr val="000000"/>
                </a:solidFill>
              </a:rPr>
              <a:t>                                      </a:t>
            </a:r>
            <a:r>
              <a:rPr lang="ru-RU" altLang="ru-RU" sz="3600" b="1" i="1" smtClean="0">
                <a:solidFill>
                  <a:srgbClr val="000000"/>
                </a:solidFill>
              </a:rPr>
              <a:t>многоместный </a:t>
            </a:r>
          </a:p>
          <a:p>
            <a:r>
              <a:rPr lang="ru-RU" altLang="ru-RU" sz="3600" b="1" i="1" smtClean="0">
                <a:solidFill>
                  <a:srgbClr val="000000"/>
                </a:solidFill>
              </a:rPr>
              <a:t>                                                                                     автомобиль   для   перевозки  </a:t>
            </a:r>
          </a:p>
          <a:p>
            <a:endParaRPr lang="ru-RU" altLang="ru-RU" sz="3600" b="1" i="1" smtClean="0">
              <a:solidFill>
                <a:srgbClr val="000000"/>
              </a:solidFill>
            </a:endParaRPr>
          </a:p>
          <a:p>
            <a:r>
              <a:rPr lang="ru-RU" altLang="ru-RU" sz="3600" b="1" i="1" smtClean="0">
                <a:solidFill>
                  <a:srgbClr val="000000"/>
                </a:solidFill>
              </a:rPr>
              <a:t>пассажиров.</a:t>
            </a:r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4427538" y="1341438"/>
            <a:ext cx="43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071" name="Picture 23" descr="автобус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860800"/>
            <a:ext cx="5400675" cy="27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06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автобу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05263"/>
            <a:ext cx="4537075" cy="229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4176713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Этимология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50825" y="1484313"/>
            <a:ext cx="8469313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Заимствовано из немецкого языка на 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Основе </a:t>
            </a:r>
            <a:r>
              <a:rPr lang="en-US" altLang="ru-RU" sz="3600" smtClean="0">
                <a:solidFill>
                  <a:srgbClr val="000000"/>
                </a:solidFill>
                <a:latin typeface="Script MT Bold" pitchFamily="66" charset="0"/>
              </a:rPr>
              <a:t>auto</a:t>
            </a:r>
            <a:r>
              <a:rPr lang="en-US" altLang="ru-RU" sz="3600" smtClean="0">
                <a:solidFill>
                  <a:srgbClr val="000000"/>
                </a:solidFill>
              </a:rPr>
              <a:t> </a:t>
            </a:r>
            <a:r>
              <a:rPr lang="ru-RU" altLang="ru-RU" sz="3600" smtClean="0">
                <a:solidFill>
                  <a:srgbClr val="000000"/>
                </a:solidFill>
              </a:rPr>
              <a:t>«автомобиль», буквально 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«автомобиль для всех (многих)», 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«самоходный экипаж для всех».</a:t>
            </a:r>
          </a:p>
        </p:txBody>
      </p:sp>
    </p:spTree>
    <p:extLst>
      <p:ext uri="{BB962C8B-B14F-4D97-AF65-F5344CB8AC3E}">
        <p14:creationId xmlns:p14="http://schemas.microsoft.com/office/powerpoint/2010/main" val="208057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971550" y="2276475"/>
            <a:ext cx="6337300" cy="1152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ав - то - бус</a:t>
            </a:r>
          </a:p>
        </p:txBody>
      </p:sp>
      <p:sp>
        <p:nvSpPr>
          <p:cNvPr id="6149" name="AutoShape 5"/>
          <p:cNvSpPr>
            <a:spLocks/>
          </p:cNvSpPr>
          <p:nvPr/>
        </p:nvSpPr>
        <p:spPr bwMode="auto">
          <a:xfrm>
            <a:off x="739775" y="4794250"/>
            <a:ext cx="360363" cy="1122363"/>
          </a:xfrm>
          <a:prstGeom prst="leftBracket">
            <a:avLst>
              <a:gd name="adj" fmla="val 0"/>
            </a:avLst>
          </a:prstGeom>
          <a:noFill/>
          <a:ln w="603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0" name="AutoShape 6"/>
          <p:cNvSpPr>
            <a:spLocks/>
          </p:cNvSpPr>
          <p:nvPr/>
        </p:nvSpPr>
        <p:spPr bwMode="auto">
          <a:xfrm rot="10800000">
            <a:off x="8243888" y="4794250"/>
            <a:ext cx="360362" cy="1150938"/>
          </a:xfrm>
          <a:prstGeom prst="leftBracket">
            <a:avLst>
              <a:gd name="adj" fmla="val 0"/>
            </a:avLst>
          </a:prstGeom>
          <a:noFill/>
          <a:ln w="603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1042988" y="4938713"/>
            <a:ext cx="736600" cy="9350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87313" y="188913"/>
            <a:ext cx="905668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i="1" smtClean="0">
                <a:solidFill>
                  <a:srgbClr val="000000"/>
                </a:solidFill>
              </a:rPr>
              <a:t>Запишите слово, разделите на слоги, поставьте ударение, выделите орфограмму.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95288" y="3789363"/>
            <a:ext cx="3521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 i="1" smtClean="0">
                <a:solidFill>
                  <a:srgbClr val="000000"/>
                </a:solidFill>
              </a:rPr>
              <a:t>Транскрипция</a:t>
            </a: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1619250" y="3284538"/>
            <a:ext cx="504825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6732588" y="3284538"/>
            <a:ext cx="576262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1042988" y="3213100"/>
            <a:ext cx="287337" cy="2174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0" y="3644900"/>
            <a:ext cx="8713788" cy="0"/>
          </a:xfrm>
          <a:prstGeom prst="line">
            <a:avLst/>
          </a:prstGeom>
          <a:noFill/>
          <a:ln w="88900" cap="rnd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60" name="WordArt 16"/>
          <p:cNvSpPr>
            <a:spLocks noChangeArrowheads="1" noChangeShapeType="1" noTextEdit="1"/>
          </p:cNvSpPr>
          <p:nvPr/>
        </p:nvSpPr>
        <p:spPr bwMode="auto">
          <a:xfrm>
            <a:off x="1979613" y="4578350"/>
            <a:ext cx="936625" cy="1555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6161" name="WordArt 17"/>
          <p:cNvSpPr>
            <a:spLocks noChangeArrowheads="1" noChangeShapeType="1" noTextEdit="1"/>
          </p:cNvSpPr>
          <p:nvPr/>
        </p:nvSpPr>
        <p:spPr bwMode="auto">
          <a:xfrm>
            <a:off x="3059113" y="4938713"/>
            <a:ext cx="879475" cy="9350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6162" name="WordArt 18"/>
          <p:cNvSpPr>
            <a:spLocks noChangeArrowheads="1" noChangeShapeType="1" noTextEdit="1"/>
          </p:cNvSpPr>
          <p:nvPr/>
        </p:nvSpPr>
        <p:spPr bwMode="auto">
          <a:xfrm>
            <a:off x="4111625" y="4924425"/>
            <a:ext cx="879475" cy="935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5219700" y="4578350"/>
            <a:ext cx="879475" cy="1281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6165" name="WordArt 21"/>
          <p:cNvSpPr>
            <a:spLocks noChangeArrowheads="1" noChangeShapeType="1" noTextEdit="1"/>
          </p:cNvSpPr>
          <p:nvPr/>
        </p:nvSpPr>
        <p:spPr bwMode="auto">
          <a:xfrm>
            <a:off x="6227763" y="4938713"/>
            <a:ext cx="879475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у</a:t>
            </a:r>
          </a:p>
        </p:txBody>
      </p:sp>
      <p:sp>
        <p:nvSpPr>
          <p:cNvPr id="6166" name="WordArt 22"/>
          <p:cNvSpPr>
            <a:spLocks noChangeArrowheads="1" noChangeShapeType="1" noTextEdit="1"/>
          </p:cNvSpPr>
          <p:nvPr/>
        </p:nvSpPr>
        <p:spPr bwMode="auto">
          <a:xfrm>
            <a:off x="7308850" y="4924425"/>
            <a:ext cx="879475" cy="935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356100" y="4002088"/>
            <a:ext cx="5762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2000" smtClean="0">
                <a:solidFill>
                  <a:srgbClr val="000000"/>
                </a:solidFill>
                <a:latin typeface="Georgia" pitchFamily="18" charset="0"/>
              </a:rPr>
              <a:t>′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3722688" y="1543050"/>
            <a:ext cx="57626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2000" smtClean="0">
                <a:solidFill>
                  <a:srgbClr val="000000"/>
                </a:solidFill>
                <a:latin typeface="Georgia" pitchFamily="18" charset="0"/>
              </a:rPr>
              <a:t>′</a:t>
            </a:r>
          </a:p>
        </p:txBody>
      </p:sp>
    </p:spTree>
    <p:extLst>
      <p:ext uri="{BB962C8B-B14F-4D97-AF65-F5344CB8AC3E}">
        <p14:creationId xmlns:p14="http://schemas.microsoft.com/office/powerpoint/2010/main" val="133817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6150" grpId="0" animBg="1"/>
      <p:bldP spid="6151" grpId="0" animBg="1"/>
      <p:bldP spid="6154" grpId="0"/>
      <p:bldP spid="6155" grpId="0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5" grpId="0" animBg="1"/>
      <p:bldP spid="6166" grpId="0" animBg="1"/>
      <p:bldP spid="6168" grpId="0"/>
      <p:bldP spid="61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476375" y="549275"/>
            <a:ext cx="6046788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Однокоренные слова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116013" y="1916113"/>
            <a:ext cx="6343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Автобусный,   микроавтобус.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600200" y="35210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9" name="Picture 13" descr="автобус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048000"/>
            <a:ext cx="52562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84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1331913" y="404813"/>
            <a:ext cx="5256212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Сочетаемость слов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39700" y="1196975"/>
            <a:ext cx="90043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  Служебный, новейший, вместительный,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школьный, заводской, старый, рейсовый,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городской автобус.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50825" y="3429000"/>
            <a:ext cx="86042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  Управлять автобусом. Остановка автобуса.  Поездка на автобусе.</a:t>
            </a:r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250825" y="4797425"/>
            <a:ext cx="8893175" cy="0"/>
          </a:xfrm>
          <a:prstGeom prst="line">
            <a:avLst/>
          </a:prstGeom>
          <a:noFill/>
          <a:ln w="88900" cap="rnd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0825" y="4868863"/>
            <a:ext cx="86629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  Автобус затормозил, подъехал, идёт, 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тронулся, едет, повернул, переполнен, </a:t>
            </a:r>
          </a:p>
          <a:p>
            <a:r>
              <a:rPr lang="ru-RU" altLang="ru-RU" sz="3600" smtClean="0">
                <a:solidFill>
                  <a:srgbClr val="000000"/>
                </a:solidFill>
              </a:rPr>
              <a:t>развозит пассажиров.</a:t>
            </a: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179388" y="3213100"/>
            <a:ext cx="8785225" cy="0"/>
          </a:xfrm>
          <a:prstGeom prst="line">
            <a:avLst/>
          </a:prstGeom>
          <a:noFill/>
          <a:ln w="88900" cap="rnd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33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/>
      <p:bldP spid="7174" grpId="0"/>
      <p:bldP spid="7175" grpId="0" animBg="1"/>
      <p:bldP spid="7176" grpId="0"/>
      <p:bldP spid="717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7288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Предложения.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1268413"/>
            <a:ext cx="9188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Новенький автобус подъехал к остановке.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79388" y="4149725"/>
            <a:ext cx="827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600" smtClean="0">
                <a:solidFill>
                  <a:srgbClr val="000000"/>
                </a:solidFill>
              </a:rPr>
              <a:t>Мы поехали на экскурсию в автобусе.</a:t>
            </a:r>
          </a:p>
        </p:txBody>
      </p:sp>
      <p:pic>
        <p:nvPicPr>
          <p:cNvPr id="5127" name="Picture 7" descr="автобус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2663825" cy="199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автобус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49800"/>
            <a:ext cx="2447925" cy="18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/>
      <p:bldP spid="5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546651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785794"/>
            <a:ext cx="7143800" cy="29238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Нетрадиционные формы урока с ИКТ  как способы активизации </a:t>
            </a:r>
            <a:r>
              <a:rPr lang="ru-RU" sz="40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познавательной</a:t>
            </a:r>
            <a:r>
              <a:rPr lang="ru-RU" sz="36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деятельности учащихся</a:t>
            </a:r>
            <a:r>
              <a:rPr lang="en-US" sz="36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условиях реализации  образовательных стандартов</a:t>
            </a:r>
            <a:endParaRPr lang="ru-RU" sz="3600" b="1" i="1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5013176"/>
            <a:ext cx="4529094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Подготовила учитель начальных классов МБОУ Воротынская средняя школа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Дюжакова</a:t>
            </a:r>
            <a:r>
              <a:rPr lang="ru-RU" b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Надежда Евгеньевна</a:t>
            </a:r>
            <a:endParaRPr lang="ru-RU" b="1" dirty="0">
              <a:solidFill>
                <a:srgbClr val="C0504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 descr="C:\Users\SAMSUNG\Desktop\анимашка зво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876"/>
            <a:ext cx="1357322" cy="1327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5745396"/>
      </p:ext>
    </p:extLst>
  </p:cSld>
  <p:clrMapOvr>
    <a:masterClrMapping/>
  </p:clrMapOvr>
  <p:transition spd="med" advTm="37906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857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Пользование тестового контроля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5" name="Rectangle 114"/>
          <p:cNvSpPr>
            <a:spLocks noChangeArrowheads="1"/>
          </p:cNvSpPr>
          <p:nvPr/>
        </p:nvSpPr>
        <p:spPr bwMode="auto">
          <a:xfrm>
            <a:off x="2592388" y="153828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</a:p>
        </p:txBody>
      </p:sp>
      <p:sp>
        <p:nvSpPr>
          <p:cNvPr id="56" name="Rectangle 106"/>
          <p:cNvSpPr>
            <a:spLocks noChangeArrowheads="1"/>
          </p:cNvSpPr>
          <p:nvPr/>
        </p:nvSpPr>
        <p:spPr bwMode="auto">
          <a:xfrm>
            <a:off x="7542213" y="153828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sp>
        <p:nvSpPr>
          <p:cNvPr id="57" name="Rectangle 115"/>
          <p:cNvSpPr>
            <a:spLocks noChangeArrowheads="1"/>
          </p:cNvSpPr>
          <p:nvPr/>
        </p:nvSpPr>
        <p:spPr bwMode="auto">
          <a:xfrm>
            <a:off x="2592388" y="117792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1062038" y="135890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гри…</a:t>
            </a:r>
          </a:p>
        </p:txBody>
      </p: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1062038" y="22590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су…</a:t>
            </a:r>
          </a:p>
        </p:txBody>
      </p:sp>
      <p:sp>
        <p:nvSpPr>
          <p:cNvPr id="54279" name="Rectangle 8"/>
          <p:cNvSpPr>
            <a:spLocks noChangeArrowheads="1"/>
          </p:cNvSpPr>
          <p:nvPr/>
        </p:nvSpPr>
        <p:spPr bwMode="auto">
          <a:xfrm>
            <a:off x="1062038" y="3068638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шка…</a:t>
            </a:r>
          </a:p>
        </p:txBody>
      </p:sp>
      <p:sp>
        <p:nvSpPr>
          <p:cNvPr id="54280" name="Rectangle 9"/>
          <p:cNvSpPr>
            <a:spLocks noChangeArrowheads="1"/>
          </p:cNvSpPr>
          <p:nvPr/>
        </p:nvSpPr>
        <p:spPr bwMode="auto">
          <a:xfrm>
            <a:off x="1062038" y="39687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морко…ь</a:t>
            </a:r>
          </a:p>
        </p:txBody>
      </p:sp>
      <p:sp>
        <p:nvSpPr>
          <p:cNvPr id="54281" name="Rectangle 10"/>
          <p:cNvSpPr>
            <a:spLocks noChangeArrowheads="1"/>
          </p:cNvSpPr>
          <p:nvPr/>
        </p:nvSpPr>
        <p:spPr bwMode="auto">
          <a:xfrm>
            <a:off x="1062038" y="49593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эта…</a:t>
            </a:r>
          </a:p>
        </p:txBody>
      </p:sp>
      <p:sp>
        <p:nvSpPr>
          <p:cNvPr id="54282" name="Rectangle 11"/>
          <p:cNvSpPr>
            <a:spLocks noChangeArrowheads="1"/>
          </p:cNvSpPr>
          <p:nvPr/>
        </p:nvSpPr>
        <p:spPr bwMode="auto">
          <a:xfrm>
            <a:off x="1062038" y="585946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све…</a:t>
            </a:r>
          </a:p>
        </p:txBody>
      </p:sp>
      <p:sp>
        <p:nvSpPr>
          <p:cNvPr id="54283" name="Rectangle 12"/>
          <p:cNvSpPr>
            <a:spLocks noChangeArrowheads="1"/>
          </p:cNvSpPr>
          <p:nvPr/>
        </p:nvSpPr>
        <p:spPr bwMode="auto">
          <a:xfrm>
            <a:off x="6011863" y="12684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свя…ь</a:t>
            </a:r>
          </a:p>
        </p:txBody>
      </p:sp>
      <p:sp>
        <p:nvSpPr>
          <p:cNvPr id="54284" name="Rectangle 13"/>
          <p:cNvSpPr>
            <a:spLocks noChangeArrowheads="1"/>
          </p:cNvSpPr>
          <p:nvPr/>
        </p:nvSpPr>
        <p:spPr bwMode="auto">
          <a:xfrm>
            <a:off x="6011863" y="3068638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мё…</a:t>
            </a:r>
          </a:p>
        </p:txBody>
      </p:sp>
      <p:sp>
        <p:nvSpPr>
          <p:cNvPr id="54285" name="Rectangle 14"/>
          <p:cNvSpPr>
            <a:spLocks noChangeArrowheads="1"/>
          </p:cNvSpPr>
          <p:nvPr/>
        </p:nvSpPr>
        <p:spPr bwMode="auto">
          <a:xfrm>
            <a:off x="6011863" y="39687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фла…</a:t>
            </a:r>
          </a:p>
        </p:txBody>
      </p:sp>
      <p:sp>
        <p:nvSpPr>
          <p:cNvPr id="54286" name="Rectangle 15"/>
          <p:cNvSpPr>
            <a:spLocks noChangeArrowheads="1"/>
          </p:cNvSpPr>
          <p:nvPr/>
        </p:nvSpPr>
        <p:spPr bwMode="auto">
          <a:xfrm>
            <a:off x="6011863" y="49593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малы…</a:t>
            </a:r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2592388" y="243840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</a:p>
        </p:txBody>
      </p:sp>
      <p:sp>
        <p:nvSpPr>
          <p:cNvPr id="69" name="Rectangle 71"/>
          <p:cNvSpPr>
            <a:spLocks noChangeArrowheads="1"/>
          </p:cNvSpPr>
          <p:nvPr/>
        </p:nvSpPr>
        <p:spPr bwMode="auto">
          <a:xfrm>
            <a:off x="1781175" y="2259013"/>
            <a:ext cx="36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  <a:endParaRPr lang="ru-RU" sz="2400" b="1" u="sng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" name="Rectangle 72"/>
          <p:cNvSpPr>
            <a:spLocks noChangeArrowheads="1"/>
          </p:cNvSpPr>
          <p:nvPr/>
        </p:nvSpPr>
        <p:spPr bwMode="auto">
          <a:xfrm>
            <a:off x="1871663" y="1358900"/>
            <a:ext cx="37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sp>
        <p:nvSpPr>
          <p:cNvPr id="71" name="Rectangle 74"/>
          <p:cNvSpPr>
            <a:spLocks noChangeArrowheads="1"/>
          </p:cNvSpPr>
          <p:nvPr/>
        </p:nvSpPr>
        <p:spPr bwMode="auto">
          <a:xfrm>
            <a:off x="1871663" y="3068638"/>
            <a:ext cx="45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sp>
        <p:nvSpPr>
          <p:cNvPr id="72" name="Rectangle 75"/>
          <p:cNvSpPr>
            <a:spLocks noChangeArrowheads="1"/>
          </p:cNvSpPr>
          <p:nvPr/>
        </p:nvSpPr>
        <p:spPr bwMode="auto">
          <a:xfrm>
            <a:off x="1962150" y="396875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73" name="Rectangle 78"/>
          <p:cNvSpPr>
            <a:spLocks noChangeArrowheads="1"/>
          </p:cNvSpPr>
          <p:nvPr/>
        </p:nvSpPr>
        <p:spPr bwMode="auto">
          <a:xfrm>
            <a:off x="1871663" y="4959350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74" name="Rectangle 80"/>
          <p:cNvSpPr>
            <a:spLocks noChangeArrowheads="1"/>
          </p:cNvSpPr>
          <p:nvPr/>
        </p:nvSpPr>
        <p:spPr bwMode="auto">
          <a:xfrm>
            <a:off x="1962150" y="5859463"/>
            <a:ext cx="33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75" name="Rectangle 82"/>
          <p:cNvSpPr>
            <a:spLocks noChangeArrowheads="1"/>
          </p:cNvSpPr>
          <p:nvPr/>
        </p:nvSpPr>
        <p:spPr bwMode="auto">
          <a:xfrm>
            <a:off x="6732588" y="1268413"/>
            <a:ext cx="26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</a:p>
        </p:txBody>
      </p:sp>
      <p:sp>
        <p:nvSpPr>
          <p:cNvPr id="76" name="Rectangle 84"/>
          <p:cNvSpPr>
            <a:spLocks noChangeArrowheads="1"/>
          </p:cNvSpPr>
          <p:nvPr/>
        </p:nvSpPr>
        <p:spPr bwMode="auto">
          <a:xfrm>
            <a:off x="6823075" y="3068638"/>
            <a:ext cx="37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77" name="Rectangle 86"/>
          <p:cNvSpPr>
            <a:spLocks noChangeArrowheads="1"/>
          </p:cNvSpPr>
          <p:nvPr/>
        </p:nvSpPr>
        <p:spPr bwMode="auto">
          <a:xfrm>
            <a:off x="6911975" y="3968750"/>
            <a:ext cx="311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78" name="Rectangle 88"/>
          <p:cNvSpPr>
            <a:spLocks noChangeArrowheads="1"/>
          </p:cNvSpPr>
          <p:nvPr/>
        </p:nvSpPr>
        <p:spPr bwMode="auto">
          <a:xfrm>
            <a:off x="7002463" y="495935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54298" name="Rectangle 92"/>
          <p:cNvSpPr>
            <a:spLocks noChangeArrowheads="1"/>
          </p:cNvSpPr>
          <p:nvPr/>
        </p:nvSpPr>
        <p:spPr bwMode="auto">
          <a:xfrm>
            <a:off x="6011863" y="585946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ры…ь</a:t>
            </a:r>
          </a:p>
        </p:txBody>
      </p:sp>
      <p:sp>
        <p:nvSpPr>
          <p:cNvPr id="80" name="Rectangle 93"/>
          <p:cNvSpPr>
            <a:spLocks noChangeArrowheads="1"/>
          </p:cNvSpPr>
          <p:nvPr/>
        </p:nvSpPr>
        <p:spPr bwMode="auto">
          <a:xfrm>
            <a:off x="6732588" y="5859463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sp>
        <p:nvSpPr>
          <p:cNvPr id="81" name="Rectangle 95"/>
          <p:cNvSpPr>
            <a:spLocks noChangeArrowheads="1"/>
          </p:cNvSpPr>
          <p:nvPr/>
        </p:nvSpPr>
        <p:spPr bwMode="auto">
          <a:xfrm>
            <a:off x="2592388" y="297815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82" name="Rectangle 98"/>
          <p:cNvSpPr>
            <a:spLocks noChangeArrowheads="1"/>
          </p:cNvSpPr>
          <p:nvPr/>
        </p:nvSpPr>
        <p:spPr bwMode="auto">
          <a:xfrm>
            <a:off x="2592388" y="3338513"/>
            <a:ext cx="811212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sp>
        <p:nvSpPr>
          <p:cNvPr id="83" name="Rectangle 101"/>
          <p:cNvSpPr>
            <a:spLocks noChangeArrowheads="1"/>
          </p:cNvSpPr>
          <p:nvPr/>
        </p:nvSpPr>
        <p:spPr bwMode="auto">
          <a:xfrm>
            <a:off x="7542213" y="2078038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84" name="Rectangle 102"/>
          <p:cNvSpPr>
            <a:spLocks noChangeArrowheads="1"/>
          </p:cNvSpPr>
          <p:nvPr/>
        </p:nvSpPr>
        <p:spPr bwMode="auto">
          <a:xfrm>
            <a:off x="7542213" y="243840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sp>
        <p:nvSpPr>
          <p:cNvPr id="85" name="Rectangle 103"/>
          <p:cNvSpPr>
            <a:spLocks noChangeArrowheads="1"/>
          </p:cNvSpPr>
          <p:nvPr/>
        </p:nvSpPr>
        <p:spPr bwMode="auto">
          <a:xfrm>
            <a:off x="2592388" y="576897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86" name="Rectangle 104"/>
          <p:cNvSpPr>
            <a:spLocks noChangeArrowheads="1"/>
          </p:cNvSpPr>
          <p:nvPr/>
        </p:nvSpPr>
        <p:spPr bwMode="auto">
          <a:xfrm>
            <a:off x="2592388" y="61293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87" name="Rectangle 107"/>
          <p:cNvSpPr>
            <a:spLocks noChangeArrowheads="1"/>
          </p:cNvSpPr>
          <p:nvPr/>
        </p:nvSpPr>
        <p:spPr bwMode="auto">
          <a:xfrm>
            <a:off x="2592388" y="4779963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88" name="Rectangle 108"/>
          <p:cNvSpPr>
            <a:spLocks noChangeArrowheads="1"/>
          </p:cNvSpPr>
          <p:nvPr/>
        </p:nvSpPr>
        <p:spPr bwMode="auto">
          <a:xfrm>
            <a:off x="2592388" y="51387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54308" name="Rectangle 109"/>
          <p:cNvSpPr>
            <a:spLocks noChangeArrowheads="1"/>
          </p:cNvSpPr>
          <p:nvPr/>
        </p:nvSpPr>
        <p:spPr bwMode="auto">
          <a:xfrm>
            <a:off x="6011863" y="22590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кула…</a:t>
            </a:r>
          </a:p>
        </p:txBody>
      </p:sp>
      <p:sp>
        <p:nvSpPr>
          <p:cNvPr id="90" name="Rectangle 110"/>
          <p:cNvSpPr>
            <a:spLocks noChangeArrowheads="1"/>
          </p:cNvSpPr>
          <p:nvPr/>
        </p:nvSpPr>
        <p:spPr bwMode="auto">
          <a:xfrm>
            <a:off x="6911975" y="225901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sp>
        <p:nvSpPr>
          <p:cNvPr id="91" name="Rectangle 112"/>
          <p:cNvSpPr>
            <a:spLocks noChangeArrowheads="1"/>
          </p:cNvSpPr>
          <p:nvPr/>
        </p:nvSpPr>
        <p:spPr bwMode="auto">
          <a:xfrm>
            <a:off x="2592388" y="2078038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sp>
        <p:nvSpPr>
          <p:cNvPr id="92" name="Rectangle 117"/>
          <p:cNvSpPr>
            <a:spLocks noChangeArrowheads="1"/>
          </p:cNvSpPr>
          <p:nvPr/>
        </p:nvSpPr>
        <p:spPr bwMode="auto">
          <a:xfrm>
            <a:off x="2592388" y="38798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93" name="Rectangle 118"/>
          <p:cNvSpPr>
            <a:spLocks noChangeArrowheads="1"/>
          </p:cNvSpPr>
          <p:nvPr/>
        </p:nvSpPr>
        <p:spPr bwMode="auto">
          <a:xfrm>
            <a:off x="2592388" y="4238625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pic>
        <p:nvPicPr>
          <p:cNvPr id="94" name="Picture 120" descr="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449388"/>
            <a:ext cx="57150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Rectangle 105"/>
          <p:cNvSpPr>
            <a:spLocks noChangeArrowheads="1"/>
          </p:cNvSpPr>
          <p:nvPr/>
        </p:nvSpPr>
        <p:spPr bwMode="auto">
          <a:xfrm>
            <a:off x="7542213" y="117792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</a:p>
        </p:txBody>
      </p:sp>
      <p:pic>
        <p:nvPicPr>
          <p:cNvPr id="96" name="Picture 121" descr="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3249613"/>
            <a:ext cx="571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Rectangle 123"/>
          <p:cNvSpPr>
            <a:spLocks noChangeArrowheads="1"/>
          </p:cNvSpPr>
          <p:nvPr/>
        </p:nvSpPr>
        <p:spPr bwMode="auto">
          <a:xfrm>
            <a:off x="7542213" y="29781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98" name="Rectangle 124"/>
          <p:cNvSpPr>
            <a:spLocks noChangeArrowheads="1"/>
          </p:cNvSpPr>
          <p:nvPr/>
        </p:nvSpPr>
        <p:spPr bwMode="auto">
          <a:xfrm>
            <a:off x="7542213" y="3338513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99" name="Rectangle 125"/>
          <p:cNvSpPr>
            <a:spLocks noChangeArrowheads="1"/>
          </p:cNvSpPr>
          <p:nvPr/>
        </p:nvSpPr>
        <p:spPr bwMode="auto">
          <a:xfrm>
            <a:off x="7542213" y="38798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100" name="Rectangle 126"/>
          <p:cNvSpPr>
            <a:spLocks noChangeArrowheads="1"/>
          </p:cNvSpPr>
          <p:nvPr/>
        </p:nvSpPr>
        <p:spPr bwMode="auto">
          <a:xfrm>
            <a:off x="7542213" y="4238625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sp>
        <p:nvSpPr>
          <p:cNvPr id="101" name="Rectangle 127"/>
          <p:cNvSpPr>
            <a:spLocks noChangeArrowheads="1"/>
          </p:cNvSpPr>
          <p:nvPr/>
        </p:nvSpPr>
        <p:spPr bwMode="auto">
          <a:xfrm>
            <a:off x="7542213" y="4779963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102" name="Rectangle 128"/>
          <p:cNvSpPr>
            <a:spLocks noChangeArrowheads="1"/>
          </p:cNvSpPr>
          <p:nvPr/>
        </p:nvSpPr>
        <p:spPr bwMode="auto">
          <a:xfrm>
            <a:off x="7542213" y="51387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103" name="Rectangle 129"/>
          <p:cNvSpPr>
            <a:spLocks noChangeArrowheads="1"/>
          </p:cNvSpPr>
          <p:nvPr/>
        </p:nvSpPr>
        <p:spPr bwMode="auto">
          <a:xfrm>
            <a:off x="7542213" y="576897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4" name="Rectangle 130"/>
          <p:cNvSpPr>
            <a:spLocks noChangeArrowheads="1"/>
          </p:cNvSpPr>
          <p:nvPr/>
        </p:nvSpPr>
        <p:spPr bwMode="auto">
          <a:xfrm>
            <a:off x="7542213" y="61293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pic>
        <p:nvPicPr>
          <p:cNvPr id="105" name="Picture 131" descr="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5138738"/>
            <a:ext cx="571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132" descr="http://www.gifpark.ru/Gifs/ANIMALS/302.gif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3941763" y="4959350"/>
            <a:ext cx="10477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Picture 133" descr="http://www.gifpark.ru/Gifs/ANIMALS/302.gif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 flipH="1">
            <a:off x="4032250" y="4959350"/>
            <a:ext cx="10477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" name="WordArt 134"/>
          <p:cNvSpPr>
            <a:spLocks noChangeArrowheads="1" noChangeShapeType="1" noTextEdit="1"/>
          </p:cNvSpPr>
          <p:nvPr/>
        </p:nvSpPr>
        <p:spPr bwMode="auto">
          <a:xfrm>
            <a:off x="3762375" y="3068638"/>
            <a:ext cx="1530350" cy="449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xit" presetSubtype="0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53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3" presetClass="exit" presetSubtype="0" fill="hold" grpId="5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53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53" presetClass="exit" presetSubtype="0" fill="hold" grpId="7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4" presetID="53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53" presetClass="exit" presetSubtype="0" fill="hold" grpId="9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53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53" presetClass="exit" presetSubtype="0" fill="hold" grpId="1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00174 0.14444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72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6" presetID="53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53" presetClass="exit" presetSubtype="0" fill="hold" grpId="1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2" presetID="53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500"/>
                            </p:stCondLst>
                            <p:childTnLst>
                              <p:par>
                                <p:cTn id="278" presetID="53" presetClass="exit" presetSubtype="0" fill="hold" grpId="15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8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3" presetID="53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500"/>
                            </p:stCondLst>
                            <p:childTnLst>
                              <p:par>
                                <p:cTn id="319" presetID="53" presetClass="exit" presetSubtype="0" fill="hold" grpId="17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9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-0.00174 0.13033 " pathEditMode="relative" rAng="0" ptsTypes="AA">
                                      <p:cBhvr>
                                        <p:cTn id="33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6500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0" presetID="53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00"/>
                            </p:stCondLst>
                            <p:childTnLst>
                              <p:par>
                                <p:cTn id="356" presetID="53" presetClass="exit" presetSubtype="0" fill="hold" grpId="19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6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2" fill="hold">
                      <p:stCondLst>
                        <p:cond delay="0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6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1" presetID="53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500"/>
                            </p:stCondLst>
                            <p:childTnLst>
                              <p:par>
                                <p:cTn id="397" presetID="53" presetClass="exit" presetSubtype="0" fill="hold" grpId="2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40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3" fill="hold">
                      <p:stCondLst>
                        <p:cond delay="0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7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00174 0.13056 " pathEditMode="relative" rAng="0" ptsTypes="AA">
                                      <p:cBhvr>
                                        <p:cTn id="412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6500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8" presetID="53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500"/>
                            </p:stCondLst>
                            <p:childTnLst>
                              <p:par>
                                <p:cTn id="434" presetID="53" presetClass="exit" presetSubtype="0" fill="hold" grpId="2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3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0" fill="hold">
                      <p:stCondLst>
                        <p:cond delay="0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4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68" grpId="0" animBg="1"/>
      <p:bldP spid="68" grpId="1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80" grpId="0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90" grpId="0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5" grpId="0" animBg="1"/>
      <p:bldP spid="95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8" grpId="0" animBg="1"/>
      <p:bldP spid="108" grpId="1" animBg="1"/>
      <p:bldP spid="108" grpId="2" animBg="1"/>
      <p:bldP spid="108" grpId="3" animBg="1"/>
      <p:bldP spid="108" grpId="4" animBg="1"/>
      <p:bldP spid="108" grpId="5" animBg="1"/>
      <p:bldP spid="108" grpId="6" animBg="1"/>
      <p:bldP spid="108" grpId="7" animBg="1"/>
      <p:bldP spid="108" grpId="8" animBg="1"/>
      <p:bldP spid="108" grpId="9" animBg="1"/>
      <p:bldP spid="108" grpId="10" animBg="1"/>
      <p:bldP spid="108" grpId="11" animBg="1"/>
      <p:bldP spid="108" grpId="12" animBg="1"/>
      <p:bldP spid="108" grpId="13" animBg="1"/>
      <p:bldP spid="108" grpId="14" animBg="1"/>
      <p:bldP spid="108" grpId="15" animBg="1"/>
      <p:bldP spid="108" grpId="16" animBg="1"/>
      <p:bldP spid="108" grpId="17" animBg="1"/>
      <p:bldP spid="108" grpId="18" animBg="1"/>
      <p:bldP spid="108" grpId="19" animBg="1"/>
      <p:bldP spid="108" grpId="20" animBg="1"/>
      <p:bldP spid="108" grpId="21" animBg="1"/>
      <p:bldP spid="108" grpId="22" animBg="1"/>
      <p:bldP spid="108" grpId="23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52" name="Picture 4" descr="Yeşil-Duvar-Kağıdı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1CD75"/>
          </a:solidFill>
          <a:ln w="9525">
            <a:solidFill>
              <a:srgbClr val="009999"/>
            </a:solidFill>
            <a:miter lim="800000"/>
            <a:headEnd/>
            <a:tailEnd/>
          </a:ln>
        </p:spPr>
      </p:pic>
      <p:sp>
        <p:nvSpPr>
          <p:cNvPr id="2053" name="WordArt 6"/>
          <p:cNvSpPr>
            <a:spLocks noChangeArrowheads="1" noChangeShapeType="1" noTextEdit="1"/>
          </p:cNvSpPr>
          <p:nvPr/>
        </p:nvSpPr>
        <p:spPr bwMode="auto">
          <a:xfrm>
            <a:off x="1258888" y="2492375"/>
            <a:ext cx="66262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36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Arial"/>
                <a:cs typeface="Arial"/>
              </a:rPr>
              <a:t>Окружающий мир</a:t>
            </a: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3348038" y="3933825"/>
            <a:ext cx="208756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2 класс</a:t>
            </a:r>
          </a:p>
        </p:txBody>
      </p:sp>
      <p:sp>
        <p:nvSpPr>
          <p:cNvPr id="2055" name="WordArt 8"/>
          <p:cNvSpPr>
            <a:spLocks noChangeArrowheads="1" noChangeShapeType="1" noTextEdit="1"/>
          </p:cNvSpPr>
          <p:nvPr/>
        </p:nvSpPr>
        <p:spPr bwMode="auto">
          <a:xfrm>
            <a:off x="179388" y="6165850"/>
            <a:ext cx="8726487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65615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9" name="Picture 6" descr="Yeşil-Duvar-Kağıdı1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7" descr="f1649v1m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333375"/>
            <a:ext cx="317182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Picture 8" descr="cc8d25d3e82a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3451225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611188" y="765175"/>
            <a:ext cx="6408737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40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Строение организма</a:t>
            </a:r>
          </a:p>
          <a:p>
            <a:pPr algn="ctr">
              <a:spcBef>
                <a:spcPct val="20000"/>
              </a:spcBef>
            </a:pPr>
            <a:r>
              <a:rPr lang="ru-RU" sz="40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человека</a:t>
            </a:r>
          </a:p>
        </p:txBody>
      </p:sp>
      <p:sp>
        <p:nvSpPr>
          <p:cNvPr id="4103" name="WordArt 10"/>
          <p:cNvSpPr>
            <a:spLocks noChangeArrowheads="1" noChangeShapeType="1" noTextEdit="1"/>
          </p:cNvSpPr>
          <p:nvPr/>
        </p:nvSpPr>
        <p:spPr bwMode="auto">
          <a:xfrm>
            <a:off x="1835150" y="5949950"/>
            <a:ext cx="604837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3600" kern="10" smtClean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виртуальная экскурсия</a:t>
            </a:r>
          </a:p>
        </p:txBody>
      </p:sp>
    </p:spTree>
    <p:extLst>
      <p:ext uri="{BB962C8B-B14F-4D97-AF65-F5344CB8AC3E}">
        <p14:creationId xmlns:p14="http://schemas.microsoft.com/office/powerpoint/2010/main" val="132800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4" name="Picture 4" descr="1442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AutoShape 10"/>
          <p:cNvSpPr>
            <a:spLocks noChangeArrowheads="1"/>
          </p:cNvSpPr>
          <p:nvPr/>
        </p:nvSpPr>
        <p:spPr bwMode="auto">
          <a:xfrm>
            <a:off x="539750" y="3860800"/>
            <a:ext cx="2520950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smtClean="0">
                <a:solidFill>
                  <a:srgbClr val="333399"/>
                </a:solidFill>
              </a:rPr>
              <a:t>Увлекательная</a:t>
            </a:r>
          </a:p>
        </p:txBody>
      </p:sp>
      <p:sp>
        <p:nvSpPr>
          <p:cNvPr id="5126" name="AutoShape 11"/>
          <p:cNvSpPr>
            <a:spLocks noChangeArrowheads="1"/>
          </p:cNvSpPr>
          <p:nvPr/>
        </p:nvSpPr>
        <p:spPr bwMode="auto">
          <a:xfrm>
            <a:off x="3995738" y="2349500"/>
            <a:ext cx="3240087" cy="7191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smtClean="0">
                <a:solidFill>
                  <a:srgbClr val="008000"/>
                </a:solidFill>
              </a:rPr>
              <a:t>Исследовательская</a:t>
            </a:r>
          </a:p>
        </p:txBody>
      </p:sp>
      <p:sp>
        <p:nvSpPr>
          <p:cNvPr id="5127" name="AutoShape 12"/>
          <p:cNvSpPr>
            <a:spLocks noChangeArrowheads="1"/>
          </p:cNvSpPr>
          <p:nvPr/>
        </p:nvSpPr>
        <p:spPr bwMode="auto">
          <a:xfrm>
            <a:off x="6011863" y="260350"/>
            <a:ext cx="2916237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smtClean="0">
                <a:solidFill>
                  <a:srgbClr val="008000"/>
                </a:solidFill>
              </a:rPr>
              <a:t>Познавательная</a:t>
            </a:r>
          </a:p>
        </p:txBody>
      </p:sp>
      <p:pic>
        <p:nvPicPr>
          <p:cNvPr id="47119" name="Picture 15" descr="Копия 0a266a413addb80ea984a1c303d61f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638" y="3644900"/>
            <a:ext cx="137636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AutoShape 16"/>
          <p:cNvSpPr>
            <a:spLocks noChangeArrowheads="1"/>
          </p:cNvSpPr>
          <p:nvPr/>
        </p:nvSpPr>
        <p:spPr bwMode="auto">
          <a:xfrm>
            <a:off x="3995738" y="5229225"/>
            <a:ext cx="2808287" cy="647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smtClean="0">
                <a:solidFill>
                  <a:srgbClr val="333399"/>
                </a:solidFill>
              </a:rPr>
              <a:t>Испытательная</a:t>
            </a:r>
          </a:p>
        </p:txBody>
      </p:sp>
    </p:spTree>
    <p:extLst>
      <p:ext uri="{BB962C8B-B14F-4D97-AF65-F5344CB8AC3E}">
        <p14:creationId xmlns:p14="http://schemas.microsoft.com/office/powerpoint/2010/main" val="359626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98 -0.01873 L -0.36944 -0.56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3" y="-27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44 -0.56416 L -0.52708 -0.501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708 -0.50127 L -0.82621 0.0964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29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2622 0.09641 L -0.12535 0.075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5" y="-1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8" name="Picture 6" descr="19495ad1e440e3a9f872cf08ae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37d9e272b35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644900"/>
            <a:ext cx="1935163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8"/>
          <p:cNvSpPr>
            <a:spLocks noChangeArrowheads="1" noChangeShapeType="1" noTextEdit="1"/>
          </p:cNvSpPr>
          <p:nvPr/>
        </p:nvSpPr>
        <p:spPr bwMode="auto">
          <a:xfrm>
            <a:off x="1908175" y="2420938"/>
            <a:ext cx="5724525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3600" kern="1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Исследовательская</a:t>
            </a:r>
          </a:p>
        </p:txBody>
      </p:sp>
    </p:spTree>
    <p:extLst>
      <p:ext uri="{BB962C8B-B14F-4D97-AF65-F5344CB8AC3E}">
        <p14:creationId xmlns:p14="http://schemas.microsoft.com/office/powerpoint/2010/main" val="81188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71CD75"/>
              </a:gs>
            </a:gsLst>
            <a:lin ang="2700000" scaled="1"/>
          </a:gradFill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7172" name="Picture 8" descr="124375823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484313"/>
            <a:ext cx="410368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5" name="WordArt 9"/>
          <p:cNvSpPr>
            <a:spLocks noChangeArrowheads="1" noChangeShapeType="1" noTextEdit="1"/>
          </p:cNvSpPr>
          <p:nvPr/>
        </p:nvSpPr>
        <p:spPr bwMode="auto">
          <a:xfrm>
            <a:off x="1908175" y="2133600"/>
            <a:ext cx="15128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голова</a:t>
            </a:r>
          </a:p>
        </p:txBody>
      </p:sp>
      <p:sp>
        <p:nvSpPr>
          <p:cNvPr id="70667" name="Line 11"/>
          <p:cNvSpPr>
            <a:spLocks noChangeShapeType="1"/>
          </p:cNvSpPr>
          <p:nvPr/>
        </p:nvSpPr>
        <p:spPr bwMode="auto">
          <a:xfrm>
            <a:off x="3419475" y="1989138"/>
            <a:ext cx="1081088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70668" name="WordArt 12"/>
          <p:cNvSpPr>
            <a:spLocks noChangeArrowheads="1" noChangeShapeType="1" noTextEdit="1"/>
          </p:cNvSpPr>
          <p:nvPr/>
        </p:nvSpPr>
        <p:spPr bwMode="auto">
          <a:xfrm>
            <a:off x="395288" y="3500438"/>
            <a:ext cx="23050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туловище</a:t>
            </a:r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2555875" y="3429000"/>
            <a:ext cx="1728788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70670" name="WordArt 14"/>
          <p:cNvSpPr>
            <a:spLocks noChangeArrowheads="1" noChangeShapeType="1" noTextEdit="1"/>
          </p:cNvSpPr>
          <p:nvPr/>
        </p:nvSpPr>
        <p:spPr bwMode="auto">
          <a:xfrm>
            <a:off x="1476375" y="5445125"/>
            <a:ext cx="11239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ноги</a:t>
            </a:r>
          </a:p>
        </p:txBody>
      </p:sp>
      <p:sp>
        <p:nvSpPr>
          <p:cNvPr id="70671" name="Line 15"/>
          <p:cNvSpPr>
            <a:spLocks noChangeShapeType="1"/>
          </p:cNvSpPr>
          <p:nvPr/>
        </p:nvSpPr>
        <p:spPr bwMode="auto">
          <a:xfrm>
            <a:off x="2627313" y="5300663"/>
            <a:ext cx="1439862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70672" name="WordArt 16"/>
          <p:cNvSpPr>
            <a:spLocks noChangeArrowheads="1" noChangeShapeType="1" noTextEdit="1"/>
          </p:cNvSpPr>
          <p:nvPr/>
        </p:nvSpPr>
        <p:spPr bwMode="auto">
          <a:xfrm>
            <a:off x="6588125" y="2565400"/>
            <a:ext cx="11239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шея</a:t>
            </a:r>
          </a:p>
        </p:txBody>
      </p:sp>
      <p:sp>
        <p:nvSpPr>
          <p:cNvPr id="70673" name="Line 17"/>
          <p:cNvSpPr>
            <a:spLocks noChangeShapeType="1"/>
          </p:cNvSpPr>
          <p:nvPr/>
        </p:nvSpPr>
        <p:spPr bwMode="auto">
          <a:xfrm flipH="1">
            <a:off x="4859338" y="2276475"/>
            <a:ext cx="1584325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70674" name="WordArt 18"/>
          <p:cNvSpPr>
            <a:spLocks noChangeArrowheads="1" noChangeShapeType="1" noTextEdit="1"/>
          </p:cNvSpPr>
          <p:nvPr/>
        </p:nvSpPr>
        <p:spPr bwMode="auto">
          <a:xfrm>
            <a:off x="7235825" y="3500438"/>
            <a:ext cx="144145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2800" kern="1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руки</a:t>
            </a:r>
          </a:p>
        </p:txBody>
      </p:sp>
      <p:sp>
        <p:nvSpPr>
          <p:cNvPr id="70675" name="Line 19"/>
          <p:cNvSpPr>
            <a:spLocks noChangeShapeType="1"/>
          </p:cNvSpPr>
          <p:nvPr/>
        </p:nvSpPr>
        <p:spPr bwMode="auto">
          <a:xfrm flipH="1">
            <a:off x="6227763" y="3284538"/>
            <a:ext cx="1152525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70676" name="WordArt 20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5400675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ru-RU" sz="4000" kern="10" smtClean="0">
                <a:ln w="9525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Внешнее строение</a:t>
            </a:r>
          </a:p>
          <a:p>
            <a:pPr algn="ctr">
              <a:spcBef>
                <a:spcPct val="20000"/>
              </a:spcBef>
            </a:pPr>
            <a:r>
              <a:rPr lang="ru-RU" sz="4000" kern="10" smtClean="0">
                <a:ln w="9525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5800"/>
                </a:solidFill>
                <a:latin typeface="Arial"/>
                <a:cs typeface="Arial"/>
              </a:rPr>
              <a:t>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61756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10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10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10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animBg="1"/>
      <p:bldP spid="70667" grpId="0" animBg="1"/>
      <p:bldP spid="70668" grpId="0" animBg="1"/>
      <p:bldP spid="70669" grpId="0" animBg="1"/>
      <p:bldP spid="70670" grpId="0" animBg="1"/>
      <p:bldP spid="70671" grpId="0" animBg="1"/>
      <p:bldP spid="70672" grpId="0" animBg="1"/>
      <p:bldP spid="70673" grpId="0" animBg="1"/>
      <p:bldP spid="70674" grpId="0" animBg="1"/>
      <p:bldP spid="70675" grpId="0" animBg="1"/>
      <p:bldP spid="7067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Прямоугольник 1"/>
          <p:cNvSpPr>
            <a:spLocks noChangeArrowheads="1"/>
          </p:cNvSpPr>
          <p:nvPr/>
        </p:nvSpPr>
        <p:spPr bwMode="auto">
          <a:xfrm>
            <a:off x="900113" y="214313"/>
            <a:ext cx="77438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3200" b="1" dirty="0">
                <a:latin typeface="+mj-lt"/>
              </a:rPr>
              <a:t>Использование информационно-коммуникативных технологий позволяет:</a:t>
            </a:r>
            <a:br>
              <a:rPr lang="ru-RU" sz="3200" b="1" dirty="0">
                <a:latin typeface="+mj-lt"/>
              </a:rPr>
            </a:br>
            <a:endParaRPr lang="ru-RU" sz="3200" b="1" dirty="0">
              <a:latin typeface="+mj-lt"/>
            </a:endParaRPr>
          </a:p>
        </p:txBody>
      </p:sp>
      <p:sp>
        <p:nvSpPr>
          <p:cNvPr id="62466" name="TextBox 6"/>
          <p:cNvSpPr txBox="1">
            <a:spLocks noChangeArrowheads="1"/>
          </p:cNvSpPr>
          <p:nvPr/>
        </p:nvSpPr>
        <p:spPr bwMode="auto">
          <a:xfrm>
            <a:off x="1071563" y="1785938"/>
            <a:ext cx="5910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Обеспечить положительную мотивацию обучения;</a:t>
            </a:r>
            <a:br>
              <a:rPr lang="ru-RU"/>
            </a:br>
            <a:endParaRPr lang="ru-RU"/>
          </a:p>
        </p:txBody>
      </p:sp>
      <p:sp>
        <p:nvSpPr>
          <p:cNvPr id="62467" name="Прямоугольник 14"/>
          <p:cNvSpPr>
            <a:spLocks noChangeArrowheads="1"/>
          </p:cNvSpPr>
          <p:nvPr/>
        </p:nvSpPr>
        <p:spPr bwMode="auto">
          <a:xfrm>
            <a:off x="1071563" y="2286000"/>
            <a:ext cx="7072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Проводить уроки на высоком эстетическом и эмоциональном уровне (музыка, анимация);</a:t>
            </a:r>
            <a:br>
              <a:rPr lang="ru-RU"/>
            </a:br>
            <a:endParaRPr lang="ru-RU"/>
          </a:p>
        </p:txBody>
      </p:sp>
      <p:sp>
        <p:nvSpPr>
          <p:cNvPr id="62468" name="Прямоугольник 15"/>
          <p:cNvSpPr>
            <a:spLocks noChangeArrowheads="1"/>
          </p:cNvSpPr>
          <p:nvPr/>
        </p:nvSpPr>
        <p:spPr bwMode="auto">
          <a:xfrm>
            <a:off x="1071563" y="3000375"/>
            <a:ext cx="5786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Обеспечить высокую степень дифференциации обучения (почти индивидуализацию);</a:t>
            </a:r>
            <a:br>
              <a:rPr lang="ru-RU"/>
            </a:br>
            <a:endParaRPr lang="ru-RU"/>
          </a:p>
        </p:txBody>
      </p:sp>
      <p:sp>
        <p:nvSpPr>
          <p:cNvPr id="62469" name="Прямоугольник 16"/>
          <p:cNvSpPr>
            <a:spLocks noChangeArrowheads="1"/>
          </p:cNvSpPr>
          <p:nvPr/>
        </p:nvSpPr>
        <p:spPr bwMode="auto">
          <a:xfrm>
            <a:off x="1071563" y="3643313"/>
            <a:ext cx="5357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Повысить объем выполняемой на уроке работы в 1,5 – 2 раза;</a:t>
            </a:r>
          </a:p>
        </p:txBody>
      </p:sp>
      <p:sp>
        <p:nvSpPr>
          <p:cNvPr id="62470" name="Прямоугольник 17"/>
          <p:cNvSpPr>
            <a:spLocks noChangeArrowheads="1"/>
          </p:cNvSpPr>
          <p:nvPr/>
        </p:nvSpPr>
        <p:spPr bwMode="auto">
          <a:xfrm>
            <a:off x="1071563" y="4286250"/>
            <a:ext cx="4543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Усовершенствовать контроль знаний;</a:t>
            </a:r>
          </a:p>
        </p:txBody>
      </p:sp>
      <p:sp>
        <p:nvSpPr>
          <p:cNvPr id="62471" name="Прямоугольник 18"/>
          <p:cNvSpPr>
            <a:spLocks noChangeArrowheads="1"/>
          </p:cNvSpPr>
          <p:nvPr/>
        </p:nvSpPr>
        <p:spPr bwMode="auto">
          <a:xfrm>
            <a:off x="1071563" y="4643438"/>
            <a:ext cx="6929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Рационально организовать учебный процесс, повысить эффективность урока;</a:t>
            </a:r>
          </a:p>
        </p:txBody>
      </p:sp>
      <p:sp>
        <p:nvSpPr>
          <p:cNvPr id="62472" name="Прямоугольник 19"/>
          <p:cNvSpPr>
            <a:spLocks noChangeArrowheads="1"/>
          </p:cNvSpPr>
          <p:nvPr/>
        </p:nvSpPr>
        <p:spPr bwMode="auto">
          <a:xfrm>
            <a:off x="1071563" y="5214938"/>
            <a:ext cx="6715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Wingdings" pitchFamily="2" charset="2"/>
              <a:buChar char="Ø"/>
            </a:pPr>
            <a:r>
              <a:rPr lang="ru-RU"/>
              <a:t>  Формировать навыки  исследовательской деятельности;</a:t>
            </a:r>
          </a:p>
        </p:txBody>
      </p:sp>
      <p:sp>
        <p:nvSpPr>
          <p:cNvPr id="62473" name="Rectangle 3"/>
          <p:cNvSpPr>
            <a:spLocks noChangeArrowheads="1"/>
          </p:cNvSpPr>
          <p:nvPr/>
        </p:nvSpPr>
        <p:spPr bwMode="auto">
          <a:xfrm>
            <a:off x="857250" y="5646738"/>
            <a:ext cx="72739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5113" indent="184150" defTabSz="912813">
              <a:buFont typeface="Wingdings" pitchFamily="2" charset="2"/>
              <a:buChar char="Ø"/>
            </a:pPr>
            <a:r>
              <a:rPr lang="ru-RU">
                <a:ea typeface="Times New Roman" pitchFamily="18" charset="0"/>
                <a:cs typeface="Arial" charset="0"/>
              </a:rPr>
              <a:t>Обеспечить доступ к различным справочным системам, </a:t>
            </a:r>
          </a:p>
          <a:p>
            <a:pPr marL="265113" indent="184150" defTabSz="912813"/>
            <a:r>
              <a:rPr lang="ru-RU">
                <a:ea typeface="Times New Roman" pitchFamily="18" charset="0"/>
                <a:cs typeface="Arial" charset="0"/>
              </a:rPr>
              <a:t>электронным библиотекам, другим информационным              ресурсам.</a:t>
            </a:r>
          </a:p>
        </p:txBody>
      </p:sp>
      <p:pic>
        <p:nvPicPr>
          <p:cNvPr id="62474" name="Picture 4" descr="D:\Мои док_На_D\ирина николаевна\материалы для оформления слайдов\клипарты\Анимация\2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3000375"/>
            <a:ext cx="1800225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634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z="4100" b="1" smtClean="0">
                <a:solidFill>
                  <a:srgbClr val="FF0000"/>
                </a:solidFill>
              </a:rPr>
              <a:t>Применение ИКТ в образовательном процессе позволяет решить одну из важных задач обучения – </a:t>
            </a:r>
          </a:p>
          <a:p>
            <a:pPr eaLnBrk="1" hangingPunct="1">
              <a:buFontTx/>
              <a:buNone/>
            </a:pPr>
            <a:r>
              <a:rPr lang="ru-RU" b="1" i="1" smtClean="0"/>
              <a:t>           </a:t>
            </a:r>
            <a:r>
              <a:rPr lang="ru-RU" sz="5000" b="1" i="1" smtClean="0"/>
              <a:t>повышение уровня 					знаний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Санитарно-гигиенические требования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4514" name="Содержимое 2"/>
          <p:cNvSpPr>
            <a:spLocks noGrp="1"/>
          </p:cNvSpPr>
          <p:nvPr>
            <p:ph idx="1"/>
          </p:nvPr>
        </p:nvSpPr>
        <p:spPr>
          <a:xfrm>
            <a:off x="304800" y="1285875"/>
            <a:ext cx="8686800" cy="4794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1.Лаконичность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2.Фон должен быть спокойных полупрозрачных оттенков (зеленый, желтый, синий)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3.Жирный шрифт, не менее 18 пунктов, выделять цветом заголовки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4.Слайды должны носить обучающий характер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5.Чертежи, рисунки, фотографии, иллюстрации должны иметь максимальный размер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6.Звуковое сопровождение не должно быть резким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/>
              <a:t>7.Количество слайдов не более 10 – 15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/>
              <a:t>8</a:t>
            </a:r>
            <a:r>
              <a:rPr lang="ru-RU" sz="2400" b="1" smtClean="0"/>
              <a:t>.Регулярно </a:t>
            </a:r>
            <a:r>
              <a:rPr lang="ru-RU" sz="2400" b="1" dirty="0" smtClean="0"/>
              <a:t>проводить гимнастику для глаз</a:t>
            </a: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11188" y="908050"/>
            <a:ext cx="8208962" cy="4608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5875">
                  <a:solidFill>
                    <a:srgbClr val="0000F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Спасибо </a:t>
            </a:r>
          </a:p>
          <a:p>
            <a:pPr algn="ctr"/>
            <a:r>
              <a:rPr lang="ru-RU" sz="3600" b="1" kern="10">
                <a:ln w="15875">
                  <a:solidFill>
                    <a:srgbClr val="0000F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46651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428860" y="285728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itchFamily="18" charset="0"/>
              </a:rPr>
              <a:t>Проблема: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1000108"/>
            <a:ext cx="6357982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9BBB5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Как правило, все дети с большим желанием идут в школу, им все интересно. Но проходит некоторый промежуток времени и этот  интерес к учению постепенно угасает, некоторые ученики вообще не хотят учиться.</a:t>
            </a:r>
            <a:endParaRPr lang="ru-RU" sz="2400" b="1" i="1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 descr="C:\Users\SAMSUNG\Desktop\анимашка зво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1357322" cy="1327066"/>
          </a:xfrm>
          <a:prstGeom prst="rect">
            <a:avLst/>
          </a:prstGeom>
          <a:noFill/>
        </p:spPr>
      </p:pic>
      <p:pic>
        <p:nvPicPr>
          <p:cNvPr id="8" name="Picture 3" descr="C:\Users\User\Desktop\36752057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357562"/>
            <a:ext cx="3500462" cy="3500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99943638"/>
      </p:ext>
    </p:extLst>
  </p:cSld>
  <p:clrMapOvr>
    <a:masterClrMapping/>
  </p:clrMapOvr>
  <p:transition advTm="26141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46651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957266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71538" y="500042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itchFamily="18" charset="0"/>
              </a:rPr>
              <a:t>Путь решения проблемы: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857496"/>
            <a:ext cx="6143668" cy="16927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9BBB5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Нестандартные формы уроков с использованием ИКТ повышают эффективность урока и способствуют поддержанию стабильного интереса к учебной работе и лучшему усвоению программного материала.</a:t>
            </a:r>
            <a:endParaRPr lang="ru-RU" sz="2400" b="1" i="1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428736"/>
            <a:ext cx="571504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Как заинтересовать ребят изучением предметов, сделать уроки любимыми, увлекательными?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9" name="Picture 6" descr="C:\Users\SAMSUNG\Desktop\аним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609287"/>
            <a:ext cx="3786214" cy="2248713"/>
          </a:xfrm>
          <a:prstGeom prst="rect">
            <a:avLst/>
          </a:prstGeom>
          <a:noFill/>
        </p:spPr>
      </p:pic>
      <p:pic>
        <p:nvPicPr>
          <p:cNvPr id="10" name="Picture 7" descr="C:\Users\SAMSUNG\Desktop\анимашка звон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11705" cy="114300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215206" y="142852"/>
            <a:ext cx="2143108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Picture 10" descr="C:\Users\SAMSUNG\Desktop\анимация 3.gif"/>
          <p:cNvPicPr>
            <a:picLocks noChangeAspect="1" noChangeArrowheads="1" noCrop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6858016" y="214290"/>
            <a:ext cx="2500298" cy="2786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2308139"/>
      </p:ext>
    </p:extLst>
  </p:cSld>
  <p:clrMapOvr>
    <a:masterClrMapping/>
  </p:clrMapOvr>
  <p:transition advTm="14171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46651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3131840" y="571480"/>
            <a:ext cx="444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latin typeface="Franklin Gothic Medium" panose="020B0603020102020204" pitchFamily="34" charset="0"/>
                <a:cs typeface="Times New Roman" pitchFamily="18" charset="0"/>
              </a:rPr>
              <a:t>Цель внедрения ИКТ</a:t>
            </a:r>
            <a:endParaRPr lang="ru-RU" sz="3200" b="1" dirty="0"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500174"/>
            <a:ext cx="521497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новых видов учебной деятельности для оптимизации процесса понимания, запоминания учебного материала, при этом повышая мотивацию обучения эффективность , обеспечивая реализацию идей развивающего обучения</a:t>
            </a:r>
            <a:endParaRPr lang="ru-RU" b="1" i="1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3857628"/>
            <a:ext cx="3571900" cy="2031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Использую на всех этапах урока: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при объяснении нового материала;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закреплении;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повторении;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контроле;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внеклассных занятиях.</a:t>
            </a:r>
            <a:endParaRPr lang="ru-RU" b="1" i="1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User\Desktop\30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2214578" cy="2714644"/>
          </a:xfrm>
          <a:prstGeom prst="rect">
            <a:avLst/>
          </a:prstGeom>
          <a:noFill/>
        </p:spPr>
      </p:pic>
      <p:pic>
        <p:nvPicPr>
          <p:cNvPr id="10" name="Picture 7" descr="C:\Users\SAMSUNG\Desktop\анимашка звон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85776"/>
            <a:ext cx="1311705" cy="1143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8960746"/>
      </p:ext>
    </p:extLst>
  </p:cSld>
  <p:clrMapOvr>
    <a:masterClrMapping/>
  </p:clrMapOvr>
  <p:transition advTm="46859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Использование ИКТ на уроках позволяет: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28557" y="1327136"/>
          <a:ext cx="864399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Использование ИКТ уместно на любом этапе изучения темы и любом этапе урока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 начале урока с помощью вопросов по изучаемой теме или создания проблемной ситуации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При повторении пройденного материала, для быстрой проверки знаний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На этапе объяснения нового материала, используя таблицы, видеофрагменты, рисунки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На этапе закрепления для определения уровня усвоения темы( показывается не только задание, но и ответ)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Использование тестового контроля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3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071563" y="4071938"/>
            <a:ext cx="6929437" cy="100012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36015" y="3000375"/>
            <a:ext cx="6858000" cy="9144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1563" y="1857375"/>
            <a:ext cx="6858000" cy="9144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8001056" cy="71438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Внедрение ИКТ осуществляется</a:t>
            </a:r>
            <a:b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по направлениям</a:t>
            </a:r>
            <a:r>
              <a:rPr lang="ru-RU" sz="3200" b="1" dirty="0" smtClean="0">
                <a:ln/>
                <a:solidFill>
                  <a:schemeClr val="tx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:</a:t>
            </a:r>
            <a:endParaRPr lang="ru-RU" sz="3200" b="1" dirty="0">
              <a:ln/>
              <a:solidFill>
                <a:schemeClr val="tx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2534" name="TextBox 9"/>
          <p:cNvSpPr txBox="1">
            <a:spLocks noChangeArrowheads="1"/>
          </p:cNvSpPr>
          <p:nvPr/>
        </p:nvSpPr>
        <p:spPr bwMode="auto">
          <a:xfrm>
            <a:off x="1214438" y="2000250"/>
            <a:ext cx="665893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/>
              <a:t>1.Создание презентаций к урокам</a:t>
            </a:r>
          </a:p>
          <a:p>
            <a:endParaRPr lang="ru-RU" sz="3200" dirty="0"/>
          </a:p>
          <a:p>
            <a:r>
              <a:rPr lang="ru-RU" sz="3200" dirty="0"/>
              <a:t>2.Работа с ресурсами Интернет</a:t>
            </a:r>
          </a:p>
          <a:p>
            <a:endParaRPr lang="ru-RU" sz="3200" dirty="0"/>
          </a:p>
          <a:p>
            <a:r>
              <a:rPr lang="ru-RU" sz="3200" dirty="0"/>
              <a:t>3.Использование готовых</a:t>
            </a:r>
          </a:p>
          <a:p>
            <a:r>
              <a:rPr lang="ru-RU" sz="3200" dirty="0"/>
              <a:t> обучающих программ</a:t>
            </a:r>
          </a:p>
          <a:p>
            <a:endParaRPr lang="ru-RU" sz="3200" dirty="0"/>
          </a:p>
          <a:p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Freeform 2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2147483647 w 6102"/>
              <a:gd name="T1" fmla="*/ 2147483647 h 1632"/>
              <a:gd name="T2" fmla="*/ 2147483647 w 6102"/>
              <a:gd name="T3" fmla="*/ 2147483647 h 1632"/>
              <a:gd name="T4" fmla="*/ 2147483647 w 6102"/>
              <a:gd name="T5" fmla="*/ 2147483647 h 1632"/>
              <a:gd name="T6" fmla="*/ 2147483647 w 6102"/>
              <a:gd name="T7" fmla="*/ 2147483647 h 1632"/>
              <a:gd name="T8" fmla="*/ 2147483647 w 6102"/>
              <a:gd name="T9" fmla="*/ 2147483647 h 1632"/>
              <a:gd name="T10" fmla="*/ 2147483647 w 6102"/>
              <a:gd name="T11" fmla="*/ 2147483647 h 1632"/>
              <a:gd name="T12" fmla="*/ 2147483647 w 6102"/>
              <a:gd name="T13" fmla="*/ 2147483647 h 1632"/>
              <a:gd name="T14" fmla="*/ 2147483647 w 6102"/>
              <a:gd name="T15" fmla="*/ 2147483647 h 1632"/>
              <a:gd name="T16" fmla="*/ 2147483647 w 6102"/>
              <a:gd name="T17" fmla="*/ 2147483647 h 1632"/>
              <a:gd name="T18" fmla="*/ 2147483647 w 6102"/>
              <a:gd name="T19" fmla="*/ 2147483647 h 1632"/>
              <a:gd name="T20" fmla="*/ 2147483647 w 6102"/>
              <a:gd name="T21" fmla="*/ 2147483647 h 1632"/>
              <a:gd name="T22" fmla="*/ 2147483647 w 6102"/>
              <a:gd name="T23" fmla="*/ 2147483647 h 1632"/>
              <a:gd name="T24" fmla="*/ 2147483647 w 6102"/>
              <a:gd name="T25" fmla="*/ 2147483647 h 1632"/>
              <a:gd name="T26" fmla="*/ 2147483647 w 6102"/>
              <a:gd name="T27" fmla="*/ 2147483647 h 1632"/>
              <a:gd name="T28" fmla="*/ 2147483647 w 6102"/>
              <a:gd name="T29" fmla="*/ 2147483647 h 1632"/>
              <a:gd name="T30" fmla="*/ 2147483647 w 6102"/>
              <a:gd name="T31" fmla="*/ 2147483647 h 1632"/>
              <a:gd name="T32" fmla="*/ 2147483647 w 6102"/>
              <a:gd name="T33" fmla="*/ 2147483647 h 1632"/>
              <a:gd name="T34" fmla="*/ 2147483647 w 6102"/>
              <a:gd name="T35" fmla="*/ 2147483647 h 1632"/>
              <a:gd name="T36" fmla="*/ 2147483647 w 6102"/>
              <a:gd name="T37" fmla="*/ 2147483647 h 1632"/>
              <a:gd name="T38" fmla="*/ 2147483647 w 6102"/>
              <a:gd name="T39" fmla="*/ 2147483647 h 1632"/>
              <a:gd name="T40" fmla="*/ 2147483647 w 6102"/>
              <a:gd name="T41" fmla="*/ 2147483647 h 1632"/>
              <a:gd name="T42" fmla="*/ 2147483647 w 6102"/>
              <a:gd name="T43" fmla="*/ 2147483647 h 1632"/>
              <a:gd name="T44" fmla="*/ 2147483647 w 6102"/>
              <a:gd name="T45" fmla="*/ 2147483647 h 1632"/>
              <a:gd name="T46" fmla="*/ 2147483647 w 6102"/>
              <a:gd name="T47" fmla="*/ 2147483647 h 1632"/>
              <a:gd name="T48" fmla="*/ 2147483647 w 6102"/>
              <a:gd name="T49" fmla="*/ 2147483647 h 1632"/>
              <a:gd name="T50" fmla="*/ 2147483647 w 6102"/>
              <a:gd name="T51" fmla="*/ 2147483647 h 1632"/>
              <a:gd name="T52" fmla="*/ 2147483647 w 6102"/>
              <a:gd name="T53" fmla="*/ 2147483647 h 1632"/>
              <a:gd name="T54" fmla="*/ 2147483647 w 6102"/>
              <a:gd name="T55" fmla="*/ 2147483647 h 1632"/>
              <a:gd name="T56" fmla="*/ 2147483647 w 6102"/>
              <a:gd name="T57" fmla="*/ 2147483647 h 1632"/>
              <a:gd name="T58" fmla="*/ 2147483647 w 6102"/>
              <a:gd name="T59" fmla="*/ 2147483647 h 1632"/>
              <a:gd name="T60" fmla="*/ 2147483647 w 6102"/>
              <a:gd name="T61" fmla="*/ 2147483647 h 1632"/>
              <a:gd name="T62" fmla="*/ 2147483647 w 6102"/>
              <a:gd name="T63" fmla="*/ 2147483647 h 1632"/>
              <a:gd name="T64" fmla="*/ 2147483647 w 6102"/>
              <a:gd name="T65" fmla="*/ 2147483647 h 1632"/>
              <a:gd name="T66" fmla="*/ 2147483647 w 6102"/>
              <a:gd name="T67" fmla="*/ 2147483647 h 1632"/>
              <a:gd name="T68" fmla="*/ 2147483647 w 6102"/>
              <a:gd name="T69" fmla="*/ 2147483647 h 1632"/>
              <a:gd name="T70" fmla="*/ 2147483647 w 6102"/>
              <a:gd name="T71" fmla="*/ 2147483647 h 1632"/>
              <a:gd name="T72" fmla="*/ 2147483647 w 6102"/>
              <a:gd name="T73" fmla="*/ 2147483647 h 1632"/>
              <a:gd name="T74" fmla="*/ 2147483647 w 6102"/>
              <a:gd name="T75" fmla="*/ 2147483647 h 1632"/>
              <a:gd name="T76" fmla="*/ 2147483647 w 6102"/>
              <a:gd name="T77" fmla="*/ 2147483647 h 1632"/>
              <a:gd name="T78" fmla="*/ 2147483647 w 6102"/>
              <a:gd name="T79" fmla="*/ 2147483647 h 1632"/>
              <a:gd name="T80" fmla="*/ 2147483647 w 6102"/>
              <a:gd name="T81" fmla="*/ 2147483647 h 1632"/>
              <a:gd name="T82" fmla="*/ 2147483647 w 6102"/>
              <a:gd name="T83" fmla="*/ 2147483647 h 1632"/>
              <a:gd name="T84" fmla="*/ 2147483647 w 6102"/>
              <a:gd name="T85" fmla="*/ 2147483647 h 16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02"/>
              <a:gd name="T130" fmla="*/ 0 h 1632"/>
              <a:gd name="T131" fmla="*/ 6102 w 6102"/>
              <a:gd name="T132" fmla="*/ 1632 h 16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3491" name="Picture 3" descr="7182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rcRect b="25627"/>
          <a:stretch>
            <a:fillRect/>
          </a:stretch>
        </p:blipFill>
        <p:spPr bwMode="auto">
          <a:xfrm>
            <a:off x="900113" y="836613"/>
            <a:ext cx="7129462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AutoShape 4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 rotWithShape="1">
            <a:gsLst>
              <a:gs pos="0">
                <a:srgbClr val="6666FF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63493" name="Picture 5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7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8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9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Picture 10" descr="Ins0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Picture 11" descr="Ins31"/>
          <p:cNvPicPr>
            <a:picLocks noChangeAspect="1" noChangeArrowheads="1" noCrop="1"/>
          </p:cNvPicPr>
          <p:nvPr/>
        </p:nvPicPr>
        <p:blipFill>
          <a:blip r:embed="rId7" cstate="print">
            <a:lum bright="-12000"/>
          </a:blip>
          <a:srcRect/>
          <a:stretch>
            <a:fillRect/>
          </a:stretch>
        </p:blipFill>
        <p:spPr bwMode="auto">
          <a:xfrm rot="-718568">
            <a:off x="5292725" y="234950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0" name="AutoShape 12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3501" name="AutoShape 13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3502" name="AutoShape 14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3503" name="AutoShape 15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3509" name="Line 21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3510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Picture 23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2" name="Picture 24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3" name="Picture 25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4" name="Picture 26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124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6366 C 0.04115 -0.08912 0.11059 -0.03796 0.12969 0.05046 C 0.14844 0.13866 0.11007 0.23125 0.0441 0.25671 C -0.02204 0.28264 -0.09166 0.23148 -0.11059 0.14259 C -0.12951 0.05486 -0.09132 -0.03819 -0.025 -0.06366 Z " pathEditMode="relative" rAng="-962626" ptsTypes="fffff">
                                      <p:cBhvr>
                                        <p:cTn id="109" dur="2000" spd="-100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6349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510"/>
                </p:tgtEl>
              </p:cMediaNode>
            </p:audio>
          </p:childTnLst>
        </p:cTn>
      </p:par>
    </p:tnLst>
    <p:bldLst>
      <p:bldP spid="63492" grpId="0" animBg="1"/>
      <p:bldP spid="63492" grpId="1" animBg="1"/>
      <p:bldP spid="63492" grpId="2" animBg="1"/>
      <p:bldP spid="63500" grpId="0" animBg="1"/>
      <p:bldP spid="63501" grpId="0" animBg="1"/>
      <p:bldP spid="63502" grpId="0" animBg="1"/>
      <p:bldP spid="63502" grpId="1" animBg="1"/>
      <p:bldP spid="63503" grpId="0" animBg="1"/>
      <p:bldP spid="63503" grpId="1" animBg="1"/>
      <p:bldP spid="63504" grpId="0" animBg="1"/>
      <p:bldP spid="63504" grpId="1" animBg="1"/>
      <p:bldP spid="63505" grpId="0" animBg="1"/>
      <p:bldP spid="63505" grpId="1" animBg="1"/>
      <p:bldP spid="63506" grpId="0" animBg="1"/>
      <p:bldP spid="63506" grpId="1" animBg="1"/>
      <p:bldP spid="63507" grpId="0" animBg="1"/>
      <p:bldP spid="63507" grpId="1" animBg="1"/>
      <p:bldP spid="63508" grpId="0" animBg="1"/>
      <p:bldP spid="63508" grpId="1" animBg="1"/>
      <p:bldP spid="63509" grpId="0" animBg="1"/>
      <p:bldP spid="63509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1432</TotalTime>
  <Words>828</Words>
  <Application>Microsoft Office PowerPoint</Application>
  <PresentationFormat>Экран (4:3)</PresentationFormat>
  <Paragraphs>233</Paragraphs>
  <Slides>29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29</vt:i4>
      </vt:variant>
    </vt:vector>
  </HeadingPairs>
  <TitlesOfParts>
    <vt:vector size="47" baseType="lpstr">
      <vt:lpstr>Трек</vt:lpstr>
      <vt:lpstr>Тема Office</vt:lpstr>
      <vt:lpstr>1_Тема Office</vt:lpstr>
      <vt:lpstr>4_Тема Office</vt:lpstr>
      <vt:lpstr>5_Тема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11_Оформление по умолчанию</vt:lpstr>
      <vt:lpstr>12_Оформление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ИКТ на уроках позволяет: </vt:lpstr>
      <vt:lpstr>Использование ИКТ уместно на любом этапе изучения темы и любом этапе урока</vt:lpstr>
      <vt:lpstr>Внедрение ИКТ осуществляется по направлениям: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Пользование тестового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Санитарно-гигиенические требования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Надя</cp:lastModifiedBy>
  <cp:revision>131</cp:revision>
  <dcterms:created xsi:type="dcterms:W3CDTF">2009-12-03T05:07:37Z</dcterms:created>
  <dcterms:modified xsi:type="dcterms:W3CDTF">2021-11-24T19:10:29Z</dcterms:modified>
</cp:coreProperties>
</file>