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</p:sldMasterIdLst>
  <p:sldIdLst>
    <p:sldId id="257" r:id="rId2"/>
    <p:sldId id="256" r:id="rId3"/>
    <p:sldId id="280" r:id="rId4"/>
    <p:sldId id="259" r:id="rId5"/>
    <p:sldId id="276" r:id="rId6"/>
    <p:sldId id="261" r:id="rId7"/>
    <p:sldId id="267" r:id="rId8"/>
    <p:sldId id="264" r:id="rId9"/>
    <p:sldId id="265" r:id="rId10"/>
    <p:sldId id="266" r:id="rId11"/>
    <p:sldId id="268" r:id="rId12"/>
    <p:sldId id="281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5" name="Скругленный прямоугольник 4"/>
          <p:cNvSpPr/>
          <p:nvPr/>
        </p:nvSpPr>
        <p:spPr>
          <a:xfrm>
            <a:off x="65088" y="69850"/>
            <a:ext cx="9013825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>
            <a:off x="63500" y="1449388"/>
            <a:ext cx="9020175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63500" y="1397000"/>
            <a:ext cx="9020175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3500" y="2976563"/>
            <a:ext cx="9020175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2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26E0F85-E5AB-4536-88BC-106E8A4263B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B6DCE-D774-40EC-883F-856A853EB80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4547D1-6682-4116-B7CE-798C9AFFBE4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155A9-5B23-4CD7-B4EF-3E8836E50C8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7A31A2-36C1-4FA5-890D-15108141D09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E7B6D-92AB-45D0-9D1D-40A4FC2F59D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5" name="Скругленный прямоугольник 4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 flipV="1">
            <a:off x="69850" y="2376488"/>
            <a:ext cx="901382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69850" y="2341563"/>
            <a:ext cx="901382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8263" y="2468563"/>
            <a:ext cx="9015412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491FC4-A867-4F30-A52C-034462BC810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DFC56-A1B6-471B-8157-8FA9D514D3C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7E6B5-55E1-4B7F-AE80-39AA4D113C0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EC6AF-8FC5-45F2-AA32-D16B9CF0A74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FDB6CD-364E-4F3C-AA09-89106C03F95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6" name="Скругленный прямоугольник 5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F21088-7E2C-44E0-A2EC-0B29D1FF30D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 flipV="1">
            <a:off x="68263" y="4683125"/>
            <a:ext cx="900747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>
            <a:off x="68263" y="4649788"/>
            <a:ext cx="900747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68263" y="4773613"/>
            <a:ext cx="9007475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BBFA99-28F6-40CB-8BDB-4B09FFB72B1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220" name="Заголовок 21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9221" name="Текст 12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4B44612E-BAB7-4877-8BA9-06E94A18A46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0" r:id="rId2"/>
    <p:sldLayoutId id="2147483698" r:id="rId3"/>
    <p:sldLayoutId id="2147483691" r:id="rId4"/>
    <p:sldLayoutId id="2147483692" r:id="rId5"/>
    <p:sldLayoutId id="2147483693" r:id="rId6"/>
    <p:sldLayoutId id="2147483694" r:id="rId7"/>
    <p:sldLayoutId id="2147483699" r:id="rId8"/>
    <p:sldLayoutId id="2147483700" r:id="rId9"/>
    <p:sldLayoutId id="2147483695" r:id="rId10"/>
    <p:sldLayoutId id="2147483696" r:id="rId11"/>
    <p:sldLayoutId id="2147483701" r:id="rId12"/>
    <p:sldLayoutId id="2147483702" r:id="rId13"/>
  </p:sldLayoutIdLst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fontAlgn="base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fontAlgn="base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fontAlgn="base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4"/>
          <p:cNvSpPr txBox="1">
            <a:spLocks noChangeArrowheads="1"/>
          </p:cNvSpPr>
          <p:nvPr/>
        </p:nvSpPr>
        <p:spPr bwMode="auto">
          <a:xfrm>
            <a:off x="500063" y="571500"/>
            <a:ext cx="82804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>
                <a:latin typeface="Garamond" pitchFamily="18" charset="0"/>
              </a:rPr>
              <a:t>Тема учебного проекта: Какие объекты важнее? </a:t>
            </a:r>
            <a:endParaRPr lang="ru-RU" sz="4000" dirty="0">
              <a:latin typeface="Garamond" pitchFamily="18" charset="0"/>
            </a:endParaRPr>
          </a:p>
        </p:txBody>
      </p:sp>
      <p:sp>
        <p:nvSpPr>
          <p:cNvPr id="18435" name="TextBox 7"/>
          <p:cNvSpPr txBox="1">
            <a:spLocks noChangeArrowheads="1"/>
          </p:cNvSpPr>
          <p:nvPr/>
        </p:nvSpPr>
        <p:spPr bwMode="auto">
          <a:xfrm>
            <a:off x="611560" y="1988840"/>
            <a:ext cx="6429375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dirty="0"/>
              <a:t>Раздел: Мир объектов.</a:t>
            </a:r>
          </a:p>
          <a:p>
            <a:r>
              <a:rPr lang="ru-RU" sz="2800" dirty="0"/>
              <a:t>Тема: </a:t>
            </a:r>
            <a:r>
              <a:rPr lang="ru-RU" sz="2800" dirty="0" smtClean="0"/>
              <a:t>Объекты и их свойства.</a:t>
            </a:r>
          </a:p>
          <a:p>
            <a:r>
              <a:rPr lang="ru-RU" sz="2800" dirty="0" smtClean="0"/>
              <a:t>Учебник: </a:t>
            </a:r>
            <a:r>
              <a:rPr lang="ru-RU" sz="2800" dirty="0" err="1" smtClean="0"/>
              <a:t>Бененсон</a:t>
            </a:r>
            <a:r>
              <a:rPr lang="ru-RU" sz="2800" dirty="0" smtClean="0"/>
              <a:t> 2 класс</a:t>
            </a:r>
            <a:endParaRPr lang="ru-RU" sz="2800" dirty="0"/>
          </a:p>
        </p:txBody>
      </p:sp>
      <p:sp>
        <p:nvSpPr>
          <p:cNvPr id="18436" name="TextBox 8"/>
          <p:cNvSpPr txBox="1">
            <a:spLocks noChangeArrowheads="1"/>
          </p:cNvSpPr>
          <p:nvPr/>
        </p:nvSpPr>
        <p:spPr bwMode="auto">
          <a:xfrm>
            <a:off x="2555776" y="4509120"/>
            <a:ext cx="58578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dirty="0" smtClean="0"/>
              <a:t>Учитель начальных классов : </a:t>
            </a:r>
            <a:endParaRPr lang="ru-RU" dirty="0"/>
          </a:p>
          <a:p>
            <a:pPr algn="just"/>
            <a:r>
              <a:rPr lang="ru-RU" dirty="0" err="1" smtClean="0"/>
              <a:t>Босамыкина</a:t>
            </a:r>
            <a:r>
              <a:rPr lang="ru-RU" dirty="0" smtClean="0"/>
              <a:t> </a:t>
            </a:r>
            <a:r>
              <a:rPr lang="ru-RU" dirty="0"/>
              <a:t>Анастасия </a:t>
            </a:r>
            <a:r>
              <a:rPr lang="ru-RU" dirty="0" smtClean="0"/>
              <a:t>Алексеевна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Этапы и сроки проведения проекта</a:t>
            </a:r>
          </a:p>
        </p:txBody>
      </p:sp>
      <p:graphicFrame>
        <p:nvGraphicFramePr>
          <p:cNvPr id="20503" name="Group 23"/>
          <p:cNvGraphicFramePr>
            <a:graphicFrameLocks noGrp="1"/>
          </p:cNvGraphicFramePr>
          <p:nvPr>
            <p:ph type="tbl" idx="1"/>
          </p:nvPr>
        </p:nvGraphicFramePr>
        <p:xfrm>
          <a:off x="457200" y="1600200"/>
          <a:ext cx="8229600" cy="3032126"/>
        </p:xfrm>
        <a:graphic>
          <a:graphicData uri="http://schemas.openxmlformats.org/drawingml/2006/table">
            <a:tbl>
              <a:tblPr/>
              <a:tblGrid>
                <a:gridCol w="8842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70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749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Этап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Содержание работы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Сроки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6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5.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Официальное представление и защита Проектов 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1неделя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49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6.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Объявление результатов проекта.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1 неделя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630907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800" dirty="0">
                <a:solidFill>
                  <a:srgbClr val="C00000"/>
                </a:solidFill>
              </a:rPr>
              <a:t>Результаты выполнения Проектной работы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1520" y="1340768"/>
            <a:ext cx="8496944" cy="504056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dirty="0" smtClean="0">
                <a:latin typeface="Garamond" pitchFamily="18" charset="0"/>
              </a:rPr>
              <a:t>Группа историков</a:t>
            </a:r>
          </a:p>
        </p:txBody>
      </p:sp>
      <p:pic>
        <p:nvPicPr>
          <p:cNvPr id="1026" name="Picture 2" descr="C:\Users\вадик\Desktop\coll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1916832"/>
            <a:ext cx="3888432" cy="3888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3511227"/>
          </a:xfrm>
        </p:spPr>
        <p:txBody>
          <a:bodyPr/>
          <a:lstStyle/>
          <a:p>
            <a:pPr algn="ctr"/>
            <a:r>
              <a:rPr lang="ru-RU" sz="6000" dirty="0" smtClean="0">
                <a:solidFill>
                  <a:srgbClr val="C00000"/>
                </a:solidFill>
              </a:rPr>
              <a:t>Спасибо за внимание !</a:t>
            </a:r>
            <a:endParaRPr lang="ru-RU" sz="6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30250" y="1524000"/>
            <a:ext cx="8234363" cy="1752600"/>
          </a:xfrm>
        </p:spPr>
        <p:txBody>
          <a:bodyPr/>
          <a:lstStyle/>
          <a:p>
            <a:r>
              <a:rPr lang="ru-RU" sz="3500" b="1" smtClean="0"/>
              <a:t>Какие объекты важнее 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Содержимое 2"/>
          <p:cNvSpPr>
            <a:spLocks noGrp="1"/>
          </p:cNvSpPr>
          <p:nvPr>
            <p:ph sz="quarter" idx="1"/>
          </p:nvPr>
        </p:nvSpPr>
        <p:spPr>
          <a:xfrm>
            <a:off x="642938" y="428625"/>
            <a:ext cx="7772400" cy="4572000"/>
          </a:xfrm>
        </p:spPr>
        <p:txBody>
          <a:bodyPr/>
          <a:lstStyle/>
          <a:p>
            <a:pPr algn="just">
              <a:buFont typeface="Wingdings 2" pitchFamily="18" charset="2"/>
              <a:buNone/>
            </a:pPr>
            <a:r>
              <a:rPr lang="ru-RU" dirty="0" smtClean="0"/>
              <a:t>Актуальность: Мы выбрали данную тему в связи с тем, что она рассматривается во всех программах, но не везде должным образом раскрывается понятие свойства объектов. Наш проект создан, чтобы дать большее представление о свойствах объектов. </a:t>
            </a:r>
          </a:p>
          <a:p>
            <a:pPr algn="just">
              <a:buNone/>
            </a:pPr>
            <a:r>
              <a:rPr lang="ru-RU" dirty="0" smtClean="0"/>
              <a:t>Цель: создать условия для повторения, закрепления и систематизации материала по теме «Объекты и их свойства».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928688" y="0"/>
            <a:ext cx="7772400" cy="1143000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задачи проекта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95288" y="1052513"/>
            <a:ext cx="8229600" cy="4530725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sz="2700" dirty="0" smtClean="0">
                <a:latin typeface="Garamond" pitchFamily="18" charset="0"/>
              </a:rPr>
              <a:t>В результате участия в учебном проекте учащиеся научатся:</a:t>
            </a:r>
          </a:p>
          <a:p>
            <a:pPr marL="0" indent="0"/>
            <a:r>
              <a:rPr lang="ru-RU" sz="2700" dirty="0" smtClean="0">
                <a:latin typeface="Garamond" pitchFamily="18" charset="0"/>
              </a:rPr>
              <a:t> Находить нужную информацию с использованием </a:t>
            </a:r>
            <a:r>
              <a:rPr lang="en-US" sz="2700" dirty="0" smtClean="0">
                <a:latin typeface="Garamond" pitchFamily="18" charset="0"/>
              </a:rPr>
              <a:t>Internet-</a:t>
            </a:r>
            <a:r>
              <a:rPr lang="ru-RU" sz="2700" dirty="0" smtClean="0">
                <a:latin typeface="Garamond" pitchFamily="18" charset="0"/>
              </a:rPr>
              <a:t>ресурсов;</a:t>
            </a:r>
          </a:p>
          <a:p>
            <a:pPr marL="0" indent="0"/>
            <a:r>
              <a:rPr lang="ru-RU" sz="2700" dirty="0" smtClean="0">
                <a:latin typeface="Garamond" pitchFamily="18" charset="0"/>
              </a:rPr>
              <a:t> Работать в команде над решением единой проблемы;</a:t>
            </a:r>
          </a:p>
          <a:p>
            <a:pPr marL="0" indent="0"/>
            <a:r>
              <a:rPr lang="ru-RU" sz="2700" dirty="0" smtClean="0">
                <a:latin typeface="Garamond" pitchFamily="18" charset="0"/>
              </a:rPr>
              <a:t> Планировать и реализовывать реальную проектную деятельность;</a:t>
            </a:r>
          </a:p>
          <a:p>
            <a:pPr marL="0" indent="0"/>
            <a:r>
              <a:rPr lang="ru-RU" sz="2700" dirty="0" smtClean="0">
                <a:latin typeface="Garamond" pitchFamily="18" charset="0"/>
              </a:rPr>
              <a:t> Устанавливать связи между знаниями в различных учебных предметах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ChangeArrowheads="1"/>
          </p:cNvSpPr>
          <p:nvPr/>
        </p:nvSpPr>
        <p:spPr bwMode="auto">
          <a:xfrm>
            <a:off x="468313" y="404813"/>
            <a:ext cx="8207375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ru-RU" sz="2800" b="1" dirty="0"/>
              <a:t>Учебные предметы:</a:t>
            </a:r>
            <a:r>
              <a:rPr lang="ru-RU" sz="2800" dirty="0"/>
              <a:t> информатика, история, краеведение, обществознание, изобразительное искусство</a:t>
            </a:r>
          </a:p>
          <a:p>
            <a:pPr marL="342900" indent="-342900"/>
            <a:endParaRPr lang="ru-RU" sz="2800" b="1" dirty="0"/>
          </a:p>
          <a:p>
            <a:pPr marL="342900" indent="-342900"/>
            <a:r>
              <a:rPr lang="ru-RU" sz="2800" b="1" dirty="0"/>
              <a:t>Участники:</a:t>
            </a:r>
            <a:r>
              <a:rPr lang="ru-RU" sz="2800" dirty="0"/>
              <a:t> учащиеся 3 классов</a:t>
            </a:r>
          </a:p>
          <a:p>
            <a:pPr marL="342900" indent="-342900"/>
            <a:endParaRPr lang="ru-RU" sz="2800" b="1" dirty="0"/>
          </a:p>
          <a:p>
            <a:pPr marL="800100" lvl="1" indent="-342900"/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774700"/>
          </a:xfrm>
        </p:spPr>
        <p:txBody>
          <a:bodyPr/>
          <a:lstStyle/>
          <a:p>
            <a:r>
              <a:rPr lang="ru-RU" sz="3600" dirty="0" smtClean="0">
                <a:solidFill>
                  <a:srgbClr val="C00000"/>
                </a:solidFill>
              </a:rPr>
              <a:t>Группы учащихся, реализующих проект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68313" y="1196975"/>
            <a:ext cx="8229600" cy="4824413"/>
          </a:xfrm>
        </p:spPr>
        <p:txBody>
          <a:bodyPr/>
          <a:lstStyle/>
          <a:p>
            <a:pPr marL="715963" indent="-715963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Обществоведы (1 группа – по 6 человек)</a:t>
            </a:r>
          </a:p>
          <a:p>
            <a:pPr marL="715963" indent="-715963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Социологи (1 группа – по 6 человека)</a:t>
            </a:r>
          </a:p>
          <a:p>
            <a:pPr marL="715963" indent="-715963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Краеведы (1 группа – по 6 человек) </a:t>
            </a:r>
          </a:p>
          <a:p>
            <a:pPr marL="715963" indent="-715963"/>
            <a:endParaRPr lang="ru-RU" b="1" dirty="0" smtClean="0">
              <a:latin typeface="Garamond" pitchFamily="18" charset="0"/>
            </a:endParaRPr>
          </a:p>
          <a:p>
            <a:pPr marL="715963" indent="-715963">
              <a:buClr>
                <a:schemeClr val="folHlink"/>
              </a:buClr>
              <a:buFont typeface="Wingdings 2" pitchFamily="18" charset="2"/>
              <a:buNone/>
            </a:pPr>
            <a:endParaRPr lang="ru-RU" dirty="0" smtClean="0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solidFill>
                  <a:srgbClr val="C00000"/>
                </a:solidFill>
              </a:rPr>
              <a:t>Способы организации работы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68413"/>
            <a:ext cx="8229600" cy="4862512"/>
          </a:xfrm>
        </p:spPr>
        <p:txBody>
          <a:bodyPr/>
          <a:lstStyle/>
          <a:p>
            <a:pPr marL="571500" indent="-571500" algn="just">
              <a:lnSpc>
                <a:spcPct val="90000"/>
              </a:lnSpc>
              <a:buFont typeface="Wingdings" pitchFamily="2" charset="2"/>
              <a:buAutoNum type="arabicParenR"/>
            </a:pPr>
            <a:r>
              <a:rPr lang="ru-RU" sz="4000" smtClean="0">
                <a:latin typeface="Garamond" pitchFamily="18" charset="0"/>
              </a:rPr>
              <a:t>Работа организуется во внеурочное время. </a:t>
            </a:r>
          </a:p>
          <a:p>
            <a:pPr marL="571500" indent="-571500" algn="just">
              <a:lnSpc>
                <a:spcPct val="90000"/>
              </a:lnSpc>
              <a:buFont typeface="Wingdings" pitchFamily="2" charset="2"/>
              <a:buAutoNum type="arabicParenR"/>
            </a:pPr>
            <a:r>
              <a:rPr lang="ru-RU" sz="4000" smtClean="0">
                <a:latin typeface="Garamond" pitchFamily="18" charset="0"/>
              </a:rPr>
              <a:t>Учащиеся работают под руководством учителя.</a:t>
            </a:r>
          </a:p>
          <a:p>
            <a:pPr marL="571500" indent="-571500">
              <a:lnSpc>
                <a:spcPct val="90000"/>
              </a:lnSpc>
              <a:buFont typeface="Wingdings 2" pitchFamily="18" charset="2"/>
              <a:buNone/>
            </a:pPr>
            <a:endParaRPr lang="ru-RU" sz="2800" smtClean="0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Этапы и сроки проведения проекта</a:t>
            </a:r>
          </a:p>
        </p:txBody>
      </p:sp>
      <p:graphicFrame>
        <p:nvGraphicFramePr>
          <p:cNvPr id="17439" name="Group 31"/>
          <p:cNvGraphicFramePr>
            <a:graphicFrameLocks noGrp="1"/>
          </p:cNvGraphicFramePr>
          <p:nvPr>
            <p:ph type="tbl" idx="1"/>
          </p:nvPr>
        </p:nvGraphicFramePr>
        <p:xfrm>
          <a:off x="457200" y="1600200"/>
          <a:ext cx="8229600" cy="3287713"/>
        </p:xfrm>
        <a:graphic>
          <a:graphicData uri="http://schemas.openxmlformats.org/drawingml/2006/table">
            <a:tbl>
              <a:tblPr/>
              <a:tblGrid>
                <a:gridCol w="8842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21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Этап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Содержание работы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Сроки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6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1.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Объявление проекта. Представление условий проекта.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1 неделя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04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2.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Формирование групп. Планирование работы.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1 неделя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Этапы и сроки проведения проекта</a:t>
            </a:r>
          </a:p>
        </p:txBody>
      </p:sp>
      <p:graphicFrame>
        <p:nvGraphicFramePr>
          <p:cNvPr id="19482" name="Group 26"/>
          <p:cNvGraphicFramePr>
            <a:graphicFrameLocks noGrp="1"/>
          </p:cNvGraphicFramePr>
          <p:nvPr>
            <p:ph type="tbl" idx="1"/>
          </p:nvPr>
        </p:nvGraphicFramePr>
        <p:xfrm>
          <a:off x="457200" y="1600200"/>
          <a:ext cx="8229600" cy="3032126"/>
        </p:xfrm>
        <a:graphic>
          <a:graphicData uri="http://schemas.openxmlformats.org/drawingml/2006/table">
            <a:tbl>
              <a:tblPr/>
              <a:tblGrid>
                <a:gridCol w="8842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21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Этап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Содержание работы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Сроки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6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3.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Выполнение работы в группе.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3 недели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49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4.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Создание коллажа.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1 неделя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435</TotalTime>
  <Words>297</Words>
  <Application>Microsoft Office PowerPoint</Application>
  <PresentationFormat>Экран (4:3)</PresentationFormat>
  <Paragraphs>58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2" baseType="lpstr">
      <vt:lpstr>Arial</vt:lpstr>
      <vt:lpstr>Calibri</vt:lpstr>
      <vt:lpstr>Cambria</vt:lpstr>
      <vt:lpstr>Franklin Gothic Book</vt:lpstr>
      <vt:lpstr>Garamond</vt:lpstr>
      <vt:lpstr>Perpetua</vt:lpstr>
      <vt:lpstr>Times New Roman</vt:lpstr>
      <vt:lpstr>Wingdings</vt:lpstr>
      <vt:lpstr>Wingdings 2</vt:lpstr>
      <vt:lpstr>Справедливость</vt:lpstr>
      <vt:lpstr>Презентация PowerPoint</vt:lpstr>
      <vt:lpstr>Какие объекты важнее ?</vt:lpstr>
      <vt:lpstr>Презентация PowerPoint</vt:lpstr>
      <vt:lpstr>задачи проекта</vt:lpstr>
      <vt:lpstr>Презентация PowerPoint</vt:lpstr>
      <vt:lpstr>Группы учащихся, реализующих проект</vt:lpstr>
      <vt:lpstr>Способы организации работы</vt:lpstr>
      <vt:lpstr>Этапы и сроки проведения проекта</vt:lpstr>
      <vt:lpstr>Этапы и сроки проведения проекта</vt:lpstr>
      <vt:lpstr>Этапы и сроки проведения проекта</vt:lpstr>
      <vt:lpstr>Результаты выполнения Проектной работы</vt:lpstr>
      <vt:lpstr>Спасибо за внимание !</vt:lpstr>
    </vt:vector>
  </TitlesOfParts>
  <Company>РГПУ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 к розам хочу, в тот единственный сад, Где лучшая в мире стоит из оград</dc:title>
  <dc:creator>Лебедева</dc:creator>
  <cp:lastModifiedBy>Пользователь Windows</cp:lastModifiedBy>
  <cp:revision>83</cp:revision>
  <dcterms:created xsi:type="dcterms:W3CDTF">2003-07-17T10:24:48Z</dcterms:created>
  <dcterms:modified xsi:type="dcterms:W3CDTF">2022-11-01T20:39:34Z</dcterms:modified>
</cp:coreProperties>
</file>