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9" r:id="rId4"/>
    <p:sldId id="274" r:id="rId5"/>
    <p:sldId id="270" r:id="rId6"/>
    <p:sldId id="273" r:id="rId7"/>
    <p:sldId id="271" r:id="rId8"/>
    <p:sldId id="256" r:id="rId9"/>
    <p:sldId id="258" r:id="rId10"/>
    <p:sldId id="263" r:id="rId11"/>
    <p:sldId id="275" r:id="rId12"/>
    <p:sldId id="262" r:id="rId13"/>
    <p:sldId id="280" r:id="rId14"/>
    <p:sldId id="279" r:id="rId15"/>
    <p:sldId id="278" r:id="rId16"/>
    <p:sldId id="282" r:id="rId17"/>
    <p:sldId id="281" r:id="rId18"/>
    <p:sldId id="284" r:id="rId19"/>
    <p:sldId id="272" r:id="rId20"/>
    <p:sldId id="264" r:id="rId21"/>
    <p:sldId id="266" r:id="rId22"/>
    <p:sldId id="265" r:id="rId23"/>
    <p:sldId id="283" r:id="rId24"/>
    <p:sldId id="277" r:id="rId25"/>
    <p:sldId id="276" r:id="rId26"/>
    <p:sldId id="268" r:id="rId27"/>
    <p:sldId id="267" r:id="rId28"/>
    <p:sldId id="28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2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A35B8-DB30-4846-AA4B-EAE27DCAFF10}" type="datetimeFigureOut">
              <a:rPr lang="ru-RU" smtClean="0"/>
              <a:t>31.07.2022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1706-5379-4CFA-8619-7FA55FF5A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063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A35B8-DB30-4846-AA4B-EAE27DCAFF10}" type="datetimeFigureOut">
              <a:rPr lang="ru-RU" smtClean="0"/>
              <a:t>31.07.2022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1706-5379-4CFA-8619-7FA55FF5A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890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A35B8-DB30-4846-AA4B-EAE27DCAFF10}" type="datetimeFigureOut">
              <a:rPr lang="ru-RU" smtClean="0"/>
              <a:t>31.07.2022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1706-5379-4CFA-8619-7FA55FF5A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476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A35B8-DB30-4846-AA4B-EAE27DCAFF10}" type="datetimeFigureOut">
              <a:rPr lang="ru-RU" smtClean="0"/>
              <a:t>31.07.2022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1706-5379-4CFA-8619-7FA55FF5A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216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A35B8-DB30-4846-AA4B-EAE27DCAFF10}" type="datetimeFigureOut">
              <a:rPr lang="ru-RU" smtClean="0"/>
              <a:t>31.07.2022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1706-5379-4CFA-8619-7FA55FF5A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56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A35B8-DB30-4846-AA4B-EAE27DCAFF10}" type="datetimeFigureOut">
              <a:rPr lang="ru-RU" smtClean="0"/>
              <a:t>31.07.2022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1706-5379-4CFA-8619-7FA55FF5A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465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A35B8-DB30-4846-AA4B-EAE27DCAFF10}" type="datetimeFigureOut">
              <a:rPr lang="ru-RU" smtClean="0"/>
              <a:t>31.07.2022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1706-5379-4CFA-8619-7FA55FF5A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8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A35B8-DB30-4846-AA4B-EAE27DCAFF10}" type="datetimeFigureOut">
              <a:rPr lang="ru-RU" smtClean="0"/>
              <a:t>31.07.2022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1706-5379-4CFA-8619-7FA55FF5A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163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A35B8-DB30-4846-AA4B-EAE27DCAFF10}" type="datetimeFigureOut">
              <a:rPr lang="ru-RU" smtClean="0"/>
              <a:t>31.07.2022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1706-5379-4CFA-8619-7FA55FF5A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275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A35B8-DB30-4846-AA4B-EAE27DCAFF10}" type="datetimeFigureOut">
              <a:rPr lang="ru-RU" smtClean="0"/>
              <a:t>31.07.2022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1706-5379-4CFA-8619-7FA55FF5A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36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A35B8-DB30-4846-AA4B-EAE27DCAFF10}" type="datetimeFigureOut">
              <a:rPr lang="ru-RU" smtClean="0"/>
              <a:t>31.07.2022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1706-5379-4CFA-8619-7FA55FF5A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777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A35B8-DB30-4846-AA4B-EAE27DCAFF10}" type="datetimeFigureOut">
              <a:rPr lang="ru-RU" smtClean="0"/>
              <a:t>31.07.2022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071706-5379-4CFA-8619-7FA55FF5A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840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1510"/>
            <a:ext cx="11231216" cy="701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10" r="14411"/>
          <a:stretch/>
        </p:blipFill>
        <p:spPr bwMode="auto">
          <a:xfrm>
            <a:off x="6660232" y="-5166"/>
            <a:ext cx="4419012" cy="62346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268760"/>
            <a:ext cx="597666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0" dirty="0" smtClean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Киселёва </a:t>
            </a:r>
          </a:p>
          <a:p>
            <a:pPr algn="ctr"/>
            <a:r>
              <a:rPr lang="ru-RU" sz="4000" b="1" i="0" dirty="0" smtClean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Людмила Георгиевна</a:t>
            </a:r>
            <a:r>
              <a:rPr lang="ru-RU" sz="3600" b="0" i="0" dirty="0" smtClean="0">
                <a:solidFill>
                  <a:srgbClr val="202122"/>
                </a:solidFill>
                <a:effectLst/>
                <a:latin typeface="Arial"/>
              </a:rPr>
              <a:t> </a:t>
            </a:r>
          </a:p>
          <a:p>
            <a:endParaRPr lang="ru-RU" sz="2800" b="0" i="0" dirty="0" smtClean="0">
              <a:solidFill>
                <a:srgbClr val="202122"/>
              </a:solidFill>
              <a:effectLst/>
              <a:latin typeface="Arial"/>
            </a:endParaRPr>
          </a:p>
          <a:p>
            <a:r>
              <a:rPr lang="ru-RU" sz="2800" b="1" i="0" dirty="0" smtClean="0">
                <a:solidFill>
                  <a:srgbClr val="202122"/>
                </a:solidFill>
                <a:effectLst/>
                <a:latin typeface="Arial"/>
              </a:rPr>
              <a:t>31 января 1942— 30 января 2021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5380672"/>
            <a:ext cx="36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«Средняя общеобразовательная школа »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Боровск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Корнеева О.А.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07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7524" y="188640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Но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Людмила Георгиевна настолько обаятельный, сильный и интересный человек, что всегда была душой компании, все друзья и знакомые собирались у неё.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34972"/>
            <a:ext cx="4384849" cy="29180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151" y="3913326"/>
            <a:ext cx="4242060" cy="28280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http://borovskizv.ru/userfiles/images/January%202020/fhC-f7ABuF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20" y="987673"/>
            <a:ext cx="4086846" cy="2720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http://milostivoeserdce.ru/wp-content/uploads/2016/02/DSC_00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33" y="4031202"/>
            <a:ext cx="3888433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281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8896" y="23175"/>
            <a:ext cx="44644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она еще только думала о том, как ей обустроить первый приют, в случайном разговоре руководитель одного из детских домов поделилась с Людмилой, что нечем кормить ребят. Проблему решать надо было срочно, и Людмила взялась за телефон.</a:t>
            </a:r>
          </a:p>
          <a:p>
            <a:pPr algn="just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Я обзвонила несколько крупных предпринимателей. Результат получился достаточно быстро. В детский дом поступили еда и одежда. Тогда же я поняла - вот он выход. Телефон соединит меня с сотнями людей, и кто-нибудь обязательно откликнется.</a:t>
            </a:r>
          </a:p>
          <a:p>
            <a:pPr algn="just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кажется невероятным, но женщина, которая в состоянии лишь набрать номер телефона, добилась организации приюта для детей, брошенных в больнице, центра реабилитации при Свято-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Пафнутьевском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монастыре, с ее помощью были отремонтированы еще несколько ветшающих детских домов.</a:t>
            </a:r>
          </a:p>
        </p:txBody>
      </p:sp>
      <p:pic>
        <p:nvPicPr>
          <p:cNvPr id="2050" name="Picture 2" descr="https://img1.liveinternet.ru/images/attach/c/8/101/196/101196297_large_vru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3383"/>
            <a:ext cx="3855435" cy="2891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://borovskizv.ru/userfiles/images/January/1UL_697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629" y="3573016"/>
            <a:ext cx="3777722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325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103" y="1362073"/>
            <a:ext cx="6021793" cy="52269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39752" y="476672"/>
            <a:ext cx="4110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Автопортрет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38393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36" y="980728"/>
            <a:ext cx="3777293" cy="53042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03596"/>
            <a:ext cx="3716196" cy="52814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0122" y="394922"/>
            <a:ext cx="38587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Monotype Corsiva" panose="03010101010201010101" pitchFamily="66" charset="0"/>
              </a:rPr>
              <a:t>"Сколько моря, сколько солнца!"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441088"/>
            <a:ext cx="2826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Monotype Corsiva" panose="03010101010201010101" pitchFamily="66" charset="0"/>
              </a:rPr>
              <a:t>"Какой чудесный день!"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4362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124744"/>
            <a:ext cx="3824992" cy="5398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620688"/>
            <a:ext cx="19527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Monotype Corsiva" panose="03010101010201010101" pitchFamily="66" charset="0"/>
              </a:rPr>
              <a:t>"Девочка-весна"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68760"/>
            <a:ext cx="3528392" cy="5098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24128" y="694522"/>
            <a:ext cx="18036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«Бережность»</a:t>
            </a:r>
            <a:endParaRPr lang="ru-RU" sz="24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60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692696"/>
            <a:ext cx="2143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Monotype Corsiva" panose="03010101010201010101" pitchFamily="66" charset="0"/>
              </a:rPr>
              <a:t>"Зимняя сказка"</a:t>
            </a:r>
            <a:r>
              <a:rPr lang="ru-RU" dirty="0">
                <a:solidFill>
                  <a:srgbClr val="000000"/>
                </a:solidFill>
                <a:latin typeface="Verdana"/>
              </a:rPr>
              <a:t> 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" t="4552" r="3317" b="6201"/>
          <a:stretch/>
        </p:blipFill>
        <p:spPr bwMode="auto">
          <a:xfrm>
            <a:off x="323528" y="1296120"/>
            <a:ext cx="4039467" cy="45386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67944" y="487488"/>
            <a:ext cx="48670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Monotype Corsiva" panose="03010101010201010101" pitchFamily="66" charset="0"/>
              </a:rPr>
              <a:t>«Пусть светит» </a:t>
            </a:r>
            <a:endParaRPr lang="ru-RU" sz="2400" b="1" dirty="0" smtClean="0">
              <a:latin typeface="Monotype Corsiva" panose="03010101010201010101" pitchFamily="66" charset="0"/>
            </a:endParaRPr>
          </a:p>
          <a:p>
            <a:pPr algn="ctr"/>
            <a:r>
              <a:rPr lang="ru-RU" b="1" dirty="0" smtClean="0">
                <a:latin typeface="Monotype Corsiva" panose="03010101010201010101" pitchFamily="66" charset="0"/>
              </a:rPr>
              <a:t>(</a:t>
            </a:r>
            <a:r>
              <a:rPr lang="ru-RU" b="1" dirty="0">
                <a:latin typeface="Monotype Corsiva" panose="03010101010201010101" pitchFamily="66" charset="0"/>
              </a:rPr>
              <a:t>девочка с зонтиком укрывает звёздочку от дождя)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374848"/>
            <a:ext cx="2808312" cy="44820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5334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836712"/>
            <a:ext cx="20297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Monotype Corsiva" panose="03010101010201010101" pitchFamily="66" charset="0"/>
              </a:rPr>
              <a:t>"Первая любовь"</a:t>
            </a:r>
          </a:p>
        </p:txBody>
      </p:sp>
      <p:pic>
        <p:nvPicPr>
          <p:cNvPr id="14340" name="Picture 4" descr="https://img0.liveinternet.ru/images/attach/c/8/101/126/101126996_large_pervaya_lyub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3590799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40152" y="836712"/>
            <a:ext cx="18053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Monotype Corsiva" panose="03010101010201010101" pitchFamily="66" charset="0"/>
              </a:rPr>
              <a:t>"Деревня моя"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552" y="1505471"/>
            <a:ext cx="3916502" cy="47111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70877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19" y="1250464"/>
            <a:ext cx="5238981" cy="35275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57238" y="620688"/>
            <a:ext cx="2531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242F33"/>
                </a:solidFill>
                <a:latin typeface="Monotype Corsiva" panose="03010101010201010101" pitchFamily="66" charset="0"/>
              </a:rPr>
              <a:t>«</a:t>
            </a:r>
            <a:r>
              <a:rPr lang="ru-RU" sz="2400" b="1" dirty="0" err="1" smtClean="0">
                <a:solidFill>
                  <a:srgbClr val="242F33"/>
                </a:solidFill>
                <a:latin typeface="Monotype Corsiva" panose="03010101010201010101" pitchFamily="66" charset="0"/>
              </a:rPr>
              <a:t>Семнадцатилетие</a:t>
            </a:r>
            <a:r>
              <a:rPr lang="ru-RU" sz="2400" b="1" dirty="0" smtClean="0">
                <a:solidFill>
                  <a:srgbClr val="242F33"/>
                </a:solidFill>
                <a:latin typeface="Monotype Corsiva" panose="03010101010201010101" pitchFamily="66" charset="0"/>
              </a:rPr>
              <a:t>»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pic>
        <p:nvPicPr>
          <p:cNvPr id="13317" name="Picture 5" descr="https://ic.pics.livejournal.com/katarinagorbi/71185346/41247/41247_3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20688"/>
            <a:ext cx="2780554" cy="4322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58225" y="220578"/>
            <a:ext cx="26003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Monotype Corsiva" panose="03010101010201010101" pitchFamily="66" charset="0"/>
              </a:rPr>
              <a:t>«Куда </a:t>
            </a:r>
            <a:r>
              <a:rPr lang="ru-RU" sz="2000" b="1" dirty="0">
                <a:latin typeface="Monotype Corsiva" panose="03010101010201010101" pitchFamily="66" charset="0"/>
              </a:rPr>
              <a:t>уходит детство </a:t>
            </a:r>
            <a:r>
              <a:rPr lang="ru-RU" sz="2000" b="1" dirty="0" smtClean="0">
                <a:latin typeface="Monotype Corsiva" panose="03010101010201010101" pitchFamily="66" charset="0"/>
              </a:rPr>
              <a:t>?»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0249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79080"/>
            <a:ext cx="3543388" cy="5124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4" descr="https://archive.admoblkaluga.ru/getImage?objectId=198745098&amp;attributeId=2138486&amp;serial=198745110&amp;ext=jpg&amp;size=4&amp;archId=-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394" y="980729"/>
            <a:ext cx="3395126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20072" y="581134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Monotype Corsiva" panose="03010101010201010101" pitchFamily="66" charset="0"/>
              </a:rPr>
              <a:t>Рисунок Киселевой Л.Г</a:t>
            </a:r>
            <a:r>
              <a:rPr lang="ru-RU" dirty="0" smtClean="0">
                <a:latin typeface="Monotype Corsiva" panose="03010101010201010101" pitchFamily="66" charset="0"/>
              </a:rPr>
              <a:t>.</a:t>
            </a:r>
          </a:p>
          <a:p>
            <a:r>
              <a:rPr lang="ru-RU" dirty="0" smtClean="0">
                <a:latin typeface="Monotype Corsiva" panose="03010101010201010101" pitchFamily="66" charset="0"/>
              </a:rPr>
              <a:t> «</a:t>
            </a:r>
            <a:r>
              <a:rPr lang="ru-RU" dirty="0">
                <a:latin typeface="Monotype Corsiva" panose="03010101010201010101" pitchFamily="66" charset="0"/>
              </a:rPr>
              <a:t>Семнадцатая весна» </a:t>
            </a:r>
            <a:r>
              <a:rPr lang="ru-RU" dirty="0" smtClean="0">
                <a:latin typeface="Monotype Corsiva" panose="03010101010201010101" pitchFamily="66" charset="0"/>
              </a:rPr>
              <a:t>1977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586604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latin typeface="Monotype Corsiva" panose="03010101010201010101" pitchFamily="66" charset="0"/>
              </a:rPr>
              <a:t> </a:t>
            </a:r>
            <a:r>
              <a:rPr lang="ru-RU" sz="1600" dirty="0" smtClean="0">
                <a:latin typeface="Monotype Corsiva" panose="03010101010201010101" pitchFamily="66" charset="0"/>
              </a:rPr>
              <a:t>Рисунок Киселевой </a:t>
            </a:r>
            <a:r>
              <a:rPr lang="ru-RU" sz="1600" dirty="0">
                <a:latin typeface="Monotype Corsiva" panose="03010101010201010101" pitchFamily="66" charset="0"/>
              </a:rPr>
              <a:t>Л.Г. </a:t>
            </a:r>
            <a:endParaRPr lang="ru-RU" sz="1600" dirty="0" smtClean="0">
              <a:latin typeface="Monotype Corsiva" panose="03010101010201010101" pitchFamily="66" charset="0"/>
            </a:endParaRPr>
          </a:p>
          <a:p>
            <a:r>
              <a:rPr lang="ru-RU" sz="1600" dirty="0" smtClean="0">
                <a:latin typeface="Monotype Corsiva" panose="03010101010201010101" pitchFamily="66" charset="0"/>
              </a:rPr>
              <a:t>«</a:t>
            </a:r>
            <a:r>
              <a:rPr lang="ru-RU" sz="1600" dirty="0">
                <a:latin typeface="Monotype Corsiva" panose="03010101010201010101" pitchFamily="66" charset="0"/>
              </a:rPr>
              <a:t>Сколько мне миновало? </a:t>
            </a:r>
            <a:r>
              <a:rPr lang="ru-RU" sz="1600" dirty="0" smtClean="0">
                <a:latin typeface="Monotype Corsiva" panose="03010101010201010101" pitchFamily="66" charset="0"/>
              </a:rPr>
              <a:t>Минуточку</a:t>
            </a:r>
            <a:r>
              <a:rPr lang="ru-RU" sz="1600" dirty="0">
                <a:latin typeface="Monotype Corsiva" panose="03010101010201010101" pitchFamily="66" charset="0"/>
              </a:rPr>
              <a:t>… </a:t>
            </a:r>
            <a:endParaRPr lang="ru-RU" sz="1600" dirty="0" smtClean="0">
              <a:latin typeface="Monotype Corsiva" panose="03010101010201010101" pitchFamily="66" charset="0"/>
            </a:endParaRPr>
          </a:p>
          <a:p>
            <a:r>
              <a:rPr lang="ru-RU" sz="1600" dirty="0" smtClean="0">
                <a:latin typeface="Monotype Corsiva" panose="03010101010201010101" pitchFamily="66" charset="0"/>
              </a:rPr>
              <a:t>Кажется</a:t>
            </a:r>
            <a:r>
              <a:rPr lang="ru-RU" sz="1600" dirty="0">
                <a:latin typeface="Monotype Corsiva" panose="03010101010201010101" pitchFamily="66" charset="0"/>
              </a:rPr>
              <a:t>, двенадцать. Ну да, двенадцать месяцев». </a:t>
            </a:r>
          </a:p>
        </p:txBody>
      </p:sp>
    </p:spTree>
    <p:extLst>
      <p:ext uri="{BB962C8B-B14F-4D97-AF65-F5344CB8AC3E}">
        <p14:creationId xmlns:p14="http://schemas.microsoft.com/office/powerpoint/2010/main" val="4201294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04664"/>
            <a:ext cx="29995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Verdana"/>
              </a:rPr>
              <a:t>"</a:t>
            </a:r>
            <a:r>
              <a:rPr lang="ru-RU" sz="2400" b="1" i="1" dirty="0" smtClean="0">
                <a:solidFill>
                  <a:srgbClr val="000000"/>
                </a:solidFill>
                <a:effectLst/>
                <a:latin typeface="Monotype Corsiva" panose="03010101010201010101" pitchFamily="66" charset="0"/>
              </a:rPr>
              <a:t>Я расту и ты растешь!</a:t>
            </a:r>
            <a:endParaRPr lang="ru-RU" sz="2400" b="1" i="1" dirty="0">
              <a:latin typeface="Monotype Corsiva" panose="03010101010201010101" pitchFamily="66" charset="0"/>
            </a:endParaRPr>
          </a:p>
        </p:txBody>
      </p:sp>
      <p:pic>
        <p:nvPicPr>
          <p:cNvPr id="9218" name="Picture 2" descr="https://img0.liveinternet.ru/images/attach/c/8/101/126/101126988_large_ya_rastu_l_ti_rastes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99" y="1149350"/>
            <a:ext cx="3219450" cy="45624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11960" y="701904"/>
            <a:ext cx="4572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/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Лилия </a:t>
            </a:r>
            <a:r>
              <a:rPr lang="ru-RU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Охотницкая</a:t>
            </a:r>
            <a:endParaRPr 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Вижу в Ваших рисунках,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Удивительно нежных,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Счастья тонкую струнку.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порвётся? Удержим!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Слышу звуки капели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мелодию ветра...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же Вы их сумели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Оживить незаметно?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Детства давнего сладость,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Край берёзовый отчий...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Бесконечная радость -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 талантливый росчерк.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Плавность линий воздушных.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Смотришь - сердце ликует!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порою нам нужно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Видеть прелесть такую!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452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6807" y="404664"/>
            <a:ext cx="424847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Советская и российская художница, писатель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благотворитель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лауреат международной премии «Профессия — жизнь», Почетный гражданин города Боровска. Член Союза художников РФ (до 1992 года член Союза художников СССР), член Союза российских писателей, член Союза журналистов РФ,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кавалер медали ордена «За заслуги перед Отечеством» II степени. </a:t>
            </a:r>
          </a:p>
          <a:p>
            <a:pPr lvl="0"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Участник многочисленных художественных выставок, написала около десяти книг.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Она </a:t>
            </a:r>
            <a:r>
              <a:rPr lang="ru-RU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восстанавлива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храмы,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опекала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детей-­сирот. При этом самостоятельно передвигаться не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могла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болезнь забрала все силы. 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4664"/>
            <a:ext cx="396735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59709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1631" y="908720"/>
            <a:ext cx="86409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Картинная галерея им. Л. Г. Киселевой Музейно-выставочного центра Боровского района, Боровск</a:t>
            </a:r>
          </a:p>
          <a:p>
            <a:pPr algn="just">
              <a:lnSpc>
                <a:spcPct val="150000"/>
              </a:lnSpc>
              <a:buFont typeface="Arial"/>
              <a:buChar char="•"/>
            </a:pPr>
            <a:r>
              <a:rPr lang="ru-RU" b="0" i="0" u="none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Калужский музей изобразительных искусств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Калуга</a:t>
            </a:r>
          </a:p>
          <a:p>
            <a:pPr algn="just">
              <a:lnSpc>
                <a:spcPct val="150000"/>
              </a:lnSpc>
              <a:buFont typeface="Arial"/>
              <a:buChar char="•"/>
            </a:pP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Музей-центр „Преодоление“ им. Н. А. Островского, Москва</a:t>
            </a:r>
          </a:p>
          <a:p>
            <a:pPr algn="just">
              <a:lnSpc>
                <a:spcPct val="150000"/>
              </a:lnSpc>
              <a:buFont typeface="Arial"/>
              <a:buChar char="•"/>
            </a:pP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Музейно-краеведческий комплекс „Стольный город Боровск“, Боровск</a:t>
            </a:r>
            <a:r>
              <a:rPr lang="ru-RU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solidFill>
                <a:srgbClr val="2021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Arial"/>
              <a:buChar char="•"/>
            </a:pP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музеи страны и частные коллекции (отдельные работы)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116632"/>
            <a:ext cx="52007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Местонахождение работ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sun9-21.userapi.com/impg/Zsr8emulbGh4Aokx9Hgy6ZkzlrbharsEICIF1Q/3pk5UJZncw0.jpg?size=1280x960&amp;quality=96&amp;sign=23d0fb71f632d6e51271d7e4b8c10485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825" y="3573016"/>
            <a:ext cx="4224469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88" y="3728891"/>
            <a:ext cx="4294237" cy="2856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10140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6266" y="768364"/>
            <a:ext cx="580589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1999: Сотворение жизни. Обнинск: Принтер, 1999. — 58, [6] с.: ил.; 14 см.</a:t>
            </a:r>
          </a:p>
          <a:p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2012: Графика: художественный альбом, ред. Н. </a:t>
            </a:r>
            <a:r>
              <a:rPr lang="ru-RU" sz="1600" b="0" i="0" dirty="0" err="1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Торбенкова</a:t>
            </a:r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Обнинск: [б. и.], 2012. — 159 с. : ил., </a:t>
            </a:r>
            <a:r>
              <a:rPr lang="ru-RU" sz="1600" b="0" i="0" dirty="0" err="1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портр</a:t>
            </a:r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600" b="0" i="0" dirty="0" err="1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цв</a:t>
            </a:r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ил.; 24 см.</a:t>
            </a:r>
          </a:p>
          <a:p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2012: Когда долго живёшь: документальная повесть. Обнинск: Ноосфера.</a:t>
            </a:r>
          </a:p>
          <a:p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2013: Живите в радости: книга писем. Обнинск: Ноосфера.</a:t>
            </a:r>
          </a:p>
          <a:p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2014: Если сердце причастно: статьи, эссе, заметки. Обнинск: Ноосфера.</a:t>
            </a:r>
          </a:p>
          <a:p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2016: Испытаниями растём. Обнинск: Ноосфера.</a:t>
            </a:r>
          </a:p>
          <a:p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2018: Путь за пределы самой себя: фотолетопись жизни и деятельности Людмилы Киселёвой / сост. Л. Г. Киселёва; ред. Н. В. </a:t>
            </a:r>
            <a:r>
              <a:rPr lang="ru-RU" sz="1600" b="0" i="0" dirty="0" err="1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Торбенкова</a:t>
            </a:r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 фото О. Гришко. — Калуга : Ноосфера, 2018. — 32 с.: фот.</a:t>
            </a:r>
          </a:p>
          <a:p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2019: Встань и иди! Обнинск: Ноосфера.</a:t>
            </a:r>
          </a:p>
          <a:p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2019: Что я буду делать, когда умрёт мама?. Обнинск: Ноосфера.</a:t>
            </a:r>
          </a:p>
          <a:p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2019: Учебные рисунки, портрет, пейзаж, натюрморт: работы 1960-х годов. Калуга: Ноосфера. 2019. — 95 с. : ил, </a:t>
            </a:r>
            <a:r>
              <a:rPr lang="ru-RU" sz="1600" b="0" i="0" dirty="0" err="1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портр</a:t>
            </a:r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; 25. — </a:t>
            </a:r>
            <a:r>
              <a:rPr lang="ru-RU" sz="1600" b="0" i="0" dirty="0" err="1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</a:t>
            </a:r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.: с. 94-95.</a:t>
            </a:r>
          </a:p>
          <a:p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2020: Графика. Издание 2-е, исправленное и дополненное. Калуга: Ноосфера.</a:t>
            </a:r>
          </a:p>
          <a:p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 печатные издания Людмилы Георгиевны оформлял и макетировал её многолетний друг художник и дизайнер книг Вячеслав Черников.</a:t>
            </a:r>
            <a:endParaRPr lang="ru-RU" sz="1600" b="0" i="0" dirty="0">
              <a:solidFill>
                <a:srgbClr val="20212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43028" y="63819"/>
            <a:ext cx="58702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i="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произведения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122" y="620688"/>
            <a:ext cx="1872208" cy="25214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 descr="http://www.borovskold.ru/images/small/_Kiseleva_Portret.Pejzazh.Natjurmort_2019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811" y="4742333"/>
            <a:ext cx="1763688" cy="19928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www.borovskold.ru/images/small/_Kiseleva_Obl_Sajt.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589" y="2636912"/>
            <a:ext cx="1980115" cy="2657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5847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731" y="786680"/>
            <a:ext cx="905378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1964 — Всесоюзная выставка самодеятельных художников (диплом II степени).</a:t>
            </a:r>
          </a:p>
          <a:p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1965 — Боровск, </a:t>
            </a:r>
            <a:r>
              <a:rPr lang="ru-RU" sz="1600" b="0" i="0" u="none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Обнинск</a:t>
            </a:r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Калуга, Киров, Малоярославец, Жуков.</a:t>
            </a:r>
          </a:p>
          <a:p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1977—1978 — Боровск, Ленинград, Киев, Запорожье, Миасс.</a:t>
            </a:r>
          </a:p>
          <a:p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1979 — Московский государственный университет, издательство «Правда», </a:t>
            </a:r>
            <a:r>
              <a:rPr lang="ru-RU" sz="1600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Щукинское</a:t>
            </a:r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театральное училище, Совет Министров СССР (Москва).</a:t>
            </a:r>
          </a:p>
          <a:p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2016 — Калуга, Музей изобразительных искусств, выставка «И ты увидишь, мир прекрасен» (совместно с Н. </a:t>
            </a:r>
            <a:r>
              <a:rPr lang="ru-RU" sz="1600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Миловым</a:t>
            </a:r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2017 — Боровск, художественная галерея им. Иллариона Прянишникова, выставка «Благословенны творчество и братство» (совместно с В. Черниковым и Н. </a:t>
            </a:r>
            <a:r>
              <a:rPr lang="ru-RU" sz="1600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Миловым</a:t>
            </a:r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2019 — Москва, представительство Правительства Калужской области при Правительстве Российской Федерации, выставка графических работ.</a:t>
            </a:r>
          </a:p>
          <a:p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2019 —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Ногинск</a:t>
            </a:r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Ульяновск, </a:t>
            </a:r>
            <a:r>
              <a:rPr lang="ru-RU" sz="1600" b="0" i="0" u="none" strike="noStrike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Димитроград</a:t>
            </a:r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b="0" i="0" u="none" strike="noStrike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Ворсино</a:t>
            </a:r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b="0" i="0" u="none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Тула</a:t>
            </a:r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b="0" i="0" u="none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Иваново</a:t>
            </a:r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передвижная выставка «Путь за пределы самой себя».</a:t>
            </a:r>
          </a:p>
          <a:p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2019 — Балабаново, Музей истории Балабаново, выставка «Дай сердца твоего коснуться сердцем».</a:t>
            </a:r>
          </a:p>
          <a:p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2019 — Боровск, Калуга, </a:t>
            </a:r>
            <a:r>
              <a:rPr lang="ru-RU" sz="1600" b="0" i="0" u="none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Ульяновс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выставка «Фотолетопись жизни и деятельности Л. Киселевой „Путь за пределы самой себя“.</a:t>
            </a:r>
          </a:p>
          <a:p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2019 — Калуга, Боровск, выставка живописи ранних работ Л. Киселевой „Как молоды мы были“.</a:t>
            </a:r>
          </a:p>
          <a:p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2020 — </a:t>
            </a:r>
            <a:r>
              <a:rPr lang="ru-RU" sz="1600" b="0" i="0" u="none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Гагарин</a:t>
            </a:r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Историко-художественный музей, выставка „Дай сердца твоего коснуться сердцем“.</a:t>
            </a:r>
            <a:endParaRPr lang="ru-RU" sz="16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87824" y="1588"/>
            <a:ext cx="25361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i="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Выставки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162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55067"/>
            <a:ext cx="5449310" cy="40863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2" y="116632"/>
            <a:ext cx="6743813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3906" y="4149080"/>
            <a:ext cx="33843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Путь за пределы </a:t>
            </a:r>
            <a:endParaRPr lang="ru-RU" sz="2800" b="1" i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самой </a:t>
            </a:r>
            <a:r>
              <a:rPr lang="ru-RU" sz="2800" b="1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себя»</a:t>
            </a:r>
            <a:endParaRPr lang="ru-RU" sz="28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88224" y="764704"/>
            <a:ext cx="2699792" cy="86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Выставка-фотолетопись</a:t>
            </a:r>
          </a:p>
        </p:txBody>
      </p:sp>
    </p:spTree>
    <p:extLst>
      <p:ext uri="{BB962C8B-B14F-4D97-AF65-F5344CB8AC3E}">
        <p14:creationId xmlns:p14="http://schemas.microsoft.com/office/powerpoint/2010/main" val="39952777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548680"/>
            <a:ext cx="76328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303031"/>
                </a:solidFill>
                <a:latin typeface="Philosopher"/>
              </a:rPr>
              <a:t>За пределами Калужской области Людмила Киселева известна, как автор рисунка «Пусть светит» именуемого в народе «Девочка с зонтиком». По этому эскизу был создан фонтан, который установлен в Петербурге в Музее воды, а позже его копия появилась и в Боровске на ул. Ленина.</a:t>
            </a:r>
            <a:endParaRPr lang="ru-RU" dirty="0"/>
          </a:p>
        </p:txBody>
      </p:sp>
      <p:sp>
        <p:nvSpPr>
          <p:cNvPr id="3" name="AutoShape 5" descr="https://pbs.twimg.com/media/C0wMp3XXgAAwFU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51" t="1602" b="3769"/>
          <a:stretch/>
        </p:blipFill>
        <p:spPr bwMode="auto">
          <a:xfrm>
            <a:off x="460375" y="2348880"/>
            <a:ext cx="4014759" cy="36053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10" descr="https://m.vest-news.ru/files/upload/2020/03/13/333333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16832"/>
            <a:ext cx="3386348" cy="48192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26853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260648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2005 году Людмила Георгиевна получила правительственную награду – медаль ордена Второй степени «За заслуги перед Отечеством», а так же Патриаршую грамоту «За усердные труды во славу Русской Православной Церкви».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70-летний юбилей Людмилы Георгиевны приехала из Москвы арт-директор международной премии «Профессия-Жизнь» Марина Амосова, чтобы вручить юбиляру символ премии — бронзовую статуэтку в виде ангела, несущего людям доброе человеческое сердце.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img0.liveinternet.ru/images/attach/c/8/101/196/101196298_large_sta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00726"/>
            <a:ext cx="2664296" cy="39203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262188"/>
            <a:ext cx="3389313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42117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620688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«Мужество не бывает само по себе, а только в тесном содружестве с болью, страданием и всякими искушениями. Испытаниями растём — известная истина. Достойно нести себя по этой земле — это тяжкая ноша, и никто другой не может взять её на себя, и называется эта ноша — твоя жизнь. Кто ищет жизнь комфортную, тот никогда не узнает самого себя — кто я, какой, зачем живу».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s://img1.liveinternet.ru/images/attach/c/8/101/192/101192583_large__Lyudmila_Kiselev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88840"/>
            <a:ext cx="5616624" cy="4021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23520" y="5949280"/>
            <a:ext cx="4320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Киселёва </a:t>
            </a:r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Л. Г.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4734762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2367" y="1340768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/>
              <a:buChar char="•"/>
            </a:pPr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 выбираю любовь, </a:t>
            </a:r>
            <a:r>
              <a:rPr lang="ru-RU" sz="1600" b="0" i="0" dirty="0" err="1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реж</a:t>
            </a:r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Ю. Щербаков, Ростовская студия кинохроники,1989;</a:t>
            </a:r>
          </a:p>
          <a:p>
            <a:pPr>
              <a:lnSpc>
                <a:spcPct val="150000"/>
              </a:lnSpc>
              <a:buFont typeface="Arial"/>
              <a:buChar char="•"/>
            </a:pPr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 людей", </a:t>
            </a:r>
            <a:r>
              <a:rPr lang="ru-RU" sz="1600" b="0" i="0" dirty="0" err="1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реж</a:t>
            </a:r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Т. Малова, ООО "Студия «Фишка-фильм», по заказу ГТРК «Культура», 2006;</a:t>
            </a:r>
          </a:p>
          <a:p>
            <a:pPr>
              <a:lnSpc>
                <a:spcPct val="150000"/>
              </a:lnSpc>
              <a:buFont typeface="Arial"/>
              <a:buChar char="•"/>
            </a:pPr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Сила моя в немощи — Людмила </a:t>
            </a:r>
            <a:r>
              <a:rPr lang="ru-RU" sz="1600" b="0" i="0" dirty="0" err="1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Кисёлева</a:t>
            </a:r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цикл «Женщины в Православии», ООО "Студия «Лавр», 2011(</a:t>
            </a:r>
            <a:r>
              <a:rPr lang="en-US" sz="16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en-US" sz="16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16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www.youtube.com/watch?v=fEidQeWre0w&amp;t=1166s</a:t>
            </a:r>
            <a:r>
              <a:rPr lang="ru-RU" sz="16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b="0" i="0" dirty="0" smtClean="0">
              <a:solidFill>
                <a:srgbClr val="20212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/>
              <a:buChar char="•"/>
            </a:pPr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Философские тетради Людмилы Киселёвой, </a:t>
            </a:r>
            <a:r>
              <a:rPr lang="ru-RU" sz="1600" b="0" i="0" dirty="0" err="1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реж</a:t>
            </a:r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Н. </a:t>
            </a:r>
            <a:r>
              <a:rPr lang="ru-RU" sz="1600" b="0" i="0" dirty="0" err="1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Тереховская</a:t>
            </a:r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ООО ТРК «НИКА», 2014.(</a:t>
            </a:r>
            <a:r>
              <a:rPr lang="en-US" sz="16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https://www.youtube.com/watch?v=D_lyyjolMHo&amp;t=932s</a:t>
            </a:r>
            <a:r>
              <a:rPr lang="ru-RU" sz="16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b="0" i="0" dirty="0">
              <a:solidFill>
                <a:srgbClr val="20212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4707" y="1588"/>
            <a:ext cx="53042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i="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Фильмы о творчестве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52912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2636912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5307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Воспитатель\Desktop\1611921104_9-p-fon-dlya-prezentatsii-o-khudozhnikakh-peiz-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03440" y="548680"/>
            <a:ext cx="44290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Людмила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родилась в Боровске 31 января 1942 года, сразу после окончания немецкой оккупации города. Её отец Георгий Константинович (родился в 1913 году) был участником Великой Отечественной войны, воевал в партизанском отряде, потом работал шофёром, инкассатором. Мама Евдокия Васильевна была воспитательницей детского сада. От отца получила внимательное, участливое отношение к людям, от матери — энергию и упорство. И общее родительское — трудолюбие, жизнеспособность, адаптацию в любых трудных условиях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3744416" cy="5476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122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116632"/>
            <a:ext cx="835292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lvl="0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Родилась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инвалидом с диагнозом «миопатия» (прогрессирующее отмирание мышечной ткани, приводящее к полной неподвижности). До рождения Людмилы родители похоронили троих детей, также болевших миопатией и умерших от воспаления легких. Младший сын, родившийся после Людмилы и которого она помнила, умер в возрасте два с половиной года.</a:t>
            </a:r>
          </a:p>
          <a:p>
            <a:pPr lvl="0" algn="just"/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Школьное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получала дома. Окончив школу в 1959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году,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поступила учиться в московский «Государственный заочный народный университет искусств» на факультет рисунка и живописи.</a:t>
            </a:r>
          </a:p>
          <a:p>
            <a:pPr lvl="0" algn="just"/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Первым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педагогом был Григорий Ефимович Тарасевич, который сразу изменил программу обучения, направив её на преодоление неуверенности и усложнив её. Затем класс вёл живописец и график А. С.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Айзенман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которому Людмила Георгиевна осталась благодарной на многие годы. В 1964 году окончила обучение.</a:t>
            </a:r>
          </a:p>
          <a:p>
            <a:pPr lvl="0" algn="just"/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1965 году состоялась первая персональная выставка в родном городе Боровске, состоящая из учебных рисунков. Выставка была организована педагогом А. С.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Айзенманом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5669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3717" y="204973"/>
            <a:ext cx="864128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После смерти родителей (мамы от инфаркта и отца от рака) Люда могла рассчитывать только на себя и на хороших людей. А с ними ей всегда везло… 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 ней позаботилась сначала тетка со стороны отца, затем подруга.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сложный момент в жизни Людмилы появился Николай Милов, художник, поэт, музыкант. Николай родом из посёлка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Ермолино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Калужской области. Закончил Московский железнодорожный техникум, служил в Военно-­морском флоте. После службы вернулся в родной посёлок и начал рисовать. В Людмиле, как он сам говорит, нашёл родную душу. И через некоторое время сделал ей предложение руки и сердца. Поженились они тёплым майским днём.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Художник, поэт, гитарист, он был вхож в круг Булата Окуджавы, который тепло отзывался о его стихах и песнях. 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Людмилой они уже больше двадцати лет вместе. Венчались, как все люди, в церкви. Только невеста была необычная - в инвалидной коляске.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Раньше Николаю часто задавали вопрос: какая выгода здоровому мужчине быть в такой ситуации, что за корысть? Отмалчивался. Однажды не выдержал: "Родной мне человек, какая в том корысть?"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471146"/>
            <a:ext cx="4464496" cy="2276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7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554461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С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этого момента начался их с мужем следующий жизненный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Людмила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Георгиевна не только талантливая и самобытная художница. Она ещё директор Дома адаптации детей-сирот и инвалидов, под опекой которого три детских дома, спецшкола, дети-инвалиды, проживающие в малоимущих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семьях.</a:t>
            </a:r>
          </a:p>
          <a:p>
            <a:pPr algn="just"/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Людмила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Георгиевна создала благотворительную организацию, аббревиатура которой «ДОМ». Вот что об этом говорит сама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художница</a:t>
            </a:r>
            <a:r>
              <a:rPr lang="ru-RU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:«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долго думали над названием. Ведь дети — это действительно общее дело. Если посмотреть на начальные буквы названия «Дело общего милосердия», получается слово ДОМ. Не просто помещение, куда собраны дети. Это наш общий дом. И в этом доме должен царить закон милосердия. Наша организация существует уже больше 10 лет, сначала она называлась просто «Дом адаптации детей-сирот и инвалидов». Раньше мы работали в Москве, теперь в городе Боровске, здесь зарегистрировались как «Дело Общего Милосердия (ДОМ) — дети-сироты и инвалиды. У нас несколько детских учреждений, которые мы взяли под опеку. Это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Митяевский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приют «Забота»,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Малоярославецкий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приют для девочек «Отрада» (Свято-Никольского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Черноостровского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монастыря), клуб «Чашка чая» (инвалиды и дети-инвалиды, проживающие в малоимущих семьях) и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спец.школа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-интернат VIII вида детей-инвалидов».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052736"/>
            <a:ext cx="3191875" cy="4392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6081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76672"/>
            <a:ext cx="8604448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Несмотря не тяжелую болезнь, в рисунках художницы много света, радости, добра. Основная тема её работ - дети, юность, первая любовь, семья. </a:t>
            </a:r>
          </a:p>
          <a:p>
            <a:pPr lvl="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Радость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была омрачена приговором врачей — прогрессирующая мышечная дистрофия (миопатия), болезнь неизлечима, и ребенок вряд ли доживет до шестнадцати лет. Так сказали врачи, но они ошиблись. </a:t>
            </a:r>
          </a:p>
          <a:p>
            <a:pPr lvl="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В семь лет она перестает ходить, а впоследствии подвижность сохраняется только в кисти правой руки. 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Родители дали образование дочке и в шестнадцать лет, находясь на лечении в институте им. Г.И.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Турнера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Ленинграде, Людмила открывает для себя мир изобразительного искусства, начинает активно рисовать. «Если бы не была больна, не стала бы рисовать, не узнала бы, что могу» — говорит она о себе.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Дальше была учеба на заочном отделении в Московском Народном университете искусств им. Н.К. Крупской, а затем ЗНУИ (заочный народный университет искусств), факультет рисунка и живописи, куда Людмила поступила в 17 лет. Работа и терпение, терпение и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399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catherineasquithgallery.com/uploads/posts/2021-02/1613461077_11-p-fon-dlya-prezentatsii-pro-terrorizm-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358" y="7937"/>
            <a:ext cx="880032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 случается беда. Людмила переносит инфаркт. После этого она уже не может даже сидеть в инвалидном кресле. И вновь отчаяние и тревога за будущее.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Подруга-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­врач рассказывает Людмиле о брошенных девочках двух и четырёх с половиной лет, которые уже несколько месяцев находятся в больнице и с ними надо что-­то делать. А что? Только детский дом.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Эта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так тронула Людмилу, что она забывает о своих проблемах и начинает помогать детям-­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сиротам.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Её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двухкомнатная квартира по сути становится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офисом благотворительной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Людмила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помощниками опекает несколько детских приютов, малоимущие семьи с детьми-­инвалидами, матерей-­одиночек, помогает ремонтировать церкви. Она постоянно звонит по телефону, решает какие-­то вопросы, составляет письма в разные инстанции. И у неё все получается. Она смогла заставить мир вертеться вокруг неё.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3169646"/>
            <a:ext cx="5112569" cy="36883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3853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256580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2929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Судьба Людмилы Киселевой складывалась непросто. Когда-то рисование стало прекрасной формой реабилитации и способом самовыражения для девочки, инвалида детства с тяжелыми нарушениями. Но она сумела интегрироваться в общество. Несмотря на заболевание, приковавшее ее к постели, Людмила Георгиевна много сделала, чтобы оказать помощь другим людям, детям, находящимся в трудной жизненной ситуации, а также  восстанавливать храм </a:t>
            </a:r>
            <a:r>
              <a:rPr lang="ru-RU" b="0" i="0" dirty="0" err="1" smtClean="0">
                <a:solidFill>
                  <a:srgbClr val="2929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Крестовоздвижения</a:t>
            </a:r>
            <a:r>
              <a:rPr lang="ru-RU" b="0" i="0" dirty="0" smtClean="0">
                <a:solidFill>
                  <a:srgbClr val="2929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6" name="Picture 4" descr="https://borovsk.org/wp-content/uploads/2018/09/242_0057755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" t="-1" b="3680"/>
          <a:stretch/>
        </p:blipFill>
        <p:spPr bwMode="auto">
          <a:xfrm>
            <a:off x="467544" y="2204864"/>
            <a:ext cx="3672408" cy="43262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906648"/>
            <a:ext cx="4605536" cy="30718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66617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901</TotalTime>
  <Words>1484</Words>
  <Application>Microsoft Office PowerPoint</Application>
  <PresentationFormat>Экран (4:3)</PresentationFormat>
  <Paragraphs>113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Воспитатель</dc:creator>
  <cp:lastModifiedBy>Воспитатель</cp:lastModifiedBy>
  <cp:revision>37</cp:revision>
  <dcterms:created xsi:type="dcterms:W3CDTF">2022-01-29T06:45:40Z</dcterms:created>
  <dcterms:modified xsi:type="dcterms:W3CDTF">2022-07-31T08:06:04Z</dcterms:modified>
</cp:coreProperties>
</file>