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9" r:id="rId2"/>
    <p:sldId id="256" r:id="rId3"/>
    <p:sldId id="257" r:id="rId4"/>
    <p:sldId id="258" r:id="rId5"/>
    <p:sldId id="271" r:id="rId6"/>
    <p:sldId id="272" r:id="rId7"/>
    <p:sldId id="259" r:id="rId8"/>
    <p:sldId id="260" r:id="rId9"/>
    <p:sldId id="261" r:id="rId10"/>
    <p:sldId id="263" r:id="rId11"/>
    <p:sldId id="274" r:id="rId12"/>
    <p:sldId id="267" r:id="rId13"/>
    <p:sldId id="268" r:id="rId14"/>
    <p:sldId id="276" r:id="rId15"/>
    <p:sldId id="277" r:id="rId16"/>
    <p:sldId id="278" r:id="rId17"/>
    <p:sldId id="279" r:id="rId18"/>
    <p:sldId id="280" r:id="rId19"/>
    <p:sldId id="281"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94" y="1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BEFFE14-7B60-46F4-A0DA-490F86AC88AF}"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BEFFE14-7B60-46F4-A0DA-490F86AC88AF}"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BEFFE14-7B60-46F4-A0DA-490F86AC88AF}"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BEFFE14-7B60-46F4-A0DA-490F86AC88AF}"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BEFFE14-7B60-46F4-A0DA-490F86AC88AF}"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BEFFE14-7B60-46F4-A0DA-490F86AC88AF}"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BEFFE14-7B60-46F4-A0DA-490F86AC88AF}"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BEFFE14-7B60-46F4-A0DA-490F86AC88AF}"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BEFFE14-7B60-46F4-A0DA-490F86AC88AF}"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BEFFE14-7B60-46F4-A0DA-490F86AC88AF}"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EE3A894-AF96-4D94-90B1-ABD3B3AD659C}" type="datetimeFigureOut">
              <a:rPr lang="ru-RU" smtClean="0"/>
              <a:pPr/>
              <a:t>09.10.2022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BEFFE14-7B60-46F4-A0DA-490F86AC88AF}"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0EE3A894-AF96-4D94-90B1-ABD3B3AD659C}" type="datetimeFigureOut">
              <a:rPr lang="ru-RU" smtClean="0"/>
              <a:pPr/>
              <a:t>09.10.2022</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BEFFE14-7B60-46F4-A0DA-490F86AC88A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2.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epo.ucoz.com/images/12june/flag.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
        <p:nvSpPr>
          <p:cNvPr id="2" name="TextBox 1"/>
          <p:cNvSpPr txBox="1"/>
          <p:nvPr/>
        </p:nvSpPr>
        <p:spPr>
          <a:xfrm>
            <a:off x="0" y="548680"/>
            <a:ext cx="8964488" cy="3170099"/>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100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3">
                      <a:satMod val="175000"/>
                      <a:alpha val="40000"/>
                    </a:schemeClr>
                  </a:glow>
                  <a:outerShdw blurRad="76200" dist="50800" dir="5400000" algn="tl" rotWithShape="0">
                    <a:srgbClr val="000000">
                      <a:alpha val="65000"/>
                    </a:srgbClr>
                  </a:outerShdw>
                </a:effectLst>
              </a:rPr>
              <a:t>Проект </a:t>
            </a:r>
            <a:endParaRPr lang="ru-RU" sz="100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3">
                    <a:satMod val="175000"/>
                    <a:alpha val="40000"/>
                  </a:schemeClr>
                </a:glow>
                <a:outerShdw blurRad="76200" dist="50800" dir="5400000" algn="tl" rotWithShape="0">
                  <a:srgbClr val="000000">
                    <a:alpha val="65000"/>
                  </a:srgbClr>
                </a:outerShdw>
              </a:effectLst>
            </a:endParaRPr>
          </a:p>
          <a:p>
            <a:pPr algn="ctr"/>
            <a:r>
              <a:rPr lang="ru-RU" sz="100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3">
                      <a:satMod val="175000"/>
                      <a:alpha val="40000"/>
                    </a:schemeClr>
                  </a:glow>
                  <a:outerShdw blurRad="76200" dist="50800" dir="5400000" algn="tl" rotWithShape="0">
                    <a:srgbClr val="000000">
                      <a:alpha val="65000"/>
                    </a:srgbClr>
                  </a:outerShdw>
                </a:effectLst>
              </a:rPr>
              <a:t>Герои </a:t>
            </a:r>
            <a:r>
              <a:rPr lang="ru-RU" sz="100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3">
                      <a:satMod val="175000"/>
                      <a:alpha val="40000"/>
                    </a:schemeClr>
                  </a:glow>
                  <a:outerShdw blurRad="76200" dist="50800" dir="5400000" algn="tl" rotWithShape="0">
                    <a:srgbClr val="000000">
                      <a:alpha val="65000"/>
                    </a:srgbClr>
                  </a:outerShdw>
                </a:effectLst>
              </a:rPr>
              <a:t>России</a:t>
            </a:r>
            <a:endParaRPr lang="ru-RU" sz="100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3">
                    <a:satMod val="175000"/>
                    <a:alpha val="40000"/>
                  </a:schemeClr>
                </a:glow>
                <a:outerShdw blurRad="76200" dist="50800" dir="5400000" algn="tl" rotWithShape="0">
                  <a:srgbClr val="000000">
                    <a:alpha val="65000"/>
                  </a:srgbClr>
                </a:outerShdw>
              </a:effectLst>
            </a:endParaRPr>
          </a:p>
        </p:txBody>
      </p:sp>
      <p:sp>
        <p:nvSpPr>
          <p:cNvPr id="3" name="TextBox 2"/>
          <p:cNvSpPr txBox="1"/>
          <p:nvPr/>
        </p:nvSpPr>
        <p:spPr>
          <a:xfrm>
            <a:off x="3347864" y="4005064"/>
            <a:ext cx="5472608" cy="923330"/>
          </a:xfrm>
          <a:prstGeom prst="rect">
            <a:avLst/>
          </a:prstGeom>
          <a:noFill/>
        </p:spPr>
        <p:txBody>
          <a:bodyPr wrap="square" rtlCol="0">
            <a:spAutoFit/>
          </a:bodyPr>
          <a:lstStyle/>
          <a:p>
            <a:pPr algn="ctr"/>
            <a:r>
              <a:rPr lang="ru-RU" dirty="0" smtClean="0"/>
              <a:t>Подготовила: Болдырева Анастасия Васильевна </a:t>
            </a:r>
          </a:p>
          <a:p>
            <a:pPr algn="ctr"/>
            <a:r>
              <a:rPr lang="ru-RU" dirty="0" smtClean="0"/>
              <a:t>Курильский ГО</a:t>
            </a:r>
            <a:br>
              <a:rPr lang="ru-RU" dirty="0" smtClean="0"/>
            </a:br>
            <a:r>
              <a:rPr lang="ru-RU" dirty="0" smtClean="0"/>
              <a:t>МБОУ С</a:t>
            </a:r>
            <a:r>
              <a:rPr lang="ru-RU" dirty="0"/>
              <a:t>Ш</a:t>
            </a:r>
            <a:r>
              <a:rPr lang="en-US" dirty="0" smtClean="0"/>
              <a:t> </a:t>
            </a:r>
            <a:r>
              <a:rPr lang="ru-RU" dirty="0" smtClean="0"/>
              <a:t>села  Буревестник </a:t>
            </a:r>
            <a:endParaRPr lang="ru-RU" dirty="0"/>
          </a:p>
        </p:txBody>
      </p:sp>
      <p:pic>
        <p:nvPicPr>
          <p:cNvPr id="4" name="VSTANEM_muzyka_i_slova_SHAMAN_-_SHAMAN_YAROSLAV_DRONOV_7388874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flipH="1">
            <a:off x="7884368" y="5805264"/>
            <a:ext cx="72008"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409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4283968" y="117693"/>
            <a:ext cx="4572000" cy="6740307"/>
          </a:xfrm>
          <a:prstGeom prst="rect">
            <a:avLst/>
          </a:prstGeom>
        </p:spPr>
        <p:txBody>
          <a:bodyPr>
            <a:spAutoFit/>
          </a:bodyPr>
          <a:lstStyle/>
          <a:p>
            <a:r>
              <a:rPr lang="ru-RU" sz="2400" b="1" dirty="0">
                <a:solidFill>
                  <a:srgbClr val="FF0000"/>
                </a:solidFill>
              </a:rPr>
              <a:t>Андрей Алексеевич Туркин</a:t>
            </a:r>
            <a:r>
              <a:rPr lang="ru-RU" sz="2400" dirty="0"/>
              <a:t> (21 октября 1975 года, г. Орск, СССР — 3 сентября 2004 года, г. Беслан, Северная Осетия — </a:t>
            </a:r>
            <a:r>
              <a:rPr lang="ru-RU" sz="2400" dirty="0" err="1"/>
              <a:t>Алания,Россия</a:t>
            </a:r>
            <a:r>
              <a:rPr lang="ru-RU" sz="2400" dirty="0"/>
              <a:t>) — офицер Управления «В» («Вымпел») Центра специального назначения Федеральной службы безопасности Российской Федерации, лейтенант, погибший при освобождении заложников во время теракта в Беслане. Посмертно удостоен звания Героя Российской Федерации.</a:t>
            </a:r>
          </a:p>
        </p:txBody>
      </p:sp>
      <p:pic>
        <p:nvPicPr>
          <p:cNvPr id="2050" name="Picture 2" descr="Андрей Туркин.jpg"/>
          <p:cNvPicPr>
            <a:picLocks noChangeAspect="1" noChangeArrowheads="1"/>
          </p:cNvPicPr>
          <p:nvPr/>
        </p:nvPicPr>
        <p:blipFill>
          <a:blip r:embed="rId2" cstate="print"/>
          <a:srcRect/>
          <a:stretch>
            <a:fillRect/>
          </a:stretch>
        </p:blipFill>
        <p:spPr bwMode="auto">
          <a:xfrm>
            <a:off x="251520" y="1052736"/>
            <a:ext cx="3781115" cy="489654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395536" y="260648"/>
            <a:ext cx="8280920" cy="2308324"/>
          </a:xfrm>
          <a:prstGeom prst="rect">
            <a:avLst/>
          </a:prstGeom>
        </p:spPr>
        <p:txBody>
          <a:bodyPr wrap="square">
            <a:spAutoFit/>
          </a:bodyPr>
          <a:lstStyle/>
          <a:p>
            <a:r>
              <a:rPr lang="ru-RU" sz="2400" dirty="0" smtClean="0"/>
              <a:t>Прикрывая огнём спасение заложников, лейтенант Туркин лично уничтожил одного террориста в столовой, куда боевики перегнали многих выживших после взрывов в спортзале заложников. Когда другой бандит бросил в скопление людей гранату, Андрей Туркин закрыл их своим телом, ценой собственной жизни сохранив заложников.</a:t>
            </a:r>
            <a:endParaRPr lang="ru-RU" sz="2400" dirty="0"/>
          </a:p>
        </p:txBody>
      </p:sp>
      <p:pic>
        <p:nvPicPr>
          <p:cNvPr id="31746" name="Picture 2" descr="http://www.yuga.ru/media/beslan_ga_01.jpg"/>
          <p:cNvPicPr>
            <a:picLocks noChangeAspect="1" noChangeArrowheads="1"/>
          </p:cNvPicPr>
          <p:nvPr/>
        </p:nvPicPr>
        <p:blipFill>
          <a:blip r:embed="rId2" cstate="print"/>
          <a:srcRect/>
          <a:stretch>
            <a:fillRect/>
          </a:stretch>
        </p:blipFill>
        <p:spPr bwMode="auto">
          <a:xfrm>
            <a:off x="1835696" y="2996952"/>
            <a:ext cx="5616624" cy="386104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51520" y="764704"/>
            <a:ext cx="3744416" cy="5262979"/>
          </a:xfrm>
          <a:prstGeom prst="rect">
            <a:avLst/>
          </a:prstGeom>
        </p:spPr>
        <p:txBody>
          <a:bodyPr wrap="square">
            <a:spAutoFit/>
          </a:bodyPr>
          <a:lstStyle/>
          <a:p>
            <a:r>
              <a:rPr lang="ru-RU" sz="2400" dirty="0"/>
              <a:t>За мужество и героизм, проявленные при выполнении специального задания Указом Президента Российской Федерации от 6 сентября 2004 года лейтенанту Туркину Андрею </a:t>
            </a:r>
            <a:r>
              <a:rPr lang="ru-RU" sz="2400" dirty="0" err="1"/>
              <a:t>Алекcеевичу</a:t>
            </a:r>
            <a:r>
              <a:rPr lang="ru-RU" sz="2400" dirty="0"/>
              <a:t> посмертно присвоено звание Героя Российской Федерации (медаль № 830).</a:t>
            </a:r>
          </a:p>
        </p:txBody>
      </p:sp>
      <p:pic>
        <p:nvPicPr>
          <p:cNvPr id="23554" name="Picture 2" descr="http://cs5957.userapi.com/u12384610/-14/x_d5655349.jpg"/>
          <p:cNvPicPr>
            <a:picLocks noChangeAspect="1" noChangeArrowheads="1"/>
          </p:cNvPicPr>
          <p:nvPr/>
        </p:nvPicPr>
        <p:blipFill>
          <a:blip r:embed="rId2" cstate="print"/>
          <a:srcRect/>
          <a:stretch>
            <a:fillRect/>
          </a:stretch>
        </p:blipFill>
        <p:spPr bwMode="auto">
          <a:xfrm>
            <a:off x="4211960" y="1196752"/>
            <a:ext cx="4713727" cy="403244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4788024" y="332656"/>
            <a:ext cx="4067944" cy="5355312"/>
          </a:xfrm>
          <a:prstGeom prst="rect">
            <a:avLst/>
          </a:prstGeom>
        </p:spPr>
        <p:txBody>
          <a:bodyPr wrap="square">
            <a:spAutoFit/>
          </a:bodyPr>
          <a:lstStyle/>
          <a:p>
            <a:r>
              <a:rPr lang="ru-RU" dirty="0"/>
              <a:t>Похоронен на Николо-Архангельском кладбище г. Москвы.</a:t>
            </a:r>
          </a:p>
          <a:p>
            <a:r>
              <a:rPr lang="ru-RU" dirty="0"/>
              <a:t>На родине Героя в городе Орске в Сквере Героев на Аллее Славы установлен бюст Героя России. Имя Героя Российской Федерации лейтенанта Андрея Туркина присвоено кадетскому классу </a:t>
            </a:r>
            <a:r>
              <a:rPr lang="ru-RU" dirty="0" err="1"/>
              <a:t>Орской</a:t>
            </a:r>
            <a:r>
              <a:rPr lang="ru-RU" dirty="0"/>
              <a:t> кадетской школы № </a:t>
            </a:r>
            <a:r>
              <a:rPr lang="ru-RU" dirty="0" smtClean="0"/>
              <a:t>53.</a:t>
            </a:r>
            <a:endParaRPr lang="ru-RU" dirty="0"/>
          </a:p>
          <a:p>
            <a:r>
              <a:rPr lang="ru-RU" dirty="0"/>
              <a:t>В Краснодарском крае, в станице Динской, МОУ СОШ №1 носит его </a:t>
            </a:r>
            <a:r>
              <a:rPr lang="ru-RU" dirty="0" smtClean="0"/>
              <a:t>имя. </a:t>
            </a:r>
            <a:r>
              <a:rPr lang="ru-RU" dirty="0"/>
              <a:t>Также перед входом в школу установлена мемориальная доска.</a:t>
            </a:r>
          </a:p>
          <a:p>
            <a:r>
              <a:rPr lang="ru-RU" dirty="0"/>
              <a:t>В городе Краснодаре на здании Академии маркетинга и социально-информационных технологий (ИМСИТ), где учился Андрей Туркин, установлена мемориальная доска в память о подвиге Героя.</a:t>
            </a:r>
          </a:p>
        </p:txBody>
      </p:sp>
      <p:pic>
        <p:nvPicPr>
          <p:cNvPr id="22530" name="Picture 2" descr="http://upload.wikimedia.org/wikipedia/commons/thumb/a/a6/%D0%91%D1%8E%D1%81%D1%82_%D0%90%D0%BD%D0%B4%D1%80%D0%B5%D1%8F_%D0%A2%D1%83%D1%80%D0%BA%D0%B8%D0%BD%D0%B0.JPG/220px-%D0%91%D1%8E%D1%81%D1%82_%D0%90%D0%BD%D0%B4%D1%80%D0%B5%D1%8F_%D0%A2%D1%83%D1%80%D0%BA%D0%B8%D0%BD%D0%B0.JPG"/>
          <p:cNvPicPr>
            <a:picLocks noChangeAspect="1" noChangeArrowheads="1"/>
          </p:cNvPicPr>
          <p:nvPr/>
        </p:nvPicPr>
        <p:blipFill>
          <a:blip r:embed="rId2" cstate="print"/>
          <a:srcRect/>
          <a:stretch>
            <a:fillRect/>
          </a:stretch>
        </p:blipFill>
        <p:spPr bwMode="auto">
          <a:xfrm>
            <a:off x="827584" y="188640"/>
            <a:ext cx="2592288" cy="3464241"/>
          </a:xfrm>
          <a:prstGeom prst="rect">
            <a:avLst/>
          </a:prstGeom>
          <a:noFill/>
        </p:spPr>
      </p:pic>
      <p:pic>
        <p:nvPicPr>
          <p:cNvPr id="22532" name="Picture 4" descr="http://www.new.imsit.ru/upload/image/news/17.02.2012_69_3/1_(1).jpg"/>
          <p:cNvPicPr>
            <a:picLocks noChangeAspect="1" noChangeArrowheads="1"/>
          </p:cNvPicPr>
          <p:nvPr/>
        </p:nvPicPr>
        <p:blipFill>
          <a:blip r:embed="rId3" cstate="print"/>
          <a:srcRect/>
          <a:stretch>
            <a:fillRect/>
          </a:stretch>
        </p:blipFill>
        <p:spPr bwMode="auto">
          <a:xfrm>
            <a:off x="251951" y="3861048"/>
            <a:ext cx="4211821" cy="2813497"/>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00000" y="0"/>
            <a:ext cx="4572000" cy="6555641"/>
          </a:xfrm>
          <a:prstGeom prst="rect">
            <a:avLst/>
          </a:prstGeom>
        </p:spPr>
        <p:txBody>
          <a:bodyPr>
            <a:spAutoFit/>
          </a:bodyPr>
          <a:lstStyle/>
          <a:p>
            <a:r>
              <a:rPr lang="ru-RU" sz="2800" dirty="0"/>
              <a:t>Командир батальона "Спарта" </a:t>
            </a:r>
            <a:r>
              <a:rPr lang="ru-RU" sz="2800" b="1" dirty="0"/>
              <a:t>Владимир </a:t>
            </a:r>
            <a:r>
              <a:rPr lang="ru-RU" sz="2800" b="1" dirty="0" err="1"/>
              <a:t>Жога</a:t>
            </a:r>
            <a:r>
              <a:rPr lang="ru-RU" sz="2800" b="1" dirty="0"/>
              <a:t> (28 лет)</a:t>
            </a:r>
            <a:r>
              <a:rPr lang="ru-RU" sz="2800" dirty="0"/>
              <a:t> удостоен званий Героя ДНР и Героя РФ. Посмертно. Уроженец Славянска, служил в ополчении Донбасса, погиб, прикрывая собой эвакуацию женщин и детей. "Пал смертью храбрых, совсем немного не дожив до победы, - сказал глава ДНР Денис </a:t>
            </a:r>
            <a:r>
              <a:rPr lang="ru-RU" sz="2800" dirty="0" err="1"/>
              <a:t>Пушилин</a:t>
            </a:r>
            <a:r>
              <a:rPr lang="ru-RU" sz="2800" dirty="0"/>
              <a:t>. - Но его подвиг ее приблизил"</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00649"/>
            <a:ext cx="4156156" cy="5954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31749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648" r="18546"/>
          <a:stretch/>
        </p:blipFill>
        <p:spPr bwMode="auto">
          <a:xfrm>
            <a:off x="0" y="31432"/>
            <a:ext cx="4083486" cy="423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427984" y="404664"/>
            <a:ext cx="4572000" cy="6647974"/>
          </a:xfrm>
          <a:prstGeom prst="rect">
            <a:avLst/>
          </a:prstGeom>
        </p:spPr>
        <p:txBody>
          <a:bodyPr>
            <a:spAutoFit/>
          </a:bodyPr>
          <a:lstStyle/>
          <a:p>
            <a:r>
              <a:rPr lang="ru-RU" sz="2400" dirty="0"/>
              <a:t>Нурмагомед </a:t>
            </a:r>
            <a:r>
              <a:rPr lang="ru-RU" sz="2400" dirty="0" err="1"/>
              <a:t>Гаджимагомедов</a:t>
            </a:r>
            <a:r>
              <a:rPr lang="ru-RU" sz="2400" dirty="0"/>
              <a:t> (25 лет) стал Героем посмертно. 24 февраля колонна, в одной из боевых машин которой находился </a:t>
            </a:r>
            <a:r>
              <a:rPr lang="ru-RU" sz="2400" dirty="0" err="1"/>
              <a:t>Гаджимагомедов</a:t>
            </a:r>
            <a:r>
              <a:rPr lang="ru-RU" sz="2400" dirty="0"/>
              <a:t>, столкнулась с превосходящими силами противника. Машину </a:t>
            </a:r>
            <a:r>
              <a:rPr lang="ru-RU" sz="2400" dirty="0" err="1"/>
              <a:t>Нурмагомеда</a:t>
            </a:r>
            <a:r>
              <a:rPr lang="ru-RU" sz="2400" dirty="0"/>
              <a:t> подбили. Офицер принял бой. Был тяжело ранен, но продолжал вести огонь до последнего патрона. </a:t>
            </a:r>
            <a:endParaRPr lang="ru-RU" sz="2400" dirty="0" smtClean="0"/>
          </a:p>
          <a:p>
            <a:r>
              <a:rPr lang="ru-RU" sz="2400" dirty="0"/>
              <a:t>Попал в окружение, подорвал себя и окруживших его украинских боевиков гранатой.</a:t>
            </a:r>
          </a:p>
          <a:p>
            <a:endParaRPr lang="ru-RU" dirty="0"/>
          </a:p>
        </p:txBody>
      </p:sp>
    </p:spTree>
    <p:extLst>
      <p:ext uri="{BB962C8B-B14F-4D97-AF65-F5344CB8AC3E}">
        <p14:creationId xmlns:p14="http://schemas.microsoft.com/office/powerpoint/2010/main" val="12833877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548680"/>
            <a:ext cx="3639241" cy="513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067944" y="567407"/>
            <a:ext cx="4572000" cy="4893647"/>
          </a:xfrm>
          <a:prstGeom prst="rect">
            <a:avLst/>
          </a:prstGeom>
        </p:spPr>
        <p:txBody>
          <a:bodyPr>
            <a:spAutoFit/>
          </a:bodyPr>
          <a:lstStyle/>
          <a:p>
            <a:r>
              <a:rPr lang="ru-RU" sz="2400" dirty="0"/>
              <a:t>Полковник Виктор Исайкин погиб на Украине при выполнении боевой задачи во время спецоперации по оказанию помощи народным республикам на Донбассе. Ему было 40 лет. Свою жизнь он посвятил беззаветному служению России и до конца остался верным воинской присяге. Виктор Исайкин награждён Орденом Мужества. Посмертно.</a:t>
            </a:r>
          </a:p>
        </p:txBody>
      </p:sp>
    </p:spTree>
    <p:extLst>
      <p:ext uri="{BB962C8B-B14F-4D97-AF65-F5344CB8AC3E}">
        <p14:creationId xmlns:p14="http://schemas.microsoft.com/office/powerpoint/2010/main" val="10305315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548680"/>
            <a:ext cx="3744416" cy="5534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355976" y="404664"/>
            <a:ext cx="4572000" cy="4524315"/>
          </a:xfrm>
          <a:prstGeom prst="rect">
            <a:avLst/>
          </a:prstGeom>
        </p:spPr>
        <p:txBody>
          <a:bodyPr>
            <a:spAutoFit/>
          </a:bodyPr>
          <a:lstStyle/>
          <a:p>
            <a:pPr algn="ctr"/>
            <a:r>
              <a:rPr lang="ru-RU" sz="3200" dirty="0"/>
              <a:t>Василий и Александр </a:t>
            </a:r>
            <a:r>
              <a:rPr lang="ru-RU" sz="3200" dirty="0" err="1"/>
              <a:t>Муренькие</a:t>
            </a:r>
            <a:r>
              <a:rPr lang="ru-RU" sz="3200" dirty="0"/>
              <a:t>, родом с Кубани, погибли 24 февраля. Василию </a:t>
            </a:r>
            <a:r>
              <a:rPr lang="ru-RU" sz="3200" dirty="0" err="1"/>
              <a:t>Муренькому</a:t>
            </a:r>
            <a:r>
              <a:rPr lang="ru-RU" sz="3200" dirty="0"/>
              <a:t> было 39 лет, его брату — 30. Братьев посмертно наградили орденами Мужества</a:t>
            </a:r>
          </a:p>
        </p:txBody>
      </p:sp>
    </p:spTree>
    <p:extLst>
      <p:ext uri="{BB962C8B-B14F-4D97-AF65-F5344CB8AC3E}">
        <p14:creationId xmlns:p14="http://schemas.microsoft.com/office/powerpoint/2010/main" val="26145476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25" y="123824"/>
            <a:ext cx="5747854" cy="3233168"/>
          </a:xfrm>
          <a:prstGeom prst="rect">
            <a:avLst/>
          </a:prstGeom>
        </p:spPr>
      </p:pic>
      <p:sp>
        <p:nvSpPr>
          <p:cNvPr id="3" name="Прямоугольник 2"/>
          <p:cNvSpPr/>
          <p:nvPr/>
        </p:nvSpPr>
        <p:spPr>
          <a:xfrm>
            <a:off x="323528" y="3573016"/>
            <a:ext cx="8568952" cy="2308324"/>
          </a:xfrm>
          <a:prstGeom prst="rect">
            <a:avLst/>
          </a:prstGeom>
        </p:spPr>
        <p:txBody>
          <a:bodyPr wrap="square">
            <a:spAutoFit/>
          </a:bodyPr>
          <a:lstStyle/>
          <a:p>
            <a:pPr algn="ctr"/>
            <a:r>
              <a:rPr lang="ru-RU" sz="2400" dirty="0"/>
              <a:t>Арман </a:t>
            </a:r>
            <a:r>
              <a:rPr lang="ru-RU" sz="2400" dirty="0" err="1"/>
              <a:t>Нарынбаев</a:t>
            </a:r>
            <a:r>
              <a:rPr lang="ru-RU" sz="2400" dirty="0"/>
              <a:t> (39 лет) уроженец села Бакланье Астраханской области, отдал службе 17 лет. Областной военный комиссар, генерал-майор Игорь </a:t>
            </a:r>
            <a:r>
              <a:rPr lang="ru-RU" sz="2400" dirty="0" err="1"/>
              <a:t>Кремлев</a:t>
            </a:r>
            <a:r>
              <a:rPr lang="ru-RU" sz="2400" dirty="0"/>
              <a:t> вручил вдове погибшего Орден мужества, которым за выполнение боевой задачи посмертно награжден Арман </a:t>
            </a:r>
            <a:r>
              <a:rPr lang="ru-RU" sz="2400" dirty="0" err="1"/>
              <a:t>Касимович</a:t>
            </a:r>
            <a:r>
              <a:rPr lang="ru-RU" sz="2400" dirty="0"/>
              <a:t>.</a:t>
            </a:r>
          </a:p>
        </p:txBody>
      </p:sp>
    </p:spTree>
    <p:extLst>
      <p:ext uri="{BB962C8B-B14F-4D97-AF65-F5344CB8AC3E}">
        <p14:creationId xmlns:p14="http://schemas.microsoft.com/office/powerpoint/2010/main" val="41299109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06363"/>
            <a:ext cx="9450388" cy="6638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z_uk-metronom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6416" y="260648"/>
            <a:ext cx="609600" cy="609600"/>
          </a:xfrm>
          <a:prstGeom prst="rect">
            <a:avLst/>
          </a:prstGeom>
        </p:spPr>
      </p:pic>
    </p:spTree>
    <p:extLst>
      <p:ext uri="{BB962C8B-B14F-4D97-AF65-F5344CB8AC3E}">
        <p14:creationId xmlns:p14="http://schemas.microsoft.com/office/powerpoint/2010/main" val="2862617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082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6660232" cy="6555641"/>
          </a:xfrm>
          <a:prstGeom prst="rect">
            <a:avLst/>
          </a:prstGeom>
        </p:spPr>
        <p:txBody>
          <a:bodyPr wrap="square">
            <a:spAutoFit/>
          </a:bodyPr>
          <a:lstStyle/>
          <a:p>
            <a:r>
              <a:rPr lang="ru-RU" sz="3000" dirty="0" smtClean="0"/>
              <a:t>9 декабря- </a:t>
            </a:r>
            <a:r>
              <a:rPr lang="ru-RU" sz="3000" dirty="0" smtClean="0"/>
              <a:t>Это </a:t>
            </a:r>
            <a:r>
              <a:rPr lang="ru-RU" sz="3000" dirty="0"/>
              <a:t>дата приурочена к выдающемуся событию эпохи правления императрицы Екатерины II, которая в 1769 году учредила орден </a:t>
            </a:r>
            <a:r>
              <a:rPr lang="ru-RU" sz="3000" dirty="0">
                <a:solidFill>
                  <a:srgbClr val="FF0000"/>
                </a:solidFill>
              </a:rPr>
              <a:t>Святого Георгия Победоносца. </a:t>
            </a:r>
            <a:r>
              <a:rPr lang="ru-RU" sz="3000" dirty="0"/>
              <a:t>В 2007 году по инициативе президента страны Владимира Путина было внесено изменение в федеральный закон Российской Федерации «О днях воинской славы и памятных датах России», в соответствии с </a:t>
            </a:r>
            <a:r>
              <a:rPr lang="ru-RU" sz="3000" dirty="0" smtClean="0"/>
              <a:t>которым</a:t>
            </a:r>
          </a:p>
          <a:p>
            <a:r>
              <a:rPr lang="ru-RU" sz="3000" dirty="0" smtClean="0"/>
              <a:t> </a:t>
            </a:r>
            <a:r>
              <a:rPr lang="ru-RU" sz="3000" dirty="0">
                <a:solidFill>
                  <a:srgbClr val="FF0000"/>
                </a:solidFill>
              </a:rPr>
              <a:t>9 декабря было установлено днем памяти Героев Отечества. </a:t>
            </a:r>
          </a:p>
        </p:txBody>
      </p:sp>
      <p:pic>
        <p:nvPicPr>
          <p:cNvPr id="19458" name="Picture 2" descr="http://im5-tub-ru.yandex.net/i?id=109448301-16-72&amp;n=21"/>
          <p:cNvPicPr>
            <a:picLocks noChangeAspect="1" noChangeArrowheads="1"/>
          </p:cNvPicPr>
          <p:nvPr/>
        </p:nvPicPr>
        <p:blipFill>
          <a:blip r:embed="rId2" cstate="print"/>
          <a:srcRect/>
          <a:stretch>
            <a:fillRect/>
          </a:stretch>
        </p:blipFill>
        <p:spPr bwMode="auto">
          <a:xfrm>
            <a:off x="6767736" y="2348880"/>
            <a:ext cx="2196752" cy="2196752"/>
          </a:xfrm>
          <a:prstGeom prst="rect">
            <a:avLst/>
          </a:prstGeom>
          <a:noFill/>
        </p:spPr>
      </p:pic>
      <p:pic>
        <p:nvPicPr>
          <p:cNvPr id="19462" name="Picture 6" descr="http://qiq.ws/media/npict/1010/original/kollektsija_ordenov_i_medaley_767917.jpeg"/>
          <p:cNvPicPr>
            <a:picLocks noChangeAspect="1" noChangeArrowheads="1"/>
          </p:cNvPicPr>
          <p:nvPr/>
        </p:nvPicPr>
        <p:blipFill>
          <a:blip r:embed="rId3" cstate="print"/>
          <a:srcRect/>
          <a:stretch>
            <a:fillRect/>
          </a:stretch>
        </p:blipFill>
        <p:spPr bwMode="auto">
          <a:xfrm>
            <a:off x="6771394" y="0"/>
            <a:ext cx="2372606" cy="2348880"/>
          </a:xfrm>
          <a:prstGeom prst="rect">
            <a:avLst/>
          </a:prstGeom>
          <a:noFill/>
        </p:spPr>
      </p:pic>
      <p:pic>
        <p:nvPicPr>
          <p:cNvPr id="19464" name="Picture 8" descr="Знак ордена Св. Георгия 4-й ст. 1850-е годы"/>
          <p:cNvPicPr>
            <a:picLocks noChangeAspect="1" noChangeArrowheads="1"/>
          </p:cNvPicPr>
          <p:nvPr/>
        </p:nvPicPr>
        <p:blipFill>
          <a:blip r:embed="rId4" cstate="print"/>
          <a:srcRect/>
          <a:stretch>
            <a:fillRect/>
          </a:stretch>
        </p:blipFill>
        <p:spPr bwMode="auto">
          <a:xfrm>
            <a:off x="7092280" y="4509120"/>
            <a:ext cx="1905000" cy="213360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www.pravoedelo.ru/sites/default/files/ct_news/rf.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extBox 1"/>
          <p:cNvSpPr txBox="1"/>
          <p:nvPr/>
        </p:nvSpPr>
        <p:spPr>
          <a:xfrm>
            <a:off x="251520" y="548680"/>
            <a:ext cx="8712968" cy="230832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Героями не рождаются, героями становятся в час испытаний.</a:t>
            </a:r>
            <a:endPar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Прямоугольник 2"/>
          <p:cNvSpPr/>
          <p:nvPr/>
        </p:nvSpPr>
        <p:spPr>
          <a:xfrm>
            <a:off x="755576" y="2996952"/>
            <a:ext cx="7488832" cy="3170099"/>
          </a:xfrm>
          <a:prstGeom prst="rect">
            <a:avLst/>
          </a:prstGeom>
        </p:spPr>
        <p:txBody>
          <a:bodyPr wrap="square">
            <a:spAutoFit/>
          </a:bodyPr>
          <a:lstStyle/>
          <a:p>
            <a:r>
              <a:rPr lang="ru-RU" sz="4000" b="1" dirty="0" smtClean="0"/>
              <a:t>О </a:t>
            </a:r>
            <a:r>
              <a:rPr lang="ru-RU" sz="4000" b="1" dirty="0"/>
              <a:t>подвигах - стихи слагают.</a:t>
            </a:r>
            <a:r>
              <a:rPr lang="ru-RU" sz="4000" b="1" dirty="0" smtClean="0"/>
              <a:t/>
            </a:r>
            <a:br>
              <a:rPr lang="ru-RU" sz="4000" b="1" dirty="0" smtClean="0"/>
            </a:br>
            <a:r>
              <a:rPr lang="ru-RU" sz="4000" b="1" dirty="0"/>
              <a:t>О славе – песни создают.</a:t>
            </a:r>
            <a:r>
              <a:rPr lang="ru-RU" sz="4000" b="1" dirty="0" smtClean="0"/>
              <a:t/>
            </a:r>
            <a:br>
              <a:rPr lang="ru-RU" sz="4000" b="1" dirty="0" smtClean="0"/>
            </a:br>
            <a:r>
              <a:rPr lang="ru-RU" sz="4000" b="1" dirty="0"/>
              <a:t>“Герои никогда не умирают,</a:t>
            </a:r>
            <a:r>
              <a:rPr lang="ru-RU" sz="4000" b="1" dirty="0" smtClean="0"/>
              <a:t/>
            </a:r>
            <a:br>
              <a:rPr lang="ru-RU" sz="4000" b="1" dirty="0" smtClean="0"/>
            </a:br>
            <a:r>
              <a:rPr lang="ru-RU" sz="4000" b="1" dirty="0"/>
              <a:t>Герои в нашей памяти живут!”</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2843808" y="1196752"/>
            <a:ext cx="6030416" cy="3970318"/>
          </a:xfrm>
          <a:prstGeom prst="rect">
            <a:avLst/>
          </a:prstGeom>
        </p:spPr>
        <p:txBody>
          <a:bodyPr wrap="square">
            <a:spAutoFit/>
          </a:bodyPr>
          <a:lstStyle/>
          <a:p>
            <a:r>
              <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Геро́й </a:t>
            </a:r>
            <a:r>
              <a:rPr lang="ru-RU"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Росси́йской</a:t>
            </a:r>
            <a:r>
              <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ru-RU"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Федера́ции</a:t>
            </a:r>
            <a:r>
              <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ru-RU" sz="2800" dirty="0"/>
              <a:t>— государственная награда Российской </a:t>
            </a:r>
            <a:r>
              <a:rPr lang="ru-RU" sz="2800" dirty="0" smtClean="0"/>
              <a:t>Федерации— </a:t>
            </a:r>
            <a:r>
              <a:rPr lang="ru-RU" sz="2800" dirty="0"/>
              <a:t>звание, присваиваемое за заслуги перед государством и народом, связанные с совершением геройского подвига.</a:t>
            </a:r>
          </a:p>
          <a:p>
            <a:r>
              <a:rPr lang="ru-RU" sz="2800" dirty="0" smtClean="0"/>
              <a:t>Герою </a:t>
            </a:r>
            <a:r>
              <a:rPr lang="ru-RU" sz="2800" dirty="0"/>
              <a:t>Российской Федерации вручается знак особого отличия — медаль «Золотая Звезда».</a:t>
            </a:r>
          </a:p>
        </p:txBody>
      </p:sp>
      <p:pic>
        <p:nvPicPr>
          <p:cNvPr id="8194" name="Picture 2" descr="Hero of the Russian Federation medal.png"/>
          <p:cNvPicPr>
            <a:picLocks noChangeAspect="1" noChangeArrowheads="1"/>
          </p:cNvPicPr>
          <p:nvPr/>
        </p:nvPicPr>
        <p:blipFill>
          <a:blip r:embed="rId2" cstate="print"/>
          <a:srcRect/>
          <a:stretch>
            <a:fillRect/>
          </a:stretch>
        </p:blipFill>
        <p:spPr bwMode="auto">
          <a:xfrm>
            <a:off x="323528" y="1065537"/>
            <a:ext cx="2202790" cy="4307679"/>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0" y="0"/>
            <a:ext cx="5724128" cy="6463308"/>
          </a:xfrm>
          <a:prstGeom prst="rect">
            <a:avLst/>
          </a:prstGeom>
        </p:spPr>
        <p:txBody>
          <a:bodyPr wrap="square">
            <a:spAutoFit/>
          </a:bodyPr>
          <a:lstStyle/>
          <a:p>
            <a:r>
              <a:rPr lang="ru-RU" sz="2300" dirty="0"/>
              <a:t>Первым удостоенным звания Героя Российской Федерации стал начальник Липецкого центра боевой подготовки и переучивания лётного состава генерал-майор авиации </a:t>
            </a:r>
            <a:r>
              <a:rPr lang="ru-RU" sz="2300" dirty="0" err="1">
                <a:solidFill>
                  <a:srgbClr val="FF0000"/>
                </a:solidFill>
              </a:rPr>
              <a:t>Суламбек</a:t>
            </a:r>
            <a:r>
              <a:rPr lang="ru-RU" sz="2300" dirty="0">
                <a:solidFill>
                  <a:srgbClr val="FF0000"/>
                </a:solidFill>
              </a:rPr>
              <a:t> </a:t>
            </a:r>
            <a:r>
              <a:rPr lang="ru-RU" sz="2300" dirty="0" err="1">
                <a:solidFill>
                  <a:srgbClr val="FF0000"/>
                </a:solidFill>
              </a:rPr>
              <a:t>Сусаркулович</a:t>
            </a:r>
            <a:r>
              <a:rPr lang="ru-RU" sz="2300" dirty="0">
                <a:solidFill>
                  <a:srgbClr val="FF0000"/>
                </a:solidFill>
              </a:rPr>
              <a:t> </a:t>
            </a:r>
            <a:r>
              <a:rPr lang="ru-RU" sz="2300" dirty="0" err="1">
                <a:solidFill>
                  <a:srgbClr val="FF0000"/>
                </a:solidFill>
              </a:rPr>
              <a:t>Осканов</a:t>
            </a:r>
            <a:r>
              <a:rPr lang="ru-RU" sz="2300" dirty="0"/>
              <a:t>. Высокое звание ему было присвоено указом Президента РФ № 384 от 11 апреля 1992 года (посмертно). При выполнении 7 февраля 1992 года лётного задания на </a:t>
            </a:r>
            <a:r>
              <a:rPr lang="ru-RU" sz="2300" dirty="0" smtClean="0"/>
              <a:t>самолёте МиГ-29 произошёл </a:t>
            </a:r>
            <a:r>
              <a:rPr lang="ru-RU" sz="2300" dirty="0"/>
              <a:t>отказ техники, и генерал </a:t>
            </a:r>
            <a:r>
              <a:rPr lang="ru-RU" sz="2300" dirty="0" err="1"/>
              <a:t>Осканов</a:t>
            </a:r>
            <a:r>
              <a:rPr lang="ru-RU" sz="2300" dirty="0"/>
              <a:t> ценой своей жизни предотвратил падение самолёта на населённый пункт. Вдове С. С. </a:t>
            </a:r>
            <a:r>
              <a:rPr lang="ru-RU" sz="2300" dirty="0" err="1"/>
              <a:t>Осканова</a:t>
            </a:r>
            <a:r>
              <a:rPr lang="ru-RU" sz="2300" dirty="0"/>
              <a:t> была вручена медаль «Золотая Звезда</a:t>
            </a:r>
            <a:r>
              <a:rPr lang="ru-RU" sz="2300" dirty="0" smtClean="0"/>
              <a:t>» №</a:t>
            </a:r>
            <a:r>
              <a:rPr lang="ru-RU" sz="2300" dirty="0"/>
              <a:t> 2, потому </a:t>
            </a:r>
            <a:r>
              <a:rPr lang="ru-RU" sz="2300" dirty="0" smtClean="0"/>
              <a:t>что в </a:t>
            </a:r>
            <a:r>
              <a:rPr lang="ru-RU" sz="2300" dirty="0"/>
              <a:t>руководстве России решили, что Герой России № 1 должен был быть </a:t>
            </a:r>
            <a:r>
              <a:rPr lang="ru-RU" sz="2300" dirty="0" smtClean="0"/>
              <a:t>живым.</a:t>
            </a:r>
            <a:endParaRPr lang="ru-RU" sz="2300" dirty="0"/>
          </a:p>
        </p:txBody>
      </p:sp>
      <p:pic>
        <p:nvPicPr>
          <p:cNvPr id="7170" name="Picture 2" descr="http://vaynah.su/_nw/6/82309416.jpg"/>
          <p:cNvPicPr>
            <a:picLocks noChangeAspect="1" noChangeArrowheads="1"/>
          </p:cNvPicPr>
          <p:nvPr/>
        </p:nvPicPr>
        <p:blipFill>
          <a:blip r:embed="rId2" cstate="print"/>
          <a:srcRect/>
          <a:stretch>
            <a:fillRect/>
          </a:stretch>
        </p:blipFill>
        <p:spPr bwMode="auto">
          <a:xfrm>
            <a:off x="5580112" y="980728"/>
            <a:ext cx="3288236" cy="4752528"/>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4788024" y="908720"/>
            <a:ext cx="4086200" cy="5262979"/>
          </a:xfrm>
          <a:prstGeom prst="rect">
            <a:avLst/>
          </a:prstGeom>
        </p:spPr>
        <p:txBody>
          <a:bodyPr wrap="square">
            <a:spAutoFit/>
          </a:bodyPr>
          <a:lstStyle/>
          <a:p>
            <a:r>
              <a:rPr lang="ru-RU" sz="2400" dirty="0" smtClean="0"/>
              <a:t>Медаль «Золотая Звезда» № 1 была вручена лётчику-космонавту </a:t>
            </a:r>
            <a:r>
              <a:rPr lang="ru-RU" sz="2400" dirty="0" err="1" smtClean="0">
                <a:solidFill>
                  <a:srgbClr val="FF0000"/>
                </a:solidFill>
              </a:rPr>
              <a:t>Крикалёву</a:t>
            </a:r>
            <a:r>
              <a:rPr lang="ru-RU" sz="2400" dirty="0" smtClean="0">
                <a:solidFill>
                  <a:srgbClr val="FF0000"/>
                </a:solidFill>
              </a:rPr>
              <a:t> Сергею Константиновичу</a:t>
            </a:r>
            <a:r>
              <a:rPr lang="ru-RU" sz="2400" dirty="0" smtClean="0"/>
              <a:t> за выполнение длительного космического полёта на орбитальной станции «Мир». Звание Героя Российской Федерации ему было присвоено указом Президента РФ в этот же день (11 апреля 1992 года), но более поздним указом (№ 387).</a:t>
            </a:r>
            <a:endParaRPr lang="ru-RU" sz="2400" dirty="0"/>
          </a:p>
        </p:txBody>
      </p:sp>
      <p:pic>
        <p:nvPicPr>
          <p:cNvPr id="27650" name="Picture 2" descr="http://zhitejnik.ru/uploads/posts/2011-03/thumbs/1300773299_krikalev.jpg"/>
          <p:cNvPicPr>
            <a:picLocks noChangeAspect="1" noChangeArrowheads="1"/>
          </p:cNvPicPr>
          <p:nvPr/>
        </p:nvPicPr>
        <p:blipFill>
          <a:blip r:embed="rId2" cstate="print"/>
          <a:srcRect/>
          <a:stretch>
            <a:fillRect/>
          </a:stretch>
        </p:blipFill>
        <p:spPr bwMode="auto">
          <a:xfrm>
            <a:off x="323527" y="764704"/>
            <a:ext cx="4260473" cy="54006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179512" y="1052736"/>
            <a:ext cx="4104456" cy="4401205"/>
          </a:xfrm>
          <a:prstGeom prst="rect">
            <a:avLst/>
          </a:prstGeom>
        </p:spPr>
        <p:txBody>
          <a:bodyPr wrap="square">
            <a:spAutoFit/>
          </a:bodyPr>
          <a:lstStyle/>
          <a:p>
            <a:r>
              <a:rPr lang="ru-RU" sz="2800" dirty="0" smtClean="0"/>
              <a:t>Среди удостоенных звания — лётчики-космонавты, военнослужащие, участники Великой Отечественной войны и иных боевых действий, лётчики-испытатели, спортсмены, разведчики, учёные и многие другие.</a:t>
            </a:r>
            <a:endParaRPr lang="ru-RU" sz="2800" dirty="0"/>
          </a:p>
        </p:txBody>
      </p:sp>
      <p:pic>
        <p:nvPicPr>
          <p:cNvPr id="29698" name="Picture 2" descr="http://zabort.ru/uploads/images/00/60/57/2010/11/06/2aa5cf87f0.jpg"/>
          <p:cNvPicPr>
            <a:picLocks noChangeAspect="1" noChangeArrowheads="1"/>
          </p:cNvPicPr>
          <p:nvPr/>
        </p:nvPicPr>
        <p:blipFill>
          <a:blip r:embed="rId2" cstate="print"/>
          <a:srcRect/>
          <a:stretch>
            <a:fillRect/>
          </a:stretch>
        </p:blipFill>
        <p:spPr bwMode="auto">
          <a:xfrm>
            <a:off x="4211960" y="1340768"/>
            <a:ext cx="4754876" cy="3888432"/>
          </a:xfrm>
          <a:prstGeom prst="rect">
            <a:avLst/>
          </a:prstGeom>
          <a:noFill/>
          <a:effectLst>
            <a:softEdge rad="63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4644008" y="132146"/>
            <a:ext cx="4067944" cy="6324808"/>
          </a:xfrm>
          <a:prstGeom prst="rect">
            <a:avLst/>
          </a:prstGeom>
        </p:spPr>
        <p:txBody>
          <a:bodyPr wrap="square">
            <a:spAutoFit/>
          </a:bodyPr>
          <a:lstStyle/>
          <a:p>
            <a:r>
              <a:rPr lang="ru-RU" sz="2700" b="1" dirty="0" err="1">
                <a:solidFill>
                  <a:srgbClr val="FF0000"/>
                </a:solidFill>
              </a:rPr>
              <a:t>Серге́й</a:t>
            </a:r>
            <a:r>
              <a:rPr lang="ru-RU" sz="2700" b="1" dirty="0">
                <a:solidFill>
                  <a:srgbClr val="FF0000"/>
                </a:solidFill>
              </a:rPr>
              <a:t> </a:t>
            </a:r>
            <a:r>
              <a:rPr lang="ru-RU" sz="2700" b="1" dirty="0" err="1">
                <a:solidFill>
                  <a:srgbClr val="FF0000"/>
                </a:solidFill>
              </a:rPr>
              <a:t>Алекса́ндрович</a:t>
            </a:r>
            <a:r>
              <a:rPr lang="ru-RU" sz="2700" b="1" dirty="0">
                <a:solidFill>
                  <a:srgbClr val="FF0000"/>
                </a:solidFill>
              </a:rPr>
              <a:t> </a:t>
            </a:r>
            <a:r>
              <a:rPr lang="ru-RU" sz="2700" b="1" dirty="0" err="1">
                <a:solidFill>
                  <a:srgbClr val="FF0000"/>
                </a:solidFill>
              </a:rPr>
              <a:t>Со́лнечников</a:t>
            </a:r>
            <a:r>
              <a:rPr lang="ru-RU" sz="2700" dirty="0"/>
              <a:t> (19 августа 1980, Потсдам — 28 </a:t>
            </a:r>
            <a:r>
              <a:rPr lang="ru-RU" sz="2700" dirty="0" smtClean="0"/>
              <a:t>марта</a:t>
            </a:r>
            <a:r>
              <a:rPr lang="ru-RU" sz="2700" dirty="0"/>
              <a:t> 2012, Амурская область) — российский офицер, </a:t>
            </a:r>
            <a:endParaRPr lang="ru-RU" sz="2700" dirty="0" smtClean="0"/>
          </a:p>
          <a:p>
            <a:r>
              <a:rPr lang="ru-RU" sz="2700" dirty="0" smtClean="0"/>
              <a:t>майор войск </a:t>
            </a:r>
            <a:r>
              <a:rPr lang="ru-RU" sz="2700" dirty="0"/>
              <a:t>связи, ценой своей жизни спасший подчинённых ему солдат при взрыве боевой гранаты. Герой Российской Федерации (2012).</a:t>
            </a:r>
          </a:p>
        </p:txBody>
      </p:sp>
      <p:pic>
        <p:nvPicPr>
          <p:cNvPr id="6146" name="Picture 2" descr="Солнечников Сергей Александрович.jpg"/>
          <p:cNvPicPr>
            <a:picLocks noChangeAspect="1" noChangeArrowheads="1"/>
          </p:cNvPicPr>
          <p:nvPr/>
        </p:nvPicPr>
        <p:blipFill>
          <a:blip r:embed="rId2" cstate="print"/>
          <a:srcRect/>
          <a:stretch>
            <a:fillRect/>
          </a:stretch>
        </p:blipFill>
        <p:spPr bwMode="auto">
          <a:xfrm>
            <a:off x="220438" y="412421"/>
            <a:ext cx="4177328" cy="556420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251520" y="332656"/>
            <a:ext cx="4680520" cy="6109365"/>
          </a:xfrm>
          <a:prstGeom prst="rect">
            <a:avLst/>
          </a:prstGeom>
        </p:spPr>
        <p:txBody>
          <a:bodyPr wrap="square">
            <a:spAutoFit/>
          </a:bodyPr>
          <a:lstStyle/>
          <a:p>
            <a:r>
              <a:rPr lang="ru-RU" sz="2300" b="1" dirty="0" smtClean="0"/>
              <a:t>2 </a:t>
            </a:r>
            <a:r>
              <a:rPr lang="ru-RU" sz="2300" b="1" dirty="0"/>
              <a:t>апреля </a:t>
            </a:r>
            <a:r>
              <a:rPr lang="ru-RU" sz="2300" b="1" dirty="0" smtClean="0"/>
              <a:t>2012 года</a:t>
            </a:r>
            <a:r>
              <a:rPr lang="ru-RU" sz="2300" dirty="0"/>
              <a:t> С. А. Солнечников с воинскими почестями похоронен на городском кладбище № 2 в городе Волжский Волгоградской области, в котором проживают его родители и родная сестра.</a:t>
            </a:r>
          </a:p>
          <a:p>
            <a:r>
              <a:rPr lang="ru-RU" sz="2300" b="1" dirty="0"/>
              <a:t>3 апреля 2012 года </a:t>
            </a:r>
            <a:r>
              <a:rPr lang="ru-RU" sz="2300" dirty="0"/>
              <a:t>Указом Президента Российской Федерации майору </a:t>
            </a:r>
            <a:endParaRPr lang="ru-RU" sz="2300" dirty="0" smtClean="0"/>
          </a:p>
          <a:p>
            <a:r>
              <a:rPr lang="ru-RU" sz="2300" dirty="0" err="1" smtClean="0"/>
              <a:t>Солнечникову</a:t>
            </a:r>
            <a:r>
              <a:rPr lang="ru-RU" sz="2300" dirty="0" smtClean="0"/>
              <a:t> </a:t>
            </a:r>
            <a:r>
              <a:rPr lang="ru-RU" sz="2300" dirty="0"/>
              <a:t>С. А. за героизм, мужество и самоотверженность, проявленные при исполнении воинского долга, присвоено звание Героя Российской Федерации (посмертно</a:t>
            </a:r>
            <a:r>
              <a:rPr lang="ru-RU" sz="2300" dirty="0" smtClean="0"/>
              <a:t>).</a:t>
            </a:r>
            <a:endParaRPr lang="ru-RU" sz="2300" dirty="0"/>
          </a:p>
        </p:txBody>
      </p:sp>
      <p:pic>
        <p:nvPicPr>
          <p:cNvPr id="5122" name="Picture 2" descr="http://www.rusdemotivator.ru/uploads/04-25-12/1335379305-major-solnce-nikto-krome-menya.jpg"/>
          <p:cNvPicPr>
            <a:picLocks noChangeAspect="1" noChangeArrowheads="1"/>
          </p:cNvPicPr>
          <p:nvPr/>
        </p:nvPicPr>
        <p:blipFill>
          <a:blip r:embed="rId2" cstate="print"/>
          <a:srcRect/>
          <a:stretch>
            <a:fillRect/>
          </a:stretch>
        </p:blipFill>
        <p:spPr bwMode="auto">
          <a:xfrm>
            <a:off x="5076056" y="476672"/>
            <a:ext cx="3765744" cy="613077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0" y="188640"/>
            <a:ext cx="3995936" cy="5632311"/>
          </a:xfrm>
          <a:prstGeom prst="rect">
            <a:avLst/>
          </a:prstGeom>
        </p:spPr>
        <p:txBody>
          <a:bodyPr wrap="square">
            <a:spAutoFit/>
          </a:bodyPr>
          <a:lstStyle/>
          <a:p>
            <a:r>
              <a:rPr lang="ru-RU" sz="2400" dirty="0"/>
              <a:t>2 апреля 2012 года Дума г. Благовещенска, </a:t>
            </a:r>
            <a:r>
              <a:rPr lang="ru-RU" sz="2400" dirty="0" smtClean="0"/>
              <a:t>приняла </a:t>
            </a:r>
            <a:r>
              <a:rPr lang="ru-RU" sz="2400" dirty="0"/>
              <a:t>решение назвать одну из улиц нового квартала города именем Сергея </a:t>
            </a:r>
            <a:r>
              <a:rPr lang="ru-RU" sz="2400" dirty="0" err="1"/>
              <a:t>Солнечникова</a:t>
            </a:r>
            <a:r>
              <a:rPr lang="ru-RU" sz="2400" dirty="0" smtClean="0"/>
              <a:t>.</a:t>
            </a:r>
            <a:endParaRPr lang="ru-RU" sz="2400" dirty="0"/>
          </a:p>
          <a:p>
            <a:r>
              <a:rPr lang="ru-RU" sz="2400" dirty="0"/>
              <a:t>24 апреля 2012 года в Белогорске была открыта памятная стела майору Сергею </a:t>
            </a:r>
            <a:r>
              <a:rPr lang="ru-RU" sz="2400" dirty="0" err="1"/>
              <a:t>Солнечникову</a:t>
            </a:r>
            <a:r>
              <a:rPr lang="ru-RU" sz="2400" dirty="0" smtClean="0"/>
              <a:t>.</a:t>
            </a:r>
            <a:endParaRPr lang="ru-RU" sz="2400" dirty="0"/>
          </a:p>
          <a:p>
            <a:r>
              <a:rPr lang="ru-RU" sz="2400" dirty="0"/>
              <a:t>7 мая 2012 года в Белогорске на Аллее Славы установлена плита со звездой в память о Герое России майоре Сергее </a:t>
            </a:r>
            <a:r>
              <a:rPr lang="ru-RU" sz="2400" dirty="0" err="1"/>
              <a:t>Солнечникове</a:t>
            </a:r>
            <a:r>
              <a:rPr lang="ru-RU" sz="2400" dirty="0" smtClean="0"/>
              <a:t>.</a:t>
            </a:r>
            <a:endParaRPr lang="ru-RU" sz="2400" dirty="0"/>
          </a:p>
        </p:txBody>
      </p:sp>
      <p:pic>
        <p:nvPicPr>
          <p:cNvPr id="4098" name="Picture 2" descr="http://2krota.ru/uploads/posts/2012-04/KombatSerggeroy-0001.jpg"/>
          <p:cNvPicPr>
            <a:picLocks noChangeAspect="1" noChangeArrowheads="1"/>
          </p:cNvPicPr>
          <p:nvPr/>
        </p:nvPicPr>
        <p:blipFill>
          <a:blip r:embed="rId2" cstate="print"/>
          <a:srcRect/>
          <a:stretch>
            <a:fillRect/>
          </a:stretch>
        </p:blipFill>
        <p:spPr bwMode="auto">
          <a:xfrm>
            <a:off x="4013938" y="1052736"/>
            <a:ext cx="4950550" cy="417646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252</TotalTime>
  <Words>435</Words>
  <Application>Microsoft Office PowerPoint</Application>
  <PresentationFormat>Экран (4:3)</PresentationFormat>
  <Paragraphs>34</Paragraphs>
  <Slides>20</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Все прочие</dc:creator>
  <cp:lastModifiedBy>User</cp:lastModifiedBy>
  <cp:revision>26</cp:revision>
  <dcterms:created xsi:type="dcterms:W3CDTF">2012-12-09T16:27:19Z</dcterms:created>
  <dcterms:modified xsi:type="dcterms:W3CDTF">2022-10-09T06:14:42Z</dcterms:modified>
</cp:coreProperties>
</file>