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86" r:id="rId2"/>
    <p:sldId id="256" r:id="rId3"/>
    <p:sldId id="274" r:id="rId4"/>
    <p:sldId id="257" r:id="rId5"/>
    <p:sldId id="275" r:id="rId6"/>
    <p:sldId id="258" r:id="rId7"/>
    <p:sldId id="276" r:id="rId8"/>
    <p:sldId id="259" r:id="rId9"/>
    <p:sldId id="260" r:id="rId10"/>
    <p:sldId id="277" r:id="rId11"/>
    <p:sldId id="278" r:id="rId12"/>
    <p:sldId id="261" r:id="rId13"/>
    <p:sldId id="279" r:id="rId14"/>
    <p:sldId id="280" r:id="rId15"/>
    <p:sldId id="281" r:id="rId16"/>
    <p:sldId id="282" r:id="rId17"/>
    <p:sldId id="283" r:id="rId18"/>
    <p:sldId id="269" r:id="rId19"/>
    <p:sldId id="284" r:id="rId20"/>
    <p:sldId id="265" r:id="rId21"/>
    <p:sldId id="266" r:id="rId22"/>
    <p:sldId id="262" r:id="rId23"/>
    <p:sldId id="270" r:id="rId24"/>
    <p:sldId id="285" r:id="rId25"/>
    <p:sldId id="271" r:id="rId26"/>
    <p:sldId id="273" r:id="rId27"/>
    <p:sldId id="272"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CC"/>
    <a:srgbClr val="66FF33"/>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08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D9B701EC-8800-480C-9131-4E158088D826}" type="datetimeFigureOut">
              <a:rPr lang="ru-RU" smtClean="0"/>
              <a:pPr/>
              <a:t>26.01.2022</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BA39F700-FA16-489A-A473-D37FC4387C57}"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9B701EC-8800-480C-9131-4E158088D826}" type="datetimeFigureOut">
              <a:rPr lang="ru-RU" smtClean="0"/>
              <a:pPr/>
              <a:t>26.01.2022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39F700-FA16-489A-A473-D37FC4387C5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9B701EC-8800-480C-9131-4E158088D826}" type="datetimeFigureOut">
              <a:rPr lang="ru-RU" smtClean="0"/>
              <a:pPr/>
              <a:t>26.01.2022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39F700-FA16-489A-A473-D37FC4387C5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9B701EC-8800-480C-9131-4E158088D826}" type="datetimeFigureOut">
              <a:rPr lang="ru-RU" smtClean="0"/>
              <a:pPr/>
              <a:t>26.01.2022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39F700-FA16-489A-A473-D37FC4387C57}"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D9B701EC-8800-480C-9131-4E158088D826}" type="datetimeFigureOut">
              <a:rPr lang="ru-RU" smtClean="0"/>
              <a:pPr/>
              <a:t>26.01.2022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39F700-FA16-489A-A473-D37FC4387C57}"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D9B701EC-8800-480C-9131-4E158088D826}" type="datetimeFigureOut">
              <a:rPr lang="ru-RU" smtClean="0"/>
              <a:pPr/>
              <a:t>26.01.2022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A39F700-FA16-489A-A473-D37FC4387C57}"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D9B701EC-8800-480C-9131-4E158088D826}" type="datetimeFigureOut">
              <a:rPr lang="ru-RU" smtClean="0"/>
              <a:pPr/>
              <a:t>26.01.2022</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BA39F700-FA16-489A-A473-D37FC4387C57}"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D9B701EC-8800-480C-9131-4E158088D826}" type="datetimeFigureOut">
              <a:rPr lang="ru-RU" smtClean="0"/>
              <a:pPr/>
              <a:t>26.01.2022</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BA39F700-FA16-489A-A473-D37FC4387C57}"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D9B701EC-8800-480C-9131-4E158088D826}" type="datetimeFigureOut">
              <a:rPr lang="ru-RU" smtClean="0"/>
              <a:pPr/>
              <a:t>26.01.2022</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BA39F700-FA16-489A-A473-D37FC4387C5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D9B701EC-8800-480C-9131-4E158088D826}" type="datetimeFigureOut">
              <a:rPr lang="ru-RU" smtClean="0"/>
              <a:pPr/>
              <a:t>26.01.2022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A39F700-FA16-489A-A473-D37FC4387C5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D9B701EC-8800-480C-9131-4E158088D826}" type="datetimeFigureOut">
              <a:rPr lang="ru-RU" smtClean="0"/>
              <a:pPr/>
              <a:t>26.01.2022</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BA39F700-FA16-489A-A473-D37FC4387C57}"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9B701EC-8800-480C-9131-4E158088D826}" type="datetimeFigureOut">
              <a:rPr lang="ru-RU" smtClean="0"/>
              <a:pPr/>
              <a:t>26.01.2022</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A39F700-FA16-489A-A473-D37FC4387C57}"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jpeg"/></Relationships>
</file>

<file path=ppt/slides/_rels/slide2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228600" y="228600"/>
            <a:ext cx="8610600" cy="6545997"/>
            <a:chOff x="228600" y="228600"/>
            <a:chExt cx="8610600" cy="6545997"/>
          </a:xfrm>
        </p:grpSpPr>
        <p:pic>
          <p:nvPicPr>
            <p:cNvPr id="2050" name="Picture 2" descr="https://kt-ul.ru/wp-content/uploads/2020/09/Moskva-Siti.jpg"/>
            <p:cNvPicPr>
              <a:picLocks noChangeAspect="1" noChangeArrowheads="1"/>
            </p:cNvPicPr>
            <p:nvPr/>
          </p:nvPicPr>
          <p:blipFill>
            <a:blip r:embed="rId2"/>
            <a:srcRect/>
            <a:stretch>
              <a:fillRect/>
            </a:stretch>
          </p:blipFill>
          <p:spPr bwMode="auto">
            <a:xfrm>
              <a:off x="228600" y="228600"/>
              <a:ext cx="7467600" cy="5600700"/>
            </a:xfrm>
            <a:prstGeom prst="rect">
              <a:avLst/>
            </a:prstGeom>
            <a:noFill/>
          </p:spPr>
        </p:pic>
        <p:sp>
          <p:nvSpPr>
            <p:cNvPr id="3" name="TextBox 2"/>
            <p:cNvSpPr txBox="1"/>
            <p:nvPr/>
          </p:nvSpPr>
          <p:spPr>
            <a:xfrm>
              <a:off x="2743200" y="5943600"/>
              <a:ext cx="6096000" cy="830997"/>
            </a:xfrm>
            <a:prstGeom prst="rect">
              <a:avLst/>
            </a:prstGeom>
            <a:noFill/>
          </p:spPr>
          <p:txBody>
            <a:bodyPr wrap="square" rtlCol="0">
              <a:spAutoFit/>
            </a:bodyPr>
            <a:lstStyle/>
            <a:p>
              <a:pPr algn="ctr"/>
              <a:r>
                <a:rPr lang="ru-RU" sz="2400" b="1" dirty="0" smtClean="0">
                  <a:solidFill>
                    <a:srgbClr val="FF0000"/>
                  </a:solidFill>
                  <a:latin typeface="Bookman Old Style" pitchFamily="18" charset="0"/>
                </a:rPr>
                <a:t>Ребята, что изображено </a:t>
              </a:r>
            </a:p>
            <a:p>
              <a:pPr algn="ctr"/>
              <a:r>
                <a:rPr lang="ru-RU" sz="2400" b="1" dirty="0" smtClean="0">
                  <a:solidFill>
                    <a:srgbClr val="FF0000"/>
                  </a:solidFill>
                  <a:latin typeface="Bookman Old Style" pitchFamily="18" charset="0"/>
                </a:rPr>
                <a:t>на фотографии?</a:t>
              </a:r>
              <a:endParaRPr lang="ru-RU" sz="2400" b="1" dirty="0">
                <a:solidFill>
                  <a:srgbClr val="FF0000"/>
                </a:solidFill>
                <a:latin typeface="Bookman Old Style" pitchFamily="18" charset="0"/>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Группа 9"/>
          <p:cNvGrpSpPr/>
          <p:nvPr/>
        </p:nvGrpSpPr>
        <p:grpSpPr>
          <a:xfrm>
            <a:off x="152400" y="228600"/>
            <a:ext cx="8839200" cy="6458129"/>
            <a:chOff x="152400" y="228600"/>
            <a:chExt cx="8839200" cy="6458129"/>
          </a:xfrm>
        </p:grpSpPr>
        <p:sp>
          <p:nvSpPr>
            <p:cNvPr id="4" name="TextBox 3"/>
            <p:cNvSpPr txBox="1"/>
            <p:nvPr/>
          </p:nvSpPr>
          <p:spPr>
            <a:xfrm>
              <a:off x="152400" y="228600"/>
              <a:ext cx="8839200" cy="1446550"/>
            </a:xfrm>
            <a:prstGeom prst="rect">
              <a:avLst/>
            </a:prstGeom>
            <a:noFill/>
          </p:spPr>
          <p:txBody>
            <a:bodyPr wrap="square" rtlCol="0">
              <a:spAutoFit/>
            </a:bodyPr>
            <a:lstStyle/>
            <a:p>
              <a:pPr algn="just"/>
              <a:r>
                <a:rPr lang="ru-RU" sz="2200" b="1" dirty="0" smtClean="0">
                  <a:latin typeface="Bookman Old Style" pitchFamily="18" charset="0"/>
                </a:rPr>
                <a:t>Время ставило </a:t>
              </a:r>
              <a:r>
                <a:rPr lang="ru-RU" sz="2200" b="1" i="1" dirty="0" smtClean="0">
                  <a:solidFill>
                    <a:srgbClr val="0070C0"/>
                  </a:solidFill>
                  <a:latin typeface="Bookman Old Style" pitchFamily="18" charset="0"/>
                </a:rPr>
                <a:t>задачу создания удобного и массового жилья</a:t>
              </a:r>
              <a:r>
                <a:rPr lang="ru-RU" sz="2200" b="1" dirty="0" smtClean="0">
                  <a:latin typeface="Bookman Old Style" pitchFamily="18" charset="0"/>
                </a:rPr>
                <a:t>. Её можно было </a:t>
              </a:r>
              <a:r>
                <a:rPr lang="ru-RU" sz="2200" b="1" i="1" dirty="0" smtClean="0">
                  <a:solidFill>
                    <a:srgbClr val="0070C0"/>
                  </a:solidFill>
                  <a:latin typeface="Bookman Old Style" pitchFamily="18" charset="0"/>
                </a:rPr>
                <a:t>решить путём использования типовых конструкций</a:t>
              </a:r>
              <a:r>
                <a:rPr lang="ru-RU" sz="2200" b="1" dirty="0" smtClean="0">
                  <a:latin typeface="Bookman Old Style" pitchFamily="18" charset="0"/>
                </a:rPr>
                <a:t>. Сборное строительство давало возможность получения недорогого жилья для многих. </a:t>
              </a:r>
              <a:endParaRPr lang="ru-RU" dirty="0"/>
            </a:p>
          </p:txBody>
        </p:sp>
        <p:pic>
          <p:nvPicPr>
            <p:cNvPr id="33798" name="Picture 6" descr="https://pastvu.com/_p/a/d/f/2/df2ea92487858cdcbfc44427d3531459.jpg"/>
            <p:cNvPicPr>
              <a:picLocks noChangeAspect="1" noChangeArrowheads="1"/>
            </p:cNvPicPr>
            <p:nvPr/>
          </p:nvPicPr>
          <p:blipFill>
            <a:blip r:embed="rId2"/>
            <a:srcRect b="2890"/>
            <a:stretch>
              <a:fillRect/>
            </a:stretch>
          </p:blipFill>
          <p:spPr bwMode="auto">
            <a:xfrm>
              <a:off x="152400" y="1752600"/>
              <a:ext cx="4279286" cy="3048000"/>
            </a:xfrm>
            <a:prstGeom prst="rect">
              <a:avLst/>
            </a:prstGeom>
            <a:noFill/>
          </p:spPr>
        </p:pic>
        <p:sp>
          <p:nvSpPr>
            <p:cNvPr id="7" name="TextBox 6"/>
            <p:cNvSpPr txBox="1"/>
            <p:nvPr/>
          </p:nvSpPr>
          <p:spPr>
            <a:xfrm>
              <a:off x="228600" y="4876800"/>
              <a:ext cx="4038600" cy="646331"/>
            </a:xfrm>
            <a:prstGeom prst="rect">
              <a:avLst/>
            </a:prstGeom>
            <a:noFill/>
          </p:spPr>
          <p:txBody>
            <a:bodyPr wrap="square" rtlCol="0">
              <a:spAutoFit/>
            </a:bodyPr>
            <a:lstStyle/>
            <a:p>
              <a:pPr algn="ctr"/>
              <a:r>
                <a:rPr lang="ru-RU" b="1" i="1" dirty="0" smtClean="0">
                  <a:latin typeface="Bookman Old Style" pitchFamily="18" charset="0"/>
                </a:rPr>
                <a:t>Дом-коммуна на Гоголевском бульваре.1929г. Москва</a:t>
              </a:r>
              <a:endParaRPr lang="ru-RU" b="1" i="1" dirty="0">
                <a:latin typeface="Bookman Old Style" pitchFamily="18" charset="0"/>
              </a:endParaRPr>
            </a:p>
          </p:txBody>
        </p:sp>
        <p:pic>
          <p:nvPicPr>
            <p:cNvPr id="33800" name="Picture 8" descr="https://regionavtika.ru/userfiles/af_articles_images/big/dom_polit_1934.jpg"/>
            <p:cNvPicPr>
              <a:picLocks noChangeAspect="1" noChangeArrowheads="1"/>
            </p:cNvPicPr>
            <p:nvPr/>
          </p:nvPicPr>
          <p:blipFill>
            <a:blip r:embed="rId3"/>
            <a:srcRect/>
            <a:stretch>
              <a:fillRect/>
            </a:stretch>
          </p:blipFill>
          <p:spPr bwMode="auto">
            <a:xfrm>
              <a:off x="4553516" y="2362200"/>
              <a:ext cx="4361884" cy="3124200"/>
            </a:xfrm>
            <a:prstGeom prst="rect">
              <a:avLst/>
            </a:prstGeom>
            <a:noFill/>
          </p:spPr>
        </p:pic>
        <p:sp>
          <p:nvSpPr>
            <p:cNvPr id="9" name="TextBox 8"/>
            <p:cNvSpPr txBox="1"/>
            <p:nvPr/>
          </p:nvSpPr>
          <p:spPr>
            <a:xfrm>
              <a:off x="4572000" y="5486400"/>
              <a:ext cx="4343400" cy="1200329"/>
            </a:xfrm>
            <a:prstGeom prst="rect">
              <a:avLst/>
            </a:prstGeom>
            <a:noFill/>
          </p:spPr>
          <p:txBody>
            <a:bodyPr wrap="square" rtlCol="0">
              <a:spAutoFit/>
            </a:bodyPr>
            <a:lstStyle/>
            <a:p>
              <a:pPr algn="ctr"/>
              <a:r>
                <a:rPr lang="ru-RU" b="1" i="1" dirty="0" smtClean="0">
                  <a:latin typeface="Bookman Old Style" pitchFamily="18" charset="0"/>
                </a:rPr>
                <a:t>Жилой дом общества политкаторжан на Петроградской набережной. 1931—1933 гг. Ленинград. </a:t>
              </a:r>
              <a:endParaRPr lang="ru-RU" b="1" i="1" dirty="0">
                <a:latin typeface="Bookman Old Style" pitchFamily="18" charset="0"/>
              </a:endParaRP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Группа 4"/>
          <p:cNvGrpSpPr/>
          <p:nvPr/>
        </p:nvGrpSpPr>
        <p:grpSpPr>
          <a:xfrm>
            <a:off x="152400" y="0"/>
            <a:ext cx="8763000" cy="6705600"/>
            <a:chOff x="152400" y="0"/>
            <a:chExt cx="8763000" cy="6705600"/>
          </a:xfrm>
        </p:grpSpPr>
        <p:sp>
          <p:nvSpPr>
            <p:cNvPr id="2" name="TextBox 1"/>
            <p:cNvSpPr txBox="1"/>
            <p:nvPr/>
          </p:nvSpPr>
          <p:spPr>
            <a:xfrm>
              <a:off x="152400" y="0"/>
              <a:ext cx="8763000" cy="4493538"/>
            </a:xfrm>
            <a:prstGeom prst="rect">
              <a:avLst/>
            </a:prstGeom>
            <a:noFill/>
          </p:spPr>
          <p:txBody>
            <a:bodyPr wrap="square" rtlCol="0">
              <a:spAutoFit/>
            </a:bodyPr>
            <a:lstStyle/>
            <a:p>
              <a:pPr algn="just"/>
              <a:r>
                <a:rPr lang="ru-RU" sz="2400" b="1" dirty="0" smtClean="0">
                  <a:latin typeface="Bookman Old Style" pitchFamily="18" charset="0"/>
                </a:rPr>
                <a:t>  </a:t>
              </a:r>
              <a:r>
                <a:rPr lang="ru-RU" sz="2000" b="1" dirty="0" smtClean="0">
                  <a:latin typeface="Bookman Old Style" pitchFamily="18" charset="0"/>
                </a:rPr>
                <a:t>После Октября 1917 года родилось новое революционное искусство, вошедшее в историю как </a:t>
              </a:r>
              <a:r>
                <a:rPr lang="ru-RU" sz="2000" b="1" i="1" dirty="0" smtClean="0">
                  <a:solidFill>
                    <a:srgbClr val="0070C0"/>
                  </a:solidFill>
                  <a:latin typeface="Bookman Old Style" pitchFamily="18" charset="0"/>
                </a:rPr>
                <a:t>АВАНГАРД</a:t>
              </a:r>
              <a:r>
                <a:rPr lang="ru-RU" sz="2000" b="1" dirty="0" smtClean="0">
                  <a:latin typeface="Bookman Old Style" pitchFamily="18" charset="0"/>
                </a:rPr>
                <a:t>, идеи и разработки которого питают и современное искусство архитектуры и дизайна. В золотой фонд мирового искусства вошли разнообразные идеи и опыт советских архитекторов 1920-х гг. Советские архитекторы в своих работах исходили из того, что </a:t>
              </a:r>
              <a:r>
                <a:rPr lang="ru-RU" sz="2000" b="1" i="1" dirty="0" smtClean="0">
                  <a:solidFill>
                    <a:srgbClr val="FF0000"/>
                  </a:solidFill>
                  <a:latin typeface="Bookman Old Style" pitchFamily="18" charset="0"/>
                </a:rPr>
                <a:t>форма помещения влияет на человека гармонией объёмов, ритмом плоскостей и цветом</a:t>
              </a:r>
              <a:r>
                <a:rPr lang="ru-RU" sz="2000" b="1" dirty="0" smtClean="0">
                  <a:latin typeface="Bookman Old Style" pitchFamily="18" charset="0"/>
                </a:rPr>
                <a:t>. Этот поиск нового языка больше всего реализовался в новых типах зданий, например рабочих клубов. Рабочие клубы К.С. Мельникова по композиции представляют собой целостные объёмы, формы и пропорции которых диктуются функциями помещений. </a:t>
              </a:r>
            </a:p>
            <a:p>
              <a:pPr algn="just"/>
              <a:endParaRPr lang="ru-RU" sz="2200" b="1" dirty="0">
                <a:latin typeface="Bookman Old Style" pitchFamily="18" charset="0"/>
              </a:endParaRPr>
            </a:p>
          </p:txBody>
        </p:sp>
        <p:pic>
          <p:nvPicPr>
            <p:cNvPr id="34818" name="Picture 2" descr="https://i.archi.ru/i/234373.jpg"/>
            <p:cNvPicPr>
              <a:picLocks noChangeAspect="1" noChangeArrowheads="1"/>
            </p:cNvPicPr>
            <p:nvPr/>
          </p:nvPicPr>
          <p:blipFill>
            <a:blip r:embed="rId2" cstate="print"/>
            <a:srcRect/>
            <a:stretch>
              <a:fillRect/>
            </a:stretch>
          </p:blipFill>
          <p:spPr bwMode="auto">
            <a:xfrm>
              <a:off x="4953000" y="4114647"/>
              <a:ext cx="3884488" cy="2590953"/>
            </a:xfrm>
            <a:prstGeom prst="rect">
              <a:avLst/>
            </a:prstGeom>
            <a:noFill/>
          </p:spPr>
        </p:pic>
        <p:sp>
          <p:nvSpPr>
            <p:cNvPr id="4" name="TextBox 3"/>
            <p:cNvSpPr txBox="1"/>
            <p:nvPr/>
          </p:nvSpPr>
          <p:spPr>
            <a:xfrm>
              <a:off x="533400" y="4648200"/>
              <a:ext cx="4419600" cy="1477328"/>
            </a:xfrm>
            <a:prstGeom prst="rect">
              <a:avLst/>
            </a:prstGeom>
            <a:noFill/>
          </p:spPr>
          <p:txBody>
            <a:bodyPr wrap="square" rtlCol="0">
              <a:spAutoFit/>
            </a:bodyPr>
            <a:lstStyle/>
            <a:p>
              <a:pPr algn="ctr"/>
              <a:r>
                <a:rPr lang="ru-RU" b="1" i="1" dirty="0" smtClean="0">
                  <a:latin typeface="Bookman Old Style" pitchFamily="18" charset="0"/>
                </a:rPr>
                <a:t>Дом культуры им. </a:t>
              </a:r>
              <a:r>
                <a:rPr lang="ru-RU" b="1" i="1" dirty="0" err="1" smtClean="0">
                  <a:latin typeface="Bookman Old Style" pitchFamily="18" charset="0"/>
                </a:rPr>
                <a:t>Русакова</a:t>
              </a:r>
              <a:r>
                <a:rPr lang="ru-RU" b="1" i="1" dirty="0" smtClean="0">
                  <a:latin typeface="Bookman Old Style" pitchFamily="18" charset="0"/>
                </a:rPr>
                <a:t>. 1927-1929г.г. Москва. </a:t>
              </a:r>
            </a:p>
            <a:p>
              <a:pPr algn="ctr"/>
              <a:r>
                <a:rPr lang="ru-RU" b="1" i="1" dirty="0" smtClean="0">
                  <a:latin typeface="Bookman Old Style" pitchFamily="18" charset="0"/>
                </a:rPr>
                <a:t>Архитектор К.С. Мельников. Архитектурный стиль авангард, конструктивизм.</a:t>
              </a:r>
              <a:endParaRPr lang="ru-RU" b="1" i="1" dirty="0">
                <a:latin typeface="Bookman Old Style" pitchFamily="18" charset="0"/>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27584" y="1150221"/>
            <a:ext cx="7560840" cy="646331"/>
          </a:xfrm>
          <a:prstGeom prst="rect">
            <a:avLst/>
          </a:prstGeom>
          <a:noFill/>
        </p:spPr>
        <p:txBody>
          <a:bodyPr wrap="square" rtlCol="0">
            <a:spAutoFit/>
          </a:bodyPr>
          <a:lstStyle/>
          <a:p>
            <a:r>
              <a:rPr lang="ru-RU" sz="3600" dirty="0"/>
              <a:t> </a:t>
            </a:r>
          </a:p>
        </p:txBody>
      </p:sp>
      <p:sp>
        <p:nvSpPr>
          <p:cNvPr id="5" name="TextBox 4"/>
          <p:cNvSpPr txBox="1"/>
          <p:nvPr/>
        </p:nvSpPr>
        <p:spPr>
          <a:xfrm>
            <a:off x="5220072" y="3212976"/>
            <a:ext cx="3313322" cy="369332"/>
          </a:xfrm>
          <a:prstGeom prst="rect">
            <a:avLst/>
          </a:prstGeom>
          <a:noFill/>
        </p:spPr>
        <p:txBody>
          <a:bodyPr wrap="square" rtlCol="0">
            <a:spAutoFit/>
          </a:bodyPr>
          <a:lstStyle/>
          <a:p>
            <a:r>
              <a:rPr lang="ru-RU" dirty="0" smtClean="0"/>
              <a:t> </a:t>
            </a:r>
            <a:endParaRPr lang="ru-RU" i="1" dirty="0">
              <a:latin typeface="Times New Roman" pitchFamily="18" charset="0"/>
              <a:cs typeface="Times New Roman" pitchFamily="18" charset="0"/>
            </a:endParaRPr>
          </a:p>
        </p:txBody>
      </p:sp>
      <p:grpSp>
        <p:nvGrpSpPr>
          <p:cNvPr id="14" name="Группа 13"/>
          <p:cNvGrpSpPr/>
          <p:nvPr/>
        </p:nvGrpSpPr>
        <p:grpSpPr>
          <a:xfrm>
            <a:off x="228600" y="381000"/>
            <a:ext cx="8763000" cy="6305729"/>
            <a:chOff x="228600" y="381000"/>
            <a:chExt cx="8763000" cy="6305729"/>
          </a:xfrm>
        </p:grpSpPr>
        <p:sp>
          <p:nvSpPr>
            <p:cNvPr id="11" name="TextBox 10"/>
            <p:cNvSpPr txBox="1"/>
            <p:nvPr/>
          </p:nvSpPr>
          <p:spPr>
            <a:xfrm>
              <a:off x="228600" y="381000"/>
              <a:ext cx="8763000" cy="4154984"/>
            </a:xfrm>
            <a:prstGeom prst="rect">
              <a:avLst/>
            </a:prstGeom>
            <a:noFill/>
          </p:spPr>
          <p:txBody>
            <a:bodyPr wrap="square" rtlCol="0">
              <a:spAutoFit/>
            </a:bodyPr>
            <a:lstStyle/>
            <a:p>
              <a:pPr algn="just"/>
              <a:r>
                <a:rPr lang="ru-RU" sz="2400" b="1" dirty="0" smtClean="0">
                  <a:latin typeface="Bookman Old Style" pitchFamily="18" charset="0"/>
                </a:rPr>
                <a:t>Для эстетики архитектуры </a:t>
              </a:r>
              <a:r>
                <a:rPr lang="ru-RU" sz="2400" b="1" i="1" dirty="0" smtClean="0">
                  <a:solidFill>
                    <a:srgbClr val="FF0000"/>
                  </a:solidFill>
                  <a:latin typeface="Bookman Old Style" pitchFamily="18" charset="0"/>
                </a:rPr>
                <a:t>КОНСТРУКТИВИЗМА</a:t>
              </a:r>
              <a:r>
                <a:rPr lang="ru-RU" sz="2400" b="1" dirty="0" smtClean="0">
                  <a:latin typeface="Bookman Old Style" pitchFamily="18" charset="0"/>
                </a:rPr>
                <a:t> </a:t>
              </a:r>
              <a:r>
                <a:rPr lang="ru-RU" sz="2400" b="1" i="1" dirty="0" smtClean="0">
                  <a:solidFill>
                    <a:srgbClr val="FF0000"/>
                  </a:solidFill>
                  <a:latin typeface="Bookman Old Style" pitchFamily="18" charset="0"/>
                </a:rPr>
                <a:t>(функционализма) </a:t>
              </a:r>
              <a:r>
                <a:rPr lang="ru-RU" sz="2400" b="1" dirty="0" smtClean="0">
                  <a:latin typeface="Bookman Old Style" pitchFamily="18" charset="0"/>
                </a:rPr>
                <a:t>характерны: </a:t>
              </a:r>
            </a:p>
            <a:p>
              <a:pPr>
                <a:buFont typeface="Wingdings" pitchFamily="2" charset="2"/>
                <a:buChar char="v"/>
              </a:pPr>
              <a:r>
                <a:rPr lang="ru-RU" sz="2400" b="1" dirty="0" smtClean="0">
                  <a:latin typeface="Bookman Old Style" pitchFamily="18" charset="0"/>
                </a:rPr>
                <a:t> </a:t>
              </a:r>
              <a:r>
                <a:rPr lang="ru-RU" sz="2400" b="1" dirty="0" smtClean="0">
                  <a:solidFill>
                    <a:srgbClr val="0070C0"/>
                  </a:solidFill>
                  <a:latin typeface="Bookman Old Style" pitchFamily="18" charset="0"/>
                </a:rPr>
                <a:t>свободная компоновка объёмов зданий </a:t>
              </a:r>
              <a:r>
                <a:rPr lang="ru-RU" sz="2400" b="1" dirty="0" smtClean="0">
                  <a:latin typeface="Bookman Old Style" pitchFamily="18" charset="0"/>
                </a:rPr>
                <a:t>согласно их назначению; </a:t>
              </a:r>
            </a:p>
            <a:p>
              <a:pPr>
                <a:buFont typeface="Wingdings" pitchFamily="2" charset="2"/>
                <a:buChar char="v"/>
              </a:pPr>
              <a:r>
                <a:rPr lang="ru-RU" sz="2400" b="1" dirty="0" smtClean="0">
                  <a:latin typeface="Bookman Old Style" pitchFamily="18" charset="0"/>
                </a:rPr>
                <a:t> </a:t>
              </a:r>
              <a:r>
                <a:rPr lang="ru-RU" sz="2400" b="1" dirty="0" smtClean="0">
                  <a:solidFill>
                    <a:srgbClr val="0070C0"/>
                  </a:solidFill>
                  <a:latin typeface="Bookman Old Style" pitchFamily="18" charset="0"/>
                </a:rPr>
                <a:t>стремление к простоте форм здания </a:t>
              </a:r>
              <a:r>
                <a:rPr lang="ru-RU" sz="2400" b="1" dirty="0" smtClean="0">
                  <a:latin typeface="Bookman Old Style" pitchFamily="18" charset="0"/>
                </a:rPr>
                <a:t>(кубу, цилиндру, шару), их </a:t>
              </a:r>
              <a:r>
                <a:rPr lang="ru-RU" sz="2400" b="1" dirty="0" err="1" smtClean="0">
                  <a:latin typeface="Bookman Old Style" pitchFamily="18" charset="0"/>
                </a:rPr>
                <a:t>геометризму</a:t>
              </a:r>
              <a:r>
                <a:rPr lang="ru-RU" sz="2400" b="1" dirty="0" smtClean="0">
                  <a:latin typeface="Bookman Old Style" pitchFamily="18" charset="0"/>
                </a:rPr>
                <a:t> (архитектура прямого угла); </a:t>
              </a:r>
            </a:p>
            <a:p>
              <a:pPr>
                <a:buFont typeface="Wingdings" pitchFamily="2" charset="2"/>
                <a:buChar char="v"/>
              </a:pPr>
              <a:r>
                <a:rPr lang="ru-RU" sz="2400" b="1" dirty="0" smtClean="0">
                  <a:solidFill>
                    <a:srgbClr val="0070C0"/>
                  </a:solidFill>
                  <a:latin typeface="Bookman Old Style" pitchFamily="18" charset="0"/>
                </a:rPr>
                <a:t> </a:t>
              </a:r>
              <a:r>
                <a:rPr lang="ru-RU" sz="2400" b="1" dirty="0" err="1" smtClean="0">
                  <a:solidFill>
                    <a:srgbClr val="0070C0"/>
                  </a:solidFill>
                  <a:latin typeface="Bookman Old Style" pitchFamily="18" charset="0"/>
                </a:rPr>
                <a:t>антидекоративизм</a:t>
              </a:r>
              <a:r>
                <a:rPr lang="ru-RU" sz="2400" b="1" dirty="0" smtClean="0">
                  <a:solidFill>
                    <a:srgbClr val="0070C0"/>
                  </a:solidFill>
                  <a:latin typeface="Bookman Old Style" pitchFamily="18" charset="0"/>
                </a:rPr>
                <a:t> </a:t>
              </a:r>
              <a:r>
                <a:rPr lang="ru-RU" sz="2400" b="1" dirty="0" smtClean="0">
                  <a:latin typeface="Bookman Old Style" pitchFamily="18" charset="0"/>
                </a:rPr>
                <a:t>(«орнамент — </a:t>
              </a:r>
            </a:p>
            <a:p>
              <a:r>
                <a:rPr lang="ru-RU" sz="2400" b="1" dirty="0" smtClean="0">
                  <a:latin typeface="Bookman Old Style" pitchFamily="18" charset="0"/>
                </a:rPr>
                <a:t>это преступление»); </a:t>
              </a:r>
            </a:p>
            <a:p>
              <a:pPr>
                <a:buFont typeface="Wingdings" pitchFamily="2" charset="2"/>
                <a:buChar char="v"/>
              </a:pPr>
              <a:r>
                <a:rPr lang="ru-RU" sz="2400" b="1" dirty="0" smtClean="0">
                  <a:latin typeface="Bookman Old Style" pitchFamily="18" charset="0"/>
                </a:rPr>
                <a:t> </a:t>
              </a:r>
              <a:r>
                <a:rPr lang="ru-RU" sz="2400" b="1" dirty="0" smtClean="0">
                  <a:solidFill>
                    <a:srgbClr val="0070C0"/>
                  </a:solidFill>
                  <a:latin typeface="Bookman Old Style" pitchFamily="18" charset="0"/>
                </a:rPr>
                <a:t>преобладание машинного </a:t>
              </a:r>
            </a:p>
            <a:p>
              <a:r>
                <a:rPr lang="ru-RU" sz="2400" b="1" dirty="0" smtClean="0">
                  <a:solidFill>
                    <a:srgbClr val="0070C0"/>
                  </a:solidFill>
                  <a:latin typeface="Bookman Old Style" pitchFamily="18" charset="0"/>
                </a:rPr>
                <a:t>техницизма</a:t>
              </a:r>
              <a:r>
                <a:rPr lang="ru-RU" sz="2400" b="1" dirty="0" smtClean="0">
                  <a:latin typeface="Bookman Old Style" pitchFamily="18" charset="0"/>
                </a:rPr>
                <a:t>.</a:t>
              </a:r>
              <a:endParaRPr lang="ru-RU" sz="2400" b="1" dirty="0">
                <a:latin typeface="Bookman Old Style" pitchFamily="18" charset="0"/>
              </a:endParaRPr>
            </a:p>
          </p:txBody>
        </p:sp>
        <p:pic>
          <p:nvPicPr>
            <p:cNvPr id="11270" name="Picture 6" descr="https://www.ok-t.ru/studopediaru/baza10/406536811970.files/image024.jpg"/>
            <p:cNvPicPr>
              <a:picLocks noChangeAspect="1" noChangeArrowheads="1"/>
            </p:cNvPicPr>
            <p:nvPr/>
          </p:nvPicPr>
          <p:blipFill>
            <a:blip r:embed="rId2"/>
            <a:srcRect/>
            <a:stretch>
              <a:fillRect/>
            </a:stretch>
          </p:blipFill>
          <p:spPr bwMode="auto">
            <a:xfrm>
              <a:off x="6248400" y="2968072"/>
              <a:ext cx="2688051" cy="3633198"/>
            </a:xfrm>
            <a:prstGeom prst="rect">
              <a:avLst/>
            </a:prstGeom>
            <a:noFill/>
          </p:spPr>
        </p:pic>
        <p:sp>
          <p:nvSpPr>
            <p:cNvPr id="13" name="TextBox 12"/>
            <p:cNvSpPr txBox="1"/>
            <p:nvPr/>
          </p:nvSpPr>
          <p:spPr>
            <a:xfrm>
              <a:off x="2286000" y="5486400"/>
              <a:ext cx="4267200" cy="1200329"/>
            </a:xfrm>
            <a:prstGeom prst="rect">
              <a:avLst/>
            </a:prstGeom>
            <a:noFill/>
          </p:spPr>
          <p:txBody>
            <a:bodyPr wrap="square" rtlCol="0">
              <a:spAutoFit/>
            </a:bodyPr>
            <a:lstStyle/>
            <a:p>
              <a:pPr algn="ctr"/>
              <a:r>
                <a:rPr lang="ru-RU" b="1" i="1" dirty="0" smtClean="0">
                  <a:latin typeface="Bookman Old Style" pitchFamily="18" charset="0"/>
                </a:rPr>
                <a:t>Здание  </a:t>
              </a:r>
              <a:r>
                <a:rPr lang="ru-RU" b="1" i="1" dirty="0" err="1" smtClean="0">
                  <a:latin typeface="Bookman Old Style" pitchFamily="18" charset="0"/>
                </a:rPr>
                <a:t>кательной</a:t>
              </a:r>
              <a:r>
                <a:rPr lang="ru-RU" b="1" i="1" dirty="0" smtClean="0">
                  <a:latin typeface="Bookman Old Style" pitchFamily="18" charset="0"/>
                </a:rPr>
                <a:t> МОГЭС. </a:t>
              </a:r>
            </a:p>
            <a:p>
              <a:pPr algn="ctr"/>
              <a:r>
                <a:rPr lang="ru-RU" b="1" i="1" dirty="0" smtClean="0">
                  <a:latin typeface="Bookman Old Style" pitchFamily="18" charset="0"/>
                </a:rPr>
                <a:t>1924 год. Москва.</a:t>
              </a:r>
            </a:p>
            <a:p>
              <a:pPr algn="ctr"/>
              <a:r>
                <a:rPr lang="ru-RU" b="1" i="1" dirty="0" smtClean="0">
                  <a:latin typeface="Bookman Old Style" pitchFamily="18" charset="0"/>
                </a:rPr>
                <a:t> Архитектор   </a:t>
              </a:r>
            </a:p>
            <a:p>
              <a:pPr algn="ctr"/>
              <a:r>
                <a:rPr lang="ru-RU" b="1" i="1" dirty="0" smtClean="0">
                  <a:latin typeface="Bookman Old Style" pitchFamily="18" charset="0"/>
                </a:rPr>
                <a:t>И.В. Жолтовский</a:t>
              </a:r>
              <a:endParaRPr lang="ru-RU" dirty="0">
                <a:latin typeface="Bookman Old Style" pitchFamily="18" charset="0"/>
              </a:endParaRPr>
            </a:p>
          </p:txBody>
        </p:sp>
      </p:grpSp>
    </p:spTree>
    <p:extLst>
      <p:ext uri="{BB962C8B-B14F-4D97-AF65-F5344CB8AC3E}">
        <p14:creationId xmlns:p14="http://schemas.microsoft.com/office/powerpoint/2010/main" val="2935612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7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Группа 9"/>
          <p:cNvGrpSpPr/>
          <p:nvPr/>
        </p:nvGrpSpPr>
        <p:grpSpPr>
          <a:xfrm>
            <a:off x="152400" y="304800"/>
            <a:ext cx="8991600" cy="6458129"/>
            <a:chOff x="152400" y="304800"/>
            <a:chExt cx="8991600" cy="6458129"/>
          </a:xfrm>
        </p:grpSpPr>
        <p:pic>
          <p:nvPicPr>
            <p:cNvPr id="4" name="Рисунок 3" descr="http://static.ngs.ru/news/54/preview/053320f28f975a18e17b5995a00805040c0bcb27_1200.jpg"/>
            <p:cNvPicPr/>
            <p:nvPr/>
          </p:nvPicPr>
          <p:blipFill>
            <a:blip r:embed="rId2" cstate="print"/>
            <a:srcRect t="3588" r="5674" b="7516"/>
            <a:stretch>
              <a:fillRect/>
            </a:stretch>
          </p:blipFill>
          <p:spPr bwMode="auto">
            <a:xfrm>
              <a:off x="228600" y="762000"/>
              <a:ext cx="4343400" cy="3048000"/>
            </a:xfrm>
            <a:prstGeom prst="rect">
              <a:avLst/>
            </a:prstGeom>
            <a:noFill/>
            <a:ln w="9525">
              <a:noFill/>
              <a:miter lim="800000"/>
              <a:headEnd/>
              <a:tailEnd/>
            </a:ln>
          </p:spPr>
        </p:pic>
        <p:sp>
          <p:nvSpPr>
            <p:cNvPr id="5" name="TextBox 4"/>
            <p:cNvSpPr txBox="1"/>
            <p:nvPr/>
          </p:nvSpPr>
          <p:spPr>
            <a:xfrm>
              <a:off x="152400" y="3962400"/>
              <a:ext cx="4343400" cy="923330"/>
            </a:xfrm>
            <a:prstGeom prst="rect">
              <a:avLst/>
            </a:prstGeom>
            <a:noFill/>
          </p:spPr>
          <p:txBody>
            <a:bodyPr wrap="square" rtlCol="0">
              <a:spAutoFit/>
            </a:bodyPr>
            <a:lstStyle/>
            <a:p>
              <a:pPr algn="ctr"/>
              <a:r>
                <a:rPr lang="ru-RU" b="1" i="1" dirty="0" smtClean="0">
                  <a:latin typeface="Bookman Old Style" pitchFamily="18" charset="0"/>
                </a:rPr>
                <a:t>Дом с часами. 1931-1934 г.г. Новосибирск. Архитекторы Борис Гордеев, Сергей Тургенев</a:t>
              </a:r>
              <a:endParaRPr lang="ru-RU" b="1" i="1" dirty="0">
                <a:latin typeface="Bookman Old Style" pitchFamily="18" charset="0"/>
              </a:endParaRPr>
            </a:p>
          </p:txBody>
        </p:sp>
        <p:pic>
          <p:nvPicPr>
            <p:cNvPr id="35842" name="Picture 2" descr="https://vn.ru/upload/%D0%BF%D1%80%D0%B0%D0%B2%D0%B8%D1%82%D0%B5%D0%BB%D1%8C%D1%81%D1%82%D0%B2%D0%BE%20%D0%BF%D0%B5%D1%80%D0%BC%D0%B8%D0%BD.JPG"/>
            <p:cNvPicPr>
              <a:picLocks noChangeAspect="1" noChangeArrowheads="1"/>
            </p:cNvPicPr>
            <p:nvPr/>
          </p:nvPicPr>
          <p:blipFill>
            <a:blip r:embed="rId3"/>
            <a:srcRect/>
            <a:stretch>
              <a:fillRect/>
            </a:stretch>
          </p:blipFill>
          <p:spPr bwMode="auto">
            <a:xfrm>
              <a:off x="4724400" y="2667000"/>
              <a:ext cx="4204368" cy="2819400"/>
            </a:xfrm>
            <a:prstGeom prst="rect">
              <a:avLst/>
            </a:prstGeom>
            <a:noFill/>
          </p:spPr>
        </p:pic>
        <p:sp>
          <p:nvSpPr>
            <p:cNvPr id="8" name="TextBox 7"/>
            <p:cNvSpPr txBox="1"/>
            <p:nvPr/>
          </p:nvSpPr>
          <p:spPr>
            <a:xfrm>
              <a:off x="4724400" y="5562600"/>
              <a:ext cx="4191000" cy="1200329"/>
            </a:xfrm>
            <a:prstGeom prst="rect">
              <a:avLst/>
            </a:prstGeom>
            <a:noFill/>
          </p:spPr>
          <p:txBody>
            <a:bodyPr wrap="square" rtlCol="0">
              <a:spAutoFit/>
            </a:bodyPr>
            <a:lstStyle/>
            <a:p>
              <a:pPr algn="ctr"/>
              <a:r>
                <a:rPr lang="ru-RU" b="1" i="1" dirty="0" smtClean="0">
                  <a:latin typeface="Bookman Old Style" pitchFamily="18" charset="0"/>
                </a:rPr>
                <a:t>Дом Советов или здание Крайисполкома. 1931-1932 г.г. Новосибирск. Архитекторы Борис Гордеев ,Сергей Тургенев</a:t>
              </a:r>
              <a:endParaRPr lang="ru-RU" b="1" i="1" dirty="0">
                <a:latin typeface="Bookman Old Style" pitchFamily="18" charset="0"/>
              </a:endParaRPr>
            </a:p>
          </p:txBody>
        </p:sp>
        <p:sp>
          <p:nvSpPr>
            <p:cNvPr id="9" name="TextBox 8"/>
            <p:cNvSpPr txBox="1"/>
            <p:nvPr/>
          </p:nvSpPr>
          <p:spPr>
            <a:xfrm>
              <a:off x="4495800" y="304800"/>
              <a:ext cx="4648200" cy="2308324"/>
            </a:xfrm>
            <a:prstGeom prst="rect">
              <a:avLst/>
            </a:prstGeom>
            <a:noFill/>
          </p:spPr>
          <p:txBody>
            <a:bodyPr wrap="square" rtlCol="0">
              <a:spAutoFit/>
            </a:bodyPr>
            <a:lstStyle/>
            <a:p>
              <a:pPr algn="ctr"/>
              <a:r>
                <a:rPr lang="ru-RU" sz="2400" b="1" dirty="0" smtClean="0">
                  <a:solidFill>
                    <a:srgbClr val="0070C0"/>
                  </a:solidFill>
                  <a:latin typeface="Bookman Old Style" pitchFamily="18" charset="0"/>
                </a:rPr>
                <a:t>Новосибирск – не только столица сибирского авангарда, но и третий в России город по количеству памятников конструктивизма. </a:t>
              </a:r>
              <a:endParaRPr lang="ru-RU" sz="2400" b="1" dirty="0">
                <a:solidFill>
                  <a:srgbClr val="0070C0"/>
                </a:solidFill>
                <a:latin typeface="Bookman Old Style" pitchFamily="18" charset="0"/>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Группа 7"/>
          <p:cNvGrpSpPr/>
          <p:nvPr/>
        </p:nvGrpSpPr>
        <p:grpSpPr>
          <a:xfrm>
            <a:off x="304800" y="228600"/>
            <a:ext cx="8839200" cy="6485930"/>
            <a:chOff x="304800" y="228600"/>
            <a:chExt cx="8839200" cy="6485930"/>
          </a:xfrm>
        </p:grpSpPr>
        <p:pic>
          <p:nvPicPr>
            <p:cNvPr id="36868" name="Picture 4" descr="https://vn.ru/upload/(%D0%9A%D1%80%D0%B0%D1%81%D0%BD%D1%8B%D0%B9%20%D0%BF%D1%80%D0%BE%D1%81%D0%BF%D0%B5%D0%BA%D1%82,%2028%20(5).jpg"/>
            <p:cNvPicPr>
              <a:picLocks noChangeAspect="1" noChangeArrowheads="1"/>
            </p:cNvPicPr>
            <p:nvPr/>
          </p:nvPicPr>
          <p:blipFill>
            <a:blip r:embed="rId2"/>
            <a:srcRect/>
            <a:stretch>
              <a:fillRect/>
            </a:stretch>
          </p:blipFill>
          <p:spPr bwMode="auto">
            <a:xfrm>
              <a:off x="304800" y="3276600"/>
              <a:ext cx="4114800" cy="2895600"/>
            </a:xfrm>
            <a:prstGeom prst="rect">
              <a:avLst/>
            </a:prstGeom>
            <a:noFill/>
          </p:spPr>
        </p:pic>
        <p:sp>
          <p:nvSpPr>
            <p:cNvPr id="2" name="TextBox 1"/>
            <p:cNvSpPr txBox="1"/>
            <p:nvPr/>
          </p:nvSpPr>
          <p:spPr>
            <a:xfrm>
              <a:off x="4419600" y="228600"/>
              <a:ext cx="3733800" cy="923330"/>
            </a:xfrm>
            <a:prstGeom prst="rect">
              <a:avLst/>
            </a:prstGeom>
            <a:noFill/>
          </p:spPr>
          <p:txBody>
            <a:bodyPr wrap="square" rtlCol="0">
              <a:spAutoFit/>
            </a:bodyPr>
            <a:lstStyle/>
            <a:p>
              <a:pPr algn="ctr"/>
              <a:r>
                <a:rPr lang="ru-RU" b="1" i="1" dirty="0" smtClean="0">
                  <a:latin typeface="Bookman Old Style" pitchFamily="18" charset="0"/>
                </a:rPr>
                <a:t>Здание Госбанка. 1930 г. Новосибирск. Архитектор Андрей </a:t>
              </a:r>
              <a:r>
                <a:rPr lang="ru-RU" b="1" i="1" dirty="0" err="1" smtClean="0">
                  <a:latin typeface="Bookman Old Style" pitchFamily="18" charset="0"/>
                </a:rPr>
                <a:t>Крячков</a:t>
              </a:r>
              <a:endParaRPr lang="ru-RU" b="1" i="1" dirty="0">
                <a:latin typeface="Bookman Old Style" pitchFamily="18" charset="0"/>
              </a:endParaRPr>
            </a:p>
          </p:txBody>
        </p:sp>
        <p:pic>
          <p:nvPicPr>
            <p:cNvPr id="3" name="Рисунок 2" descr="https://pastvu.com/_p/a/5/y/q/5yqgu3nthwt79d51n1.jpg"/>
            <p:cNvPicPr/>
            <p:nvPr/>
          </p:nvPicPr>
          <p:blipFill>
            <a:blip r:embed="rId3" cstate="print"/>
            <a:srcRect r="2227" b="2692"/>
            <a:stretch>
              <a:fillRect/>
            </a:stretch>
          </p:blipFill>
          <p:spPr bwMode="auto">
            <a:xfrm>
              <a:off x="304800" y="228600"/>
              <a:ext cx="4191000" cy="2895600"/>
            </a:xfrm>
            <a:prstGeom prst="rect">
              <a:avLst/>
            </a:prstGeom>
            <a:noFill/>
            <a:ln w="9525">
              <a:noFill/>
              <a:miter lim="800000"/>
              <a:headEnd/>
              <a:tailEnd/>
            </a:ln>
          </p:spPr>
        </p:pic>
        <p:pic>
          <p:nvPicPr>
            <p:cNvPr id="36866" name="Picture 2" descr="https://vn.ru/upload/%D0%B4%D0%BE%D0%BC-%D0%BA%D0%BE%D0%BC%D0%B1%D0%B8%D0%BD%D0%B0%D1%82%20%D0%9D%D0%9A%D0%92%D0%94%20(%D0%A1%D0%B5%D1%80%D0%B5%D0%B1%D1%80%D0%B5%D0%BD%D0%BD%D0%B8%D0%BA%D0%BE%D0%B2%D1%81%D0%BA%D0%B0%D1%8F,%2023)%20(6).jpg"/>
            <p:cNvPicPr>
              <a:picLocks noChangeAspect="1" noChangeArrowheads="1"/>
            </p:cNvPicPr>
            <p:nvPr/>
          </p:nvPicPr>
          <p:blipFill>
            <a:blip r:embed="rId4"/>
            <a:srcRect/>
            <a:stretch>
              <a:fillRect/>
            </a:stretch>
          </p:blipFill>
          <p:spPr bwMode="auto">
            <a:xfrm>
              <a:off x="4572000" y="1447800"/>
              <a:ext cx="4343400" cy="2887084"/>
            </a:xfrm>
            <a:prstGeom prst="rect">
              <a:avLst/>
            </a:prstGeom>
            <a:noFill/>
          </p:spPr>
        </p:pic>
        <p:sp>
          <p:nvSpPr>
            <p:cNvPr id="5" name="TextBox 4"/>
            <p:cNvSpPr txBox="1"/>
            <p:nvPr/>
          </p:nvSpPr>
          <p:spPr>
            <a:xfrm>
              <a:off x="4724400" y="4343400"/>
              <a:ext cx="4191000" cy="1200329"/>
            </a:xfrm>
            <a:prstGeom prst="rect">
              <a:avLst/>
            </a:prstGeom>
            <a:noFill/>
          </p:spPr>
          <p:txBody>
            <a:bodyPr wrap="square" rtlCol="0">
              <a:spAutoFit/>
            </a:bodyPr>
            <a:lstStyle/>
            <a:p>
              <a:pPr algn="ctr"/>
              <a:r>
                <a:rPr lang="ru-RU" b="1" i="1" dirty="0" smtClean="0">
                  <a:latin typeface="Bookman Old Style" pitchFamily="18" charset="0"/>
                </a:rPr>
                <a:t>Дом-комбинат НКВД. </a:t>
              </a:r>
            </a:p>
            <a:p>
              <a:pPr algn="ctr"/>
              <a:r>
                <a:rPr lang="ru-RU" b="1" i="1" dirty="0" smtClean="0">
                  <a:latin typeface="Bookman Old Style" pitchFamily="18" charset="0"/>
                </a:rPr>
                <a:t>1934-1936 г.г. Новосибирск. Архитекторы Б. Гордеев, </a:t>
              </a:r>
            </a:p>
            <a:p>
              <a:pPr algn="ctr"/>
              <a:r>
                <a:rPr lang="ru-RU" b="1" i="1" dirty="0" smtClean="0">
                  <a:latin typeface="Bookman Old Style" pitchFamily="18" charset="0"/>
                </a:rPr>
                <a:t>С. Тургенев,  И. Воронов </a:t>
              </a:r>
              <a:endParaRPr lang="ru-RU" b="1" i="1" dirty="0">
                <a:latin typeface="Bookman Old Style" pitchFamily="18" charset="0"/>
              </a:endParaRPr>
            </a:p>
          </p:txBody>
        </p:sp>
        <p:sp>
          <p:nvSpPr>
            <p:cNvPr id="6" name="TextBox 5"/>
            <p:cNvSpPr txBox="1"/>
            <p:nvPr/>
          </p:nvSpPr>
          <p:spPr>
            <a:xfrm>
              <a:off x="4114800" y="5791200"/>
              <a:ext cx="5029200" cy="923330"/>
            </a:xfrm>
            <a:prstGeom prst="rect">
              <a:avLst/>
            </a:prstGeom>
            <a:noFill/>
          </p:spPr>
          <p:txBody>
            <a:bodyPr wrap="square" rtlCol="0">
              <a:spAutoFit/>
            </a:bodyPr>
            <a:lstStyle/>
            <a:p>
              <a:pPr algn="ctr"/>
              <a:r>
                <a:rPr lang="ru-RU" b="1" i="1" dirty="0" err="1" smtClean="0">
                  <a:latin typeface="Bookman Old Style" pitchFamily="18" charset="0"/>
                </a:rPr>
                <a:t>Жилкомбинат</a:t>
              </a:r>
              <a:r>
                <a:rPr lang="ru-RU" b="1" i="1" dirty="0" smtClean="0">
                  <a:latin typeface="Bookman Old Style" pitchFamily="18" charset="0"/>
                </a:rPr>
                <a:t> «Динамо». 1936 г.г. Новосибирск. Архитекторы </a:t>
              </a:r>
            </a:p>
            <a:p>
              <a:pPr algn="ctr"/>
              <a:r>
                <a:rPr lang="ru-RU" b="1" i="1" dirty="0" smtClean="0">
                  <a:latin typeface="Bookman Old Style" pitchFamily="18" charset="0"/>
                </a:rPr>
                <a:t>Б. Гордеев, С. Тургенев</a:t>
              </a:r>
              <a:endParaRPr lang="ru-RU" b="1" i="1" dirty="0">
                <a:latin typeface="Bookman Old Style" pitchFamily="18" charset="0"/>
              </a:endParaRP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228600"/>
            <a:ext cx="8686800" cy="6000155"/>
          </a:xfrm>
          <a:prstGeom prst="rect">
            <a:avLst/>
          </a:prstGeom>
          <a:noFill/>
        </p:spPr>
        <p:txBody>
          <a:bodyPr wrap="square" rtlCol="0">
            <a:spAutoFit/>
          </a:bodyPr>
          <a:lstStyle/>
          <a:p>
            <a:pPr algn="just"/>
            <a:r>
              <a:rPr lang="ru-RU" sz="2200" b="1" dirty="0" smtClean="0">
                <a:latin typeface="Bookman Old Style" pitchFamily="18" charset="0"/>
              </a:rPr>
              <a:t>Отрицание прошлого опыта часто происходит воинственно и с перехлёстом. И то, что у конструктивистов было заманчивой идеей, в практике их последователей часто превращалось в дегуманизацию архитектуры: в серийную застройку безликих кварталов, подавляющих человека. Равенство житейских возможностей не есть одинаковость. Как до того искусство модерна абсолютизировало изысканность и усложнённость форм, так конструктивисты преувеличивали всемогущество рациональных расчётов и техники в надежде на переустройство мира. Вслед за известным советским архитектором Я. </a:t>
            </a:r>
            <a:r>
              <a:rPr lang="ru-RU" sz="2200" b="1" dirty="0" err="1" smtClean="0">
                <a:latin typeface="Bookman Old Style" pitchFamily="18" charset="0"/>
              </a:rPr>
              <a:t>Черниховым</a:t>
            </a:r>
            <a:r>
              <a:rPr lang="ru-RU" sz="2200" b="1" dirty="0" smtClean="0">
                <a:latin typeface="Bookman Old Style" pitchFamily="18" charset="0"/>
              </a:rPr>
              <a:t> можно сказать, что </a:t>
            </a:r>
            <a:r>
              <a:rPr lang="ru-RU" sz="2200" b="1" i="1" dirty="0" smtClean="0">
                <a:solidFill>
                  <a:srgbClr val="FF0000"/>
                </a:solidFill>
                <a:latin typeface="Bookman Old Style" pitchFamily="18" charset="0"/>
              </a:rPr>
              <a:t>«рациональность, конструктивность и целесообразность — понятия в высшей степени необходимые, но замена ими понятия красоты — невозможна»</a:t>
            </a:r>
            <a:r>
              <a:rPr lang="ru-RU" sz="2200" b="1" dirty="0" smtClean="0">
                <a:solidFill>
                  <a:srgbClr val="FF0000"/>
                </a:solidFill>
                <a:latin typeface="Bookman Old Style" pitchFamily="18" charset="0"/>
              </a:rPr>
              <a:t>.</a:t>
            </a:r>
            <a:endParaRPr lang="ru-RU" sz="2200" b="1" dirty="0">
              <a:solidFill>
                <a:srgbClr val="FF0000"/>
              </a:solidFill>
              <a:latin typeface="Bookman Old Style"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Группа 6"/>
          <p:cNvGrpSpPr/>
          <p:nvPr/>
        </p:nvGrpSpPr>
        <p:grpSpPr>
          <a:xfrm>
            <a:off x="152400" y="304800"/>
            <a:ext cx="8839200" cy="6181130"/>
            <a:chOff x="152400" y="304800"/>
            <a:chExt cx="8839200" cy="6181130"/>
          </a:xfrm>
        </p:grpSpPr>
        <p:sp>
          <p:nvSpPr>
            <p:cNvPr id="2" name="TextBox 1"/>
            <p:cNvSpPr txBox="1"/>
            <p:nvPr/>
          </p:nvSpPr>
          <p:spPr>
            <a:xfrm>
              <a:off x="152400" y="304800"/>
              <a:ext cx="8839200" cy="2185214"/>
            </a:xfrm>
            <a:prstGeom prst="rect">
              <a:avLst/>
            </a:prstGeom>
            <a:noFill/>
          </p:spPr>
          <p:txBody>
            <a:bodyPr wrap="square" rtlCol="0">
              <a:spAutoFit/>
            </a:bodyPr>
            <a:lstStyle/>
            <a:p>
              <a:pPr algn="just"/>
              <a:r>
                <a:rPr lang="ru-RU" sz="2000" b="1" dirty="0" smtClean="0">
                  <a:latin typeface="Bookman Old Style" pitchFamily="18" charset="0"/>
                </a:rPr>
                <a:t>В произведениях архитекторов в стиле </a:t>
              </a:r>
              <a:r>
                <a:rPr lang="ru-RU" sz="2000" b="1" i="1" dirty="0" smtClean="0">
                  <a:solidFill>
                    <a:srgbClr val="0070C0"/>
                  </a:solidFill>
                  <a:latin typeface="Bookman Old Style" pitchFamily="18" charset="0"/>
                </a:rPr>
                <a:t>МОДЕРН</a:t>
              </a:r>
              <a:r>
                <a:rPr lang="ru-RU" sz="2000" b="1" dirty="0" smtClean="0">
                  <a:latin typeface="Bookman Old Style" pitchFamily="18" charset="0"/>
                </a:rPr>
                <a:t> мы также видим отрицание канонов прошлого, но не с позиции эстетики «прямого угла», а исходя из </a:t>
              </a:r>
              <a:r>
                <a:rPr lang="ru-RU" sz="2000" b="1" i="1" dirty="0" smtClean="0">
                  <a:solidFill>
                    <a:srgbClr val="0070C0"/>
                  </a:solidFill>
                  <a:latin typeface="Bookman Old Style" pitchFamily="18" charset="0"/>
                </a:rPr>
                <a:t>принципов плавности, декоративности и </a:t>
              </a:r>
              <a:r>
                <a:rPr lang="ru-RU" sz="2000" b="1" i="1" dirty="0" err="1" smtClean="0">
                  <a:solidFill>
                    <a:srgbClr val="0070C0"/>
                  </a:solidFill>
                  <a:latin typeface="Bookman Old Style" pitchFamily="18" charset="0"/>
                </a:rPr>
                <a:t>скульптурности</a:t>
              </a:r>
              <a:r>
                <a:rPr lang="ru-RU" sz="2000" b="1" i="1" dirty="0" smtClean="0">
                  <a:solidFill>
                    <a:srgbClr val="0070C0"/>
                  </a:solidFill>
                  <a:latin typeface="Bookman Old Style" pitchFamily="18" charset="0"/>
                </a:rPr>
                <a:t> форм</a:t>
              </a:r>
              <a:r>
                <a:rPr lang="ru-RU" sz="2000" b="1" dirty="0" smtClean="0">
                  <a:latin typeface="Bookman Old Style" pitchFamily="18" charset="0"/>
                </a:rPr>
                <a:t>, когда богатство фантазии главенствует над простотой логики.</a:t>
              </a:r>
            </a:p>
            <a:p>
              <a:r>
                <a:rPr lang="ru-RU" dirty="0" smtClean="0"/>
                <a:t/>
              </a:r>
              <a:br>
                <a:rPr lang="ru-RU" dirty="0" smtClean="0"/>
              </a:br>
              <a:endParaRPr lang="ru-RU" dirty="0"/>
            </a:p>
          </p:txBody>
        </p:sp>
        <p:pic>
          <p:nvPicPr>
            <p:cNvPr id="37890" name="Picture 2" descr="https://avatars.mds.yandex.net/get-zen_doc/4341754/pub_60b4ddddedb2f06dd2f3aac2_60b4ddfb061d404cd849304a/scale_1200"/>
            <p:cNvPicPr>
              <a:picLocks noChangeAspect="1" noChangeArrowheads="1"/>
            </p:cNvPicPr>
            <p:nvPr/>
          </p:nvPicPr>
          <p:blipFill>
            <a:blip r:embed="rId2"/>
            <a:srcRect/>
            <a:stretch>
              <a:fillRect/>
            </a:stretch>
          </p:blipFill>
          <p:spPr bwMode="auto">
            <a:xfrm>
              <a:off x="304800" y="1981200"/>
              <a:ext cx="4004410" cy="2667000"/>
            </a:xfrm>
            <a:prstGeom prst="rect">
              <a:avLst/>
            </a:prstGeom>
            <a:noFill/>
          </p:spPr>
        </p:pic>
        <p:sp>
          <p:nvSpPr>
            <p:cNvPr id="4" name="TextBox 3"/>
            <p:cNvSpPr txBox="1"/>
            <p:nvPr/>
          </p:nvSpPr>
          <p:spPr>
            <a:xfrm>
              <a:off x="457200" y="4724400"/>
              <a:ext cx="3581400" cy="923330"/>
            </a:xfrm>
            <a:prstGeom prst="rect">
              <a:avLst/>
            </a:prstGeom>
            <a:noFill/>
          </p:spPr>
          <p:txBody>
            <a:bodyPr wrap="square" rtlCol="0">
              <a:spAutoFit/>
            </a:bodyPr>
            <a:lstStyle/>
            <a:p>
              <a:pPr algn="ctr"/>
              <a:r>
                <a:rPr lang="ru-RU" b="1" i="1" dirty="0" smtClean="0"/>
                <a:t> </a:t>
              </a:r>
              <a:r>
                <a:rPr lang="ru-RU" b="1" i="1" dirty="0" smtClean="0">
                  <a:latin typeface="Bookman Old Style" pitchFamily="18" charset="0"/>
                </a:rPr>
                <a:t>«Дом над водопадом». 1936 -1939 г.г. США </a:t>
              </a:r>
            </a:p>
            <a:p>
              <a:pPr algn="ctr"/>
              <a:r>
                <a:rPr lang="ru-RU" b="1" i="1" dirty="0" smtClean="0">
                  <a:latin typeface="Bookman Old Style" pitchFamily="18" charset="0"/>
                </a:rPr>
                <a:t>Архитектор Ф. Райт. </a:t>
              </a:r>
              <a:endParaRPr lang="ru-RU" dirty="0">
                <a:latin typeface="Bookman Old Style" pitchFamily="18" charset="0"/>
              </a:endParaRPr>
            </a:p>
          </p:txBody>
        </p:sp>
        <p:pic>
          <p:nvPicPr>
            <p:cNvPr id="37892" name="Picture 4" descr="https://cs.pikabu.ru/post_img/big/2013/11/11/6/1384159012_325407804.jpg"/>
            <p:cNvPicPr>
              <a:picLocks noChangeAspect="1" noChangeArrowheads="1"/>
            </p:cNvPicPr>
            <p:nvPr/>
          </p:nvPicPr>
          <p:blipFill>
            <a:blip r:embed="rId3"/>
            <a:srcRect l="4545" t="14255" r="3030" b="7844"/>
            <a:stretch>
              <a:fillRect/>
            </a:stretch>
          </p:blipFill>
          <p:spPr bwMode="auto">
            <a:xfrm>
              <a:off x="4724400" y="2819400"/>
              <a:ext cx="4267200" cy="2518348"/>
            </a:xfrm>
            <a:prstGeom prst="rect">
              <a:avLst/>
            </a:prstGeom>
            <a:noFill/>
          </p:spPr>
        </p:pic>
        <p:sp>
          <p:nvSpPr>
            <p:cNvPr id="6" name="TextBox 5"/>
            <p:cNvSpPr txBox="1"/>
            <p:nvPr/>
          </p:nvSpPr>
          <p:spPr>
            <a:xfrm>
              <a:off x="4724400" y="5562600"/>
              <a:ext cx="4191000" cy="923330"/>
            </a:xfrm>
            <a:prstGeom prst="rect">
              <a:avLst/>
            </a:prstGeom>
            <a:noFill/>
          </p:spPr>
          <p:txBody>
            <a:bodyPr wrap="square" rtlCol="0">
              <a:spAutoFit/>
            </a:bodyPr>
            <a:lstStyle/>
            <a:p>
              <a:pPr algn="ctr"/>
              <a:r>
                <a:rPr lang="ru-RU" b="1" i="1" dirty="0" smtClean="0">
                  <a:latin typeface="Bookman Old Style" pitchFamily="18" charset="0"/>
                </a:rPr>
                <a:t>Аэропорт Кеннеди. 1947 г. Нью-Йорке, США. </a:t>
              </a:r>
            </a:p>
            <a:p>
              <a:pPr algn="ctr"/>
              <a:r>
                <a:rPr lang="ru-RU" b="1" i="1" dirty="0" smtClean="0">
                  <a:latin typeface="Bookman Old Style" pitchFamily="18" charset="0"/>
                </a:rPr>
                <a:t>Архитектор Э. Сааринен</a:t>
              </a:r>
              <a:endParaRPr lang="ru-RU" b="1" i="1" dirty="0">
                <a:latin typeface="Bookman Old Style" pitchFamily="18" charset="0"/>
              </a:endParaRP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AutoShape 2" descr="https://www.parisselectbook.com/en/wp-content/uploads/2013/10/palais-des-congres.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grpSp>
        <p:nvGrpSpPr>
          <p:cNvPr id="7" name="Группа 6"/>
          <p:cNvGrpSpPr/>
          <p:nvPr/>
        </p:nvGrpSpPr>
        <p:grpSpPr>
          <a:xfrm>
            <a:off x="200977" y="304800"/>
            <a:ext cx="8943023" cy="5827931"/>
            <a:chOff x="200977" y="304800"/>
            <a:chExt cx="8943023" cy="5827931"/>
          </a:xfrm>
        </p:grpSpPr>
        <p:pic>
          <p:nvPicPr>
            <p:cNvPr id="39940" name="Picture 4" descr="http://worldalldetails.com/sightseeing/paris_architecture_france_129010.jpg"/>
            <p:cNvPicPr>
              <a:picLocks noChangeAspect="1" noChangeArrowheads="1"/>
            </p:cNvPicPr>
            <p:nvPr/>
          </p:nvPicPr>
          <p:blipFill>
            <a:blip r:embed="rId2" cstate="print"/>
            <a:srcRect t="18349" b="8257"/>
            <a:stretch>
              <a:fillRect/>
            </a:stretch>
          </p:blipFill>
          <p:spPr bwMode="auto">
            <a:xfrm>
              <a:off x="200977" y="304800"/>
              <a:ext cx="4672013" cy="3429000"/>
            </a:xfrm>
            <a:prstGeom prst="rect">
              <a:avLst/>
            </a:prstGeom>
            <a:noFill/>
          </p:spPr>
        </p:pic>
        <p:sp>
          <p:nvSpPr>
            <p:cNvPr id="4" name="TextBox 3"/>
            <p:cNvSpPr txBox="1"/>
            <p:nvPr/>
          </p:nvSpPr>
          <p:spPr>
            <a:xfrm>
              <a:off x="228600" y="3810000"/>
              <a:ext cx="4419600" cy="1200329"/>
            </a:xfrm>
            <a:prstGeom prst="rect">
              <a:avLst/>
            </a:prstGeom>
            <a:noFill/>
          </p:spPr>
          <p:txBody>
            <a:bodyPr wrap="square" rtlCol="0">
              <a:spAutoFit/>
            </a:bodyPr>
            <a:lstStyle/>
            <a:p>
              <a:pPr algn="ctr"/>
              <a:r>
                <a:rPr lang="ru-RU" b="1" i="1" dirty="0" smtClean="0">
                  <a:latin typeface="Bookman Old Style" pitchFamily="18" charset="0"/>
                </a:rPr>
                <a:t>Дворец Конгрессов. </a:t>
              </a:r>
            </a:p>
            <a:p>
              <a:pPr algn="ctr"/>
              <a:r>
                <a:rPr lang="ru-RU" b="1" i="1" dirty="0" smtClean="0">
                  <a:latin typeface="Bookman Old Style" pitchFamily="18" charset="0"/>
                </a:rPr>
                <a:t>1971-1974 г.г. Париж. Архитектор  </a:t>
              </a:r>
            </a:p>
            <a:p>
              <a:pPr algn="ctr"/>
              <a:r>
                <a:rPr lang="ru-RU" b="1" i="1" dirty="0" smtClean="0">
                  <a:latin typeface="Bookman Old Style" pitchFamily="18" charset="0"/>
                </a:rPr>
                <a:t>К. де </a:t>
              </a:r>
              <a:r>
                <a:rPr lang="ru-RU" b="1" i="1" dirty="0" err="1" smtClean="0">
                  <a:latin typeface="Bookman Old Style" pitchFamily="18" charset="0"/>
                </a:rPr>
                <a:t>Портзампарк</a:t>
              </a:r>
              <a:endParaRPr lang="ru-RU" b="1" i="1" dirty="0">
                <a:latin typeface="Bookman Old Style" pitchFamily="18" charset="0"/>
              </a:endParaRPr>
            </a:p>
          </p:txBody>
        </p:sp>
        <p:pic>
          <p:nvPicPr>
            <p:cNvPr id="39942" name="Picture 6" descr="https://ic.pics.livejournal.com/gleb_klinov/13484857/31955/31955_original.jpg"/>
            <p:cNvPicPr>
              <a:picLocks noChangeAspect="1" noChangeArrowheads="1"/>
            </p:cNvPicPr>
            <p:nvPr/>
          </p:nvPicPr>
          <p:blipFill>
            <a:blip r:embed="rId3"/>
            <a:srcRect l="16541"/>
            <a:stretch>
              <a:fillRect/>
            </a:stretch>
          </p:blipFill>
          <p:spPr bwMode="auto">
            <a:xfrm>
              <a:off x="4648200" y="2124261"/>
              <a:ext cx="4343400" cy="3250483"/>
            </a:xfrm>
            <a:prstGeom prst="rect">
              <a:avLst/>
            </a:prstGeom>
            <a:noFill/>
          </p:spPr>
        </p:pic>
        <p:sp>
          <p:nvSpPr>
            <p:cNvPr id="6" name="TextBox 5"/>
            <p:cNvSpPr txBox="1"/>
            <p:nvPr/>
          </p:nvSpPr>
          <p:spPr>
            <a:xfrm>
              <a:off x="4191000" y="5486400"/>
              <a:ext cx="4953000" cy="646331"/>
            </a:xfrm>
            <a:prstGeom prst="rect">
              <a:avLst/>
            </a:prstGeom>
            <a:noFill/>
          </p:spPr>
          <p:txBody>
            <a:bodyPr wrap="square" rtlCol="0">
              <a:spAutoFit/>
            </a:bodyPr>
            <a:lstStyle/>
            <a:p>
              <a:pPr algn="ctr"/>
              <a:r>
                <a:rPr lang="ru-RU" b="1" i="1" dirty="0" smtClean="0">
                  <a:latin typeface="Bookman Old Style" pitchFamily="18" charset="0"/>
                </a:rPr>
                <a:t>Церковь в </a:t>
              </a:r>
              <a:r>
                <a:rPr lang="ru-RU" b="1" i="1" dirty="0" err="1" smtClean="0">
                  <a:latin typeface="Bookman Old Style" pitchFamily="18" charset="0"/>
                </a:rPr>
                <a:t>Роншане</a:t>
              </a:r>
              <a:r>
                <a:rPr lang="ru-RU" b="1" i="1" dirty="0" smtClean="0">
                  <a:latin typeface="Bookman Old Style" pitchFamily="18" charset="0"/>
                </a:rPr>
                <a:t>. 1955 г. Франция. Архитектор  </a:t>
              </a:r>
              <a:r>
                <a:rPr lang="ru-RU" b="1" i="1" dirty="0" err="1" smtClean="0">
                  <a:latin typeface="Bookman Old Style" pitchFamily="18" charset="0"/>
                </a:rPr>
                <a:t>Ле</a:t>
              </a:r>
              <a:r>
                <a:rPr lang="ru-RU" b="1" i="1" dirty="0" smtClean="0">
                  <a:latin typeface="Bookman Old Style" pitchFamily="18" charset="0"/>
                </a:rPr>
                <a:t> Корбюзье</a:t>
              </a:r>
              <a:endParaRPr lang="ru-RU" b="1" i="1" dirty="0">
                <a:latin typeface="Bookman Old Style" pitchFamily="18" charset="0"/>
              </a:endParaRP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0" y="188640"/>
            <a:ext cx="9144000" cy="1368152"/>
          </a:xfrm>
        </p:spPr>
        <p:txBody>
          <a:bodyPr>
            <a:normAutofit fontScale="92500" lnSpcReduction="10000"/>
          </a:bodyPr>
          <a:lstStyle/>
          <a:p>
            <a:pPr lvl="0" algn="ctr">
              <a:buClr>
                <a:srgbClr val="CF6DA4"/>
              </a:buClr>
              <a:buNone/>
            </a:pPr>
            <a:r>
              <a:rPr lang="ru-RU" sz="2400" b="1" i="1" dirty="0" smtClean="0">
                <a:latin typeface="Bookman Old Style" pitchFamily="18" charset="0"/>
                <a:cs typeface="Times New Roman" pitchFamily="18" charset="0"/>
              </a:rPr>
              <a:t>Архитектура нашего времени </a:t>
            </a:r>
            <a:r>
              <a:rPr lang="ru-RU" sz="2400" b="1" i="1" dirty="0">
                <a:latin typeface="Bookman Old Style" pitchFamily="18" charset="0"/>
                <a:cs typeface="Times New Roman" pitchFamily="18" charset="0"/>
              </a:rPr>
              <a:t>свободна в выборе идей </a:t>
            </a:r>
            <a:endParaRPr lang="ru-RU" sz="2400" b="1" i="1" dirty="0" smtClean="0">
              <a:latin typeface="Bookman Old Style" pitchFamily="18" charset="0"/>
              <a:cs typeface="Times New Roman" pitchFamily="18" charset="0"/>
            </a:endParaRPr>
          </a:p>
          <a:p>
            <a:pPr lvl="0" algn="ctr">
              <a:buClr>
                <a:srgbClr val="CF6DA4"/>
              </a:buClr>
              <a:buNone/>
            </a:pPr>
            <a:r>
              <a:rPr lang="ru-RU" sz="2400" b="1" i="1" dirty="0" smtClean="0">
                <a:latin typeface="Bookman Old Style" pitchFamily="18" charset="0"/>
                <a:cs typeface="Times New Roman" pitchFamily="18" charset="0"/>
              </a:rPr>
              <a:t>и </a:t>
            </a:r>
            <a:r>
              <a:rPr lang="ru-RU" sz="2400" b="1" i="1" dirty="0">
                <a:latin typeface="Bookman Old Style" pitchFamily="18" charset="0"/>
                <a:cs typeface="Times New Roman" pitchFamily="18" charset="0"/>
              </a:rPr>
              <a:t>форм, она не подчиняется какому-либо определенному стилю. Все стили являются равноправными.</a:t>
            </a:r>
          </a:p>
          <a:p>
            <a:endParaRPr lang="ru-RU" dirty="0"/>
          </a:p>
        </p:txBody>
      </p:sp>
      <p:pic>
        <p:nvPicPr>
          <p:cNvPr id="3074" name="Picture 2" descr="http://m2.kharkov.ua/content/sopot-polch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00600" y="1575758"/>
            <a:ext cx="3968824" cy="262092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495800" y="4191000"/>
            <a:ext cx="4495800" cy="369332"/>
          </a:xfrm>
          <a:prstGeom prst="rect">
            <a:avLst/>
          </a:prstGeom>
          <a:noFill/>
        </p:spPr>
        <p:txBody>
          <a:bodyPr wrap="square" rtlCol="0">
            <a:spAutoFit/>
          </a:bodyPr>
          <a:lstStyle/>
          <a:p>
            <a:pPr algn="ctr"/>
            <a:r>
              <a:rPr lang="ru-RU" b="1" i="1" dirty="0" smtClean="0">
                <a:latin typeface="Bookman Old Style" pitchFamily="18" charset="0"/>
                <a:cs typeface="Times New Roman" pitchFamily="18" charset="0"/>
              </a:rPr>
              <a:t>Изогнутый дом (</a:t>
            </a:r>
            <a:r>
              <a:rPr lang="ru-RU" b="1" i="1" dirty="0" err="1" smtClean="0">
                <a:latin typeface="Bookman Old Style" pitchFamily="18" charset="0"/>
                <a:cs typeface="Times New Roman" pitchFamily="18" charset="0"/>
              </a:rPr>
              <a:t>Сопот</a:t>
            </a:r>
            <a:r>
              <a:rPr lang="ru-RU" b="1" i="1" dirty="0" smtClean="0">
                <a:latin typeface="Bookman Old Style" pitchFamily="18" charset="0"/>
                <a:cs typeface="Times New Roman" pitchFamily="18" charset="0"/>
              </a:rPr>
              <a:t>, Польша)</a:t>
            </a:r>
            <a:endParaRPr lang="ru-RU" b="1" i="1" dirty="0">
              <a:latin typeface="Bookman Old Style" pitchFamily="18" charset="0"/>
              <a:cs typeface="Times New Roman" pitchFamily="18" charset="0"/>
            </a:endParaRPr>
          </a:p>
        </p:txBody>
      </p:sp>
      <p:pic>
        <p:nvPicPr>
          <p:cNvPr id="9218" name="Picture 2" descr="Самые необычные здания в мире. Часть 1 (50 фото)"/>
          <p:cNvPicPr>
            <a:picLocks noChangeAspect="1" noChangeArrowheads="1"/>
          </p:cNvPicPr>
          <p:nvPr/>
        </p:nvPicPr>
        <p:blipFill>
          <a:blip r:embed="rId3" cstate="print"/>
          <a:srcRect/>
          <a:stretch>
            <a:fillRect/>
          </a:stretch>
        </p:blipFill>
        <p:spPr bwMode="auto">
          <a:xfrm>
            <a:off x="228600" y="1524000"/>
            <a:ext cx="3816424" cy="2736304"/>
          </a:xfrm>
          <a:prstGeom prst="rect">
            <a:avLst/>
          </a:prstGeom>
          <a:noFill/>
        </p:spPr>
      </p:pic>
      <p:sp>
        <p:nvSpPr>
          <p:cNvPr id="8" name="TextBox 7"/>
          <p:cNvSpPr txBox="1"/>
          <p:nvPr/>
        </p:nvSpPr>
        <p:spPr>
          <a:xfrm>
            <a:off x="304800" y="4267200"/>
            <a:ext cx="3707904" cy="646331"/>
          </a:xfrm>
          <a:prstGeom prst="rect">
            <a:avLst/>
          </a:prstGeom>
          <a:noFill/>
        </p:spPr>
        <p:txBody>
          <a:bodyPr wrap="square" rtlCol="0">
            <a:spAutoFit/>
          </a:bodyPr>
          <a:lstStyle/>
          <a:p>
            <a:r>
              <a:rPr lang="ru-RU" b="1" i="1" dirty="0" smtClean="0">
                <a:latin typeface="Bookman Old Style" pitchFamily="18" charset="0"/>
                <a:cs typeface="Times New Roman" pitchFamily="18" charset="0"/>
              </a:rPr>
              <a:t>Кубические Здания (Роттердам, Нидерланды)</a:t>
            </a:r>
            <a:endParaRPr lang="ru-RU" b="1" i="1" dirty="0">
              <a:latin typeface="Bookman Old Style" pitchFamily="18" charset="0"/>
              <a:cs typeface="Times New Roman" pitchFamily="18" charset="0"/>
            </a:endParaRPr>
          </a:p>
        </p:txBody>
      </p:sp>
      <p:pic>
        <p:nvPicPr>
          <p:cNvPr id="9220" name="Picture 4" descr="Самые необычные здания в мире. Часть 1 (50 фото)"/>
          <p:cNvPicPr>
            <a:picLocks noChangeAspect="1" noChangeArrowheads="1"/>
          </p:cNvPicPr>
          <p:nvPr/>
        </p:nvPicPr>
        <p:blipFill>
          <a:blip r:embed="rId4" cstate="print"/>
          <a:srcRect t="5277" r="6282" b="42327"/>
          <a:stretch>
            <a:fillRect/>
          </a:stretch>
        </p:blipFill>
        <p:spPr bwMode="auto">
          <a:xfrm>
            <a:off x="3581400" y="4841776"/>
            <a:ext cx="5400600" cy="2016224"/>
          </a:xfrm>
          <a:prstGeom prst="rect">
            <a:avLst/>
          </a:prstGeom>
          <a:noFill/>
        </p:spPr>
      </p:pic>
      <p:sp>
        <p:nvSpPr>
          <p:cNvPr id="10" name="TextBox 9"/>
          <p:cNvSpPr txBox="1"/>
          <p:nvPr/>
        </p:nvSpPr>
        <p:spPr>
          <a:xfrm>
            <a:off x="1600200" y="5181600"/>
            <a:ext cx="1965176" cy="1200329"/>
          </a:xfrm>
          <a:prstGeom prst="rect">
            <a:avLst/>
          </a:prstGeom>
          <a:noFill/>
        </p:spPr>
        <p:txBody>
          <a:bodyPr wrap="square" rtlCol="0">
            <a:spAutoFit/>
          </a:bodyPr>
          <a:lstStyle/>
          <a:p>
            <a:pPr algn="ctr"/>
            <a:r>
              <a:rPr lang="ru-RU" b="1" i="1" dirty="0" smtClean="0">
                <a:latin typeface="Bookman Old Style" pitchFamily="18" charset="0"/>
                <a:cs typeface="Times New Roman" pitchFamily="18" charset="0"/>
              </a:rPr>
              <a:t>Музей </a:t>
            </a:r>
            <a:r>
              <a:rPr lang="en-US" b="1" i="1" dirty="0" smtClean="0">
                <a:latin typeface="Bookman Old Style" pitchFamily="18" charset="0"/>
                <a:cs typeface="Times New Roman" pitchFamily="18" charset="0"/>
              </a:rPr>
              <a:t>Guggenheim (</a:t>
            </a:r>
            <a:r>
              <a:rPr lang="ru-RU" b="1" i="1" dirty="0" smtClean="0">
                <a:latin typeface="Bookman Old Style" pitchFamily="18" charset="0"/>
                <a:cs typeface="Times New Roman" pitchFamily="18" charset="0"/>
              </a:rPr>
              <a:t>Бильбао, Испания)</a:t>
            </a:r>
            <a:endParaRPr lang="ru-RU" b="1" i="1" dirty="0">
              <a:latin typeface="Bookman Old Style" pitchFamily="18" charset="0"/>
              <a:cs typeface="Times New Roman" pitchFamily="18" charset="0"/>
            </a:endParaRPr>
          </a:p>
        </p:txBody>
      </p:sp>
    </p:spTree>
    <p:extLst>
      <p:ext uri="{BB962C8B-B14F-4D97-AF65-F5344CB8AC3E}">
        <p14:creationId xmlns:p14="http://schemas.microsoft.com/office/powerpoint/2010/main" val="1740160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1000" fill="hold"/>
                                        <p:tgtEl>
                                          <p:spTgt spid="9218"/>
                                        </p:tgtEl>
                                        <p:attrNameLst>
                                          <p:attrName>ppt_w</p:attrName>
                                        </p:attrNameLst>
                                      </p:cBhvr>
                                      <p:tavLst>
                                        <p:tav tm="0">
                                          <p:val>
                                            <p:fltVal val="0"/>
                                          </p:val>
                                        </p:tav>
                                        <p:tav tm="100000">
                                          <p:val>
                                            <p:strVal val="#ppt_w"/>
                                          </p:val>
                                        </p:tav>
                                      </p:tavLst>
                                    </p:anim>
                                    <p:anim calcmode="lin" valueType="num">
                                      <p:cBhvr>
                                        <p:cTn id="8" dur="1000" fill="hold"/>
                                        <p:tgtEl>
                                          <p:spTgt spid="9218"/>
                                        </p:tgtEl>
                                        <p:attrNameLst>
                                          <p:attrName>ppt_h</p:attrName>
                                        </p:attrNameLst>
                                      </p:cBhvr>
                                      <p:tavLst>
                                        <p:tav tm="0">
                                          <p:val>
                                            <p:fltVal val="0"/>
                                          </p:val>
                                        </p:tav>
                                        <p:tav tm="100000">
                                          <p:val>
                                            <p:strVal val="#ppt_h"/>
                                          </p:val>
                                        </p:tav>
                                      </p:tavLst>
                                    </p:anim>
                                    <p:anim calcmode="lin" valueType="num">
                                      <p:cBhvr>
                                        <p:cTn id="9" dur="1000" fill="hold"/>
                                        <p:tgtEl>
                                          <p:spTgt spid="9218"/>
                                        </p:tgtEl>
                                        <p:attrNameLst>
                                          <p:attrName>style.rotation</p:attrName>
                                        </p:attrNameLst>
                                      </p:cBhvr>
                                      <p:tavLst>
                                        <p:tav tm="0">
                                          <p:val>
                                            <p:fltVal val="90"/>
                                          </p:val>
                                        </p:tav>
                                        <p:tav tm="100000">
                                          <p:val>
                                            <p:fltVal val="0"/>
                                          </p:val>
                                        </p:tav>
                                      </p:tavLst>
                                    </p:anim>
                                    <p:animEffect transition="in" filter="fade">
                                      <p:cBhvr>
                                        <p:cTn id="10" dur="1000"/>
                                        <p:tgtEl>
                                          <p:spTgt spid="9218"/>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3074"/>
                                        </p:tgtEl>
                                        <p:attrNameLst>
                                          <p:attrName>style.visibility</p:attrName>
                                        </p:attrNameLst>
                                      </p:cBhvr>
                                      <p:to>
                                        <p:strVal val="visible"/>
                                      </p:to>
                                    </p:set>
                                    <p:anim calcmode="lin" valueType="num">
                                      <p:cBhvr>
                                        <p:cTn id="22" dur="1000" fill="hold"/>
                                        <p:tgtEl>
                                          <p:spTgt spid="3074"/>
                                        </p:tgtEl>
                                        <p:attrNameLst>
                                          <p:attrName>ppt_w</p:attrName>
                                        </p:attrNameLst>
                                      </p:cBhvr>
                                      <p:tavLst>
                                        <p:tav tm="0">
                                          <p:val>
                                            <p:fltVal val="0"/>
                                          </p:val>
                                        </p:tav>
                                        <p:tav tm="100000">
                                          <p:val>
                                            <p:strVal val="#ppt_w"/>
                                          </p:val>
                                        </p:tav>
                                      </p:tavLst>
                                    </p:anim>
                                    <p:anim calcmode="lin" valueType="num">
                                      <p:cBhvr>
                                        <p:cTn id="23" dur="1000" fill="hold"/>
                                        <p:tgtEl>
                                          <p:spTgt spid="3074"/>
                                        </p:tgtEl>
                                        <p:attrNameLst>
                                          <p:attrName>ppt_h</p:attrName>
                                        </p:attrNameLst>
                                      </p:cBhvr>
                                      <p:tavLst>
                                        <p:tav tm="0">
                                          <p:val>
                                            <p:fltVal val="0"/>
                                          </p:val>
                                        </p:tav>
                                        <p:tav tm="100000">
                                          <p:val>
                                            <p:strVal val="#ppt_h"/>
                                          </p:val>
                                        </p:tav>
                                      </p:tavLst>
                                    </p:anim>
                                    <p:anim calcmode="lin" valueType="num">
                                      <p:cBhvr>
                                        <p:cTn id="24" dur="1000" fill="hold"/>
                                        <p:tgtEl>
                                          <p:spTgt spid="3074"/>
                                        </p:tgtEl>
                                        <p:attrNameLst>
                                          <p:attrName>style.rotation</p:attrName>
                                        </p:attrNameLst>
                                      </p:cBhvr>
                                      <p:tavLst>
                                        <p:tav tm="0">
                                          <p:val>
                                            <p:fltVal val="90"/>
                                          </p:val>
                                        </p:tav>
                                        <p:tav tm="100000">
                                          <p:val>
                                            <p:fltVal val="0"/>
                                          </p:val>
                                        </p:tav>
                                      </p:tavLst>
                                    </p:anim>
                                    <p:animEffect transition="in" filter="fade">
                                      <p:cBhvr>
                                        <p:cTn id="25" dur="1000"/>
                                        <p:tgtEl>
                                          <p:spTgt spid="3074"/>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9220"/>
                                        </p:tgtEl>
                                        <p:attrNameLst>
                                          <p:attrName>style.visibility</p:attrName>
                                        </p:attrNameLst>
                                      </p:cBhvr>
                                      <p:to>
                                        <p:strVal val="visible"/>
                                      </p:to>
                                    </p:set>
                                    <p:anim calcmode="lin" valueType="num">
                                      <p:cBhvr>
                                        <p:cTn id="37" dur="1000" fill="hold"/>
                                        <p:tgtEl>
                                          <p:spTgt spid="9220"/>
                                        </p:tgtEl>
                                        <p:attrNameLst>
                                          <p:attrName>ppt_w</p:attrName>
                                        </p:attrNameLst>
                                      </p:cBhvr>
                                      <p:tavLst>
                                        <p:tav tm="0">
                                          <p:val>
                                            <p:fltVal val="0"/>
                                          </p:val>
                                        </p:tav>
                                        <p:tav tm="100000">
                                          <p:val>
                                            <p:strVal val="#ppt_w"/>
                                          </p:val>
                                        </p:tav>
                                      </p:tavLst>
                                    </p:anim>
                                    <p:anim calcmode="lin" valueType="num">
                                      <p:cBhvr>
                                        <p:cTn id="38" dur="1000" fill="hold"/>
                                        <p:tgtEl>
                                          <p:spTgt spid="9220"/>
                                        </p:tgtEl>
                                        <p:attrNameLst>
                                          <p:attrName>ppt_h</p:attrName>
                                        </p:attrNameLst>
                                      </p:cBhvr>
                                      <p:tavLst>
                                        <p:tav tm="0">
                                          <p:val>
                                            <p:fltVal val="0"/>
                                          </p:val>
                                        </p:tav>
                                        <p:tav tm="100000">
                                          <p:val>
                                            <p:strVal val="#ppt_h"/>
                                          </p:val>
                                        </p:tav>
                                      </p:tavLst>
                                    </p:anim>
                                    <p:anim calcmode="lin" valueType="num">
                                      <p:cBhvr>
                                        <p:cTn id="39" dur="1000" fill="hold"/>
                                        <p:tgtEl>
                                          <p:spTgt spid="9220"/>
                                        </p:tgtEl>
                                        <p:attrNameLst>
                                          <p:attrName>style.rotation</p:attrName>
                                        </p:attrNameLst>
                                      </p:cBhvr>
                                      <p:tavLst>
                                        <p:tav tm="0">
                                          <p:val>
                                            <p:fltVal val="90"/>
                                          </p:val>
                                        </p:tav>
                                        <p:tav tm="100000">
                                          <p:val>
                                            <p:fltVal val="0"/>
                                          </p:val>
                                        </p:tav>
                                      </p:tavLst>
                                    </p:anim>
                                    <p:animEffect transition="in" filter="fade">
                                      <p:cBhvr>
                                        <p:cTn id="40" dur="1000"/>
                                        <p:tgtEl>
                                          <p:spTgt spid="9220"/>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228600"/>
            <a:ext cx="8686800" cy="6124754"/>
          </a:xfrm>
          <a:prstGeom prst="rect">
            <a:avLst/>
          </a:prstGeom>
          <a:noFill/>
        </p:spPr>
        <p:txBody>
          <a:bodyPr wrap="square" rtlCol="0">
            <a:spAutoFit/>
          </a:bodyPr>
          <a:lstStyle/>
          <a:p>
            <a:pPr algn="just"/>
            <a:r>
              <a:rPr lang="ru-RU" sz="2000" b="1" dirty="0" smtClean="0">
                <a:latin typeface="Bookman Old Style" pitchFamily="18" charset="0"/>
              </a:rPr>
              <a:t>  Глядя на развитие архитектуры XX—XXI вв., можно проследить определённую закономерность: поочерёдную смену течений, отдающих предпочтение то идеям красоты, то идеям целесообразности. Эти идеалы проступают в обличии то экспрессионизма или структурализма, то историзма или </a:t>
            </a:r>
            <a:r>
              <a:rPr lang="ru-RU" sz="2000" b="1" dirty="0" err="1" smtClean="0">
                <a:latin typeface="Bookman Old Style" pitchFamily="18" charset="0"/>
              </a:rPr>
              <a:t>хай-тека</a:t>
            </a:r>
            <a:r>
              <a:rPr lang="ru-RU" sz="2000" b="1" dirty="0" smtClean="0">
                <a:latin typeface="Bookman Old Style" pitchFamily="18" charset="0"/>
              </a:rPr>
              <a:t>. За новизной названий этих течений мы обнаруживаем воплощение знакомых нам художественных устремлений модерна или конструктивизма. Конечно, на каждой новой ступени развития зодчества эти идеи получают новое прочтение, обогащаются поисками неизвестных доселе творческих и технологических возможностей.</a:t>
            </a:r>
          </a:p>
          <a:p>
            <a:pPr algn="ctr"/>
            <a:r>
              <a:rPr lang="ru-RU" sz="2000" b="1" dirty="0" smtClean="0">
                <a:latin typeface="Bookman Old Style" pitchFamily="18" charset="0"/>
              </a:rPr>
              <a:t/>
            </a:r>
            <a:br>
              <a:rPr lang="ru-RU" sz="2000" b="1" dirty="0" smtClean="0">
                <a:latin typeface="Bookman Old Style" pitchFamily="18" charset="0"/>
              </a:rPr>
            </a:br>
            <a:r>
              <a:rPr lang="ru-RU" sz="2000" b="1" dirty="0" smtClean="0">
                <a:latin typeface="Bookman Old Style" pitchFamily="18" charset="0"/>
              </a:rPr>
              <a:t> </a:t>
            </a:r>
            <a:r>
              <a:rPr lang="ru-RU" sz="2200" b="1" dirty="0" smtClean="0">
                <a:latin typeface="Bookman Old Style" pitchFamily="18" charset="0"/>
              </a:rPr>
              <a:t>Современный стиль </a:t>
            </a:r>
            <a:r>
              <a:rPr lang="ru-RU" sz="2200" b="1" i="1" dirty="0" smtClean="0">
                <a:solidFill>
                  <a:srgbClr val="0070C0"/>
                </a:solidFill>
                <a:latin typeface="Bookman Old Style" pitchFamily="18" charset="0"/>
              </a:rPr>
              <a:t>ХАЙ-ТЕК</a:t>
            </a:r>
            <a:r>
              <a:rPr lang="ru-RU" sz="2200" b="1" dirty="0" smtClean="0">
                <a:latin typeface="Bookman Old Style" pitchFamily="18" charset="0"/>
              </a:rPr>
              <a:t> — </a:t>
            </a:r>
            <a:r>
              <a:rPr lang="ru-RU" sz="2200" b="1" i="1" dirty="0" smtClean="0">
                <a:solidFill>
                  <a:srgbClr val="FF0000"/>
                </a:solidFill>
                <a:latin typeface="Bookman Old Style" pitchFamily="18" charset="0"/>
              </a:rPr>
              <a:t>демонстрация возможностей </a:t>
            </a:r>
            <a:r>
              <a:rPr lang="ru-RU" sz="2200" b="1" i="1" dirty="0" err="1" smtClean="0">
                <a:solidFill>
                  <a:srgbClr val="FF0000"/>
                </a:solidFill>
                <a:latin typeface="Bookman Old Style" pitchFamily="18" charset="0"/>
              </a:rPr>
              <a:t>сверхтехнологий</a:t>
            </a:r>
            <a:r>
              <a:rPr lang="ru-RU" sz="2200" b="1" i="1" dirty="0" smtClean="0">
                <a:solidFill>
                  <a:srgbClr val="FF0000"/>
                </a:solidFill>
                <a:latin typeface="Bookman Old Style" pitchFamily="18" charset="0"/>
              </a:rPr>
              <a:t> и воспевание техницизма</a:t>
            </a:r>
            <a:r>
              <a:rPr lang="ru-RU" sz="2200" b="1" dirty="0" smtClean="0">
                <a:latin typeface="Bookman Old Style" pitchFamily="18" charset="0"/>
              </a:rPr>
              <a:t>, берущего начало в идеях конструктивизма. А </a:t>
            </a:r>
            <a:r>
              <a:rPr lang="ru-RU" sz="2200" b="1" i="1" dirty="0" smtClean="0">
                <a:solidFill>
                  <a:srgbClr val="0070C0"/>
                </a:solidFill>
                <a:latin typeface="Bookman Old Style" pitchFamily="18" charset="0"/>
              </a:rPr>
              <a:t>ИСТОРИЗМ</a:t>
            </a:r>
            <a:r>
              <a:rPr lang="ru-RU" sz="2200" b="1" dirty="0" smtClean="0">
                <a:latin typeface="Bookman Old Style" pitchFamily="18" charset="0"/>
              </a:rPr>
              <a:t>, или </a:t>
            </a:r>
            <a:r>
              <a:rPr lang="ru-RU" sz="2200" b="1" dirty="0" smtClean="0">
                <a:solidFill>
                  <a:srgbClr val="0070C0"/>
                </a:solidFill>
                <a:latin typeface="Bookman Old Style" pitchFamily="18" charset="0"/>
              </a:rPr>
              <a:t>НЕОМОДЕРНИЗМ</a:t>
            </a:r>
            <a:r>
              <a:rPr lang="ru-RU" sz="2200" b="1" dirty="0" smtClean="0">
                <a:latin typeface="Bookman Old Style" pitchFamily="18" charset="0"/>
              </a:rPr>
              <a:t>, — своеобразное воплощение </a:t>
            </a:r>
            <a:r>
              <a:rPr lang="ru-RU" sz="2200" b="1" i="1" dirty="0" smtClean="0">
                <a:solidFill>
                  <a:srgbClr val="FF0000"/>
                </a:solidFill>
                <a:latin typeface="Bookman Old Style" pitchFamily="18" charset="0"/>
              </a:rPr>
              <a:t>эстетических идей прошлого в современных формах. </a:t>
            </a:r>
            <a:endParaRPr lang="ru-RU" sz="2200" b="1" i="1" dirty="0">
              <a:solidFill>
                <a:srgbClr val="FF0000"/>
              </a:solidFill>
              <a:latin typeface="Bookman Old Style"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28600" y="0"/>
            <a:ext cx="8763000" cy="2808312"/>
          </a:xfrm>
        </p:spPr>
        <p:txBody>
          <a:bodyPr>
            <a:normAutofit/>
          </a:bodyPr>
          <a:lstStyle/>
          <a:p>
            <a:pPr algn="ctr"/>
            <a:r>
              <a:rPr lang="ru-RU" sz="6600" dirty="0" smtClean="0">
                <a:solidFill>
                  <a:schemeClr val="tx1"/>
                </a:solidFill>
                <a:latin typeface="Bookman Old Style" pitchFamily="18" charset="0"/>
                <a:cs typeface="Mongolian Baiti" pitchFamily="66" charset="0"/>
              </a:rPr>
              <a:t>Город </a:t>
            </a:r>
            <a:br>
              <a:rPr lang="ru-RU" sz="6600" dirty="0" smtClean="0">
                <a:solidFill>
                  <a:schemeClr val="tx1"/>
                </a:solidFill>
                <a:latin typeface="Bookman Old Style" pitchFamily="18" charset="0"/>
                <a:cs typeface="Mongolian Baiti" pitchFamily="66" charset="0"/>
              </a:rPr>
            </a:br>
            <a:r>
              <a:rPr lang="ru-RU" sz="6600" dirty="0" smtClean="0">
                <a:solidFill>
                  <a:schemeClr val="tx1"/>
                </a:solidFill>
                <a:latin typeface="Bookman Old Style" pitchFamily="18" charset="0"/>
                <a:cs typeface="Mongolian Baiti" pitchFamily="66" charset="0"/>
              </a:rPr>
              <a:t>сегодня и завтра.</a:t>
            </a:r>
            <a:endParaRPr lang="ru-RU" sz="6600" dirty="0">
              <a:solidFill>
                <a:schemeClr val="tx1"/>
              </a:solidFill>
              <a:latin typeface="Bookman Old Style" pitchFamily="18" charset="0"/>
              <a:cs typeface="Mongolian Baiti" pitchFamily="66" charset="0"/>
            </a:endParaRPr>
          </a:p>
        </p:txBody>
      </p:sp>
      <p:sp>
        <p:nvSpPr>
          <p:cNvPr id="3" name="Подзаголовок 2"/>
          <p:cNvSpPr>
            <a:spLocks noGrp="1"/>
          </p:cNvSpPr>
          <p:nvPr>
            <p:ph type="subTitle" idx="1"/>
          </p:nvPr>
        </p:nvSpPr>
        <p:spPr>
          <a:xfrm>
            <a:off x="228600" y="3140968"/>
            <a:ext cx="8686800" cy="1368152"/>
          </a:xfrm>
        </p:spPr>
        <p:txBody>
          <a:bodyPr>
            <a:noAutofit/>
          </a:bodyPr>
          <a:lstStyle/>
          <a:p>
            <a:pPr algn="ctr"/>
            <a:r>
              <a:rPr lang="ru-RU" sz="4000" b="1" dirty="0" smtClean="0">
                <a:solidFill>
                  <a:srgbClr val="0070C0"/>
                </a:solidFill>
                <a:latin typeface="Bookman Old Style" pitchFamily="18" charset="0"/>
              </a:rPr>
              <a:t>Пути развития современной архитектуры и дизайна</a:t>
            </a:r>
            <a:endParaRPr lang="ru-RU" sz="4000" b="1" dirty="0">
              <a:solidFill>
                <a:srgbClr val="0070C0"/>
              </a:solidFill>
              <a:latin typeface="Bookman Old Style" pitchFamily="18" charset="0"/>
            </a:endParaRPr>
          </a:p>
        </p:txBody>
      </p:sp>
      <p:sp>
        <p:nvSpPr>
          <p:cNvPr id="4" name="TextBox 3"/>
          <p:cNvSpPr txBox="1"/>
          <p:nvPr/>
        </p:nvSpPr>
        <p:spPr>
          <a:xfrm>
            <a:off x="2362200" y="5791200"/>
            <a:ext cx="4551143" cy="923330"/>
          </a:xfrm>
          <a:prstGeom prst="rect">
            <a:avLst/>
          </a:prstGeom>
          <a:noFill/>
        </p:spPr>
        <p:txBody>
          <a:bodyPr wrap="square" rtlCol="0">
            <a:spAutoFit/>
          </a:bodyPr>
          <a:lstStyle/>
          <a:p>
            <a:pPr algn="ctr"/>
            <a:r>
              <a:rPr lang="ru-RU" sz="3600" b="1" dirty="0" smtClean="0">
                <a:latin typeface="Bookman Old Style" pitchFamily="18" charset="0"/>
              </a:rPr>
              <a:t>ИЗО 7 класс</a:t>
            </a:r>
          </a:p>
          <a:p>
            <a:pPr algn="r"/>
            <a:endParaRPr lang="ru-RU" dirty="0"/>
          </a:p>
        </p:txBody>
      </p:sp>
    </p:spTree>
    <p:extLst>
      <p:ext uri="{BB962C8B-B14F-4D97-AF65-F5344CB8AC3E}">
        <p14:creationId xmlns:p14="http://schemas.microsoft.com/office/powerpoint/2010/main" val="1582357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circle(in)">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Группа 6"/>
          <p:cNvGrpSpPr/>
          <p:nvPr/>
        </p:nvGrpSpPr>
        <p:grpSpPr>
          <a:xfrm>
            <a:off x="228600" y="152400"/>
            <a:ext cx="8610600" cy="6463356"/>
            <a:chOff x="228600" y="152400"/>
            <a:chExt cx="8610600" cy="6463356"/>
          </a:xfrm>
        </p:grpSpPr>
        <p:pic>
          <p:nvPicPr>
            <p:cNvPr id="3" name="Picture 6" descr="Стили современной архитектуры"/>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712" t="2908"/>
            <a:stretch/>
          </p:blipFill>
          <p:spPr bwMode="auto">
            <a:xfrm>
              <a:off x="4860032" y="260647"/>
              <a:ext cx="3979168" cy="635510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85800" y="4572000"/>
              <a:ext cx="4267200" cy="1754326"/>
            </a:xfrm>
            <a:prstGeom prst="rect">
              <a:avLst/>
            </a:prstGeom>
            <a:noFill/>
          </p:spPr>
          <p:txBody>
            <a:bodyPr wrap="square" rtlCol="0">
              <a:spAutoFit/>
            </a:bodyPr>
            <a:lstStyle/>
            <a:p>
              <a:pPr algn="ctr"/>
              <a:r>
                <a:rPr lang="ru-RU" b="1" i="1" dirty="0" smtClean="0">
                  <a:latin typeface="Bookman Old Style" pitchFamily="18" charset="0"/>
                </a:rPr>
                <a:t>«</a:t>
              </a:r>
              <a:r>
                <a:rPr lang="ru-RU" b="1" i="1" dirty="0" smtClean="0">
                  <a:latin typeface="Bookman Old Style" pitchFamily="18" charset="0"/>
                  <a:cs typeface="Times New Roman" pitchFamily="18" charset="0"/>
                </a:rPr>
                <a:t>Танцующий дом»  </a:t>
              </a:r>
              <a:r>
                <a:rPr lang="ru-RU" b="1" dirty="0" smtClean="0">
                  <a:latin typeface="Bookman Old Style" pitchFamily="18" charset="0"/>
                </a:rPr>
                <a:t>—</a:t>
              </a:r>
              <a:r>
                <a:rPr lang="ru-RU" b="1" i="1" dirty="0" smtClean="0">
                  <a:latin typeface="Bookman Old Style" pitchFamily="18" charset="0"/>
                  <a:cs typeface="Times New Roman" pitchFamily="18" charset="0"/>
                </a:rPr>
                <a:t> офисное здание в Праге. 1994-1996 г.г. Архитекторы  </a:t>
              </a:r>
            </a:p>
            <a:p>
              <a:pPr algn="ctr"/>
              <a:r>
                <a:rPr lang="ru-RU" b="1" i="1" dirty="0" smtClean="0">
                  <a:latin typeface="Bookman Old Style" pitchFamily="18" charset="0"/>
                  <a:cs typeface="Times New Roman" pitchFamily="18" charset="0"/>
                </a:rPr>
                <a:t>В. </a:t>
              </a:r>
              <a:r>
                <a:rPr lang="ru-RU" b="1" i="1" dirty="0" err="1" smtClean="0">
                  <a:latin typeface="Bookman Old Style" pitchFamily="18" charset="0"/>
                  <a:cs typeface="Times New Roman" pitchFamily="18" charset="0"/>
                </a:rPr>
                <a:t>Милунич,Ф</a:t>
              </a:r>
              <a:r>
                <a:rPr lang="ru-RU" b="1" i="1" dirty="0" smtClean="0">
                  <a:latin typeface="Bookman Old Style" pitchFamily="18" charset="0"/>
                  <a:cs typeface="Times New Roman" pitchFamily="18" charset="0"/>
                </a:rPr>
                <a:t>. </a:t>
              </a:r>
              <a:r>
                <a:rPr lang="ru-RU" b="1" i="1" dirty="0" err="1" smtClean="0">
                  <a:latin typeface="Bookman Old Style" pitchFamily="18" charset="0"/>
                  <a:cs typeface="Times New Roman" pitchFamily="18" charset="0"/>
                </a:rPr>
                <a:t>Гери</a:t>
              </a:r>
              <a:r>
                <a:rPr lang="ru-RU" b="1" i="1" dirty="0" smtClean="0">
                  <a:latin typeface="Bookman Old Style" pitchFamily="18" charset="0"/>
                  <a:cs typeface="Times New Roman" pitchFamily="18" charset="0"/>
                </a:rPr>
                <a:t>. Архитектурный стиль  </a:t>
              </a:r>
              <a:r>
                <a:rPr lang="ru-RU" b="1" i="1" dirty="0" err="1" smtClean="0">
                  <a:latin typeface="Bookman Old Style" pitchFamily="18" charset="0"/>
                  <a:cs typeface="Times New Roman" pitchFamily="18" charset="0"/>
                </a:rPr>
                <a:t>деконструктивизм</a:t>
              </a:r>
              <a:endParaRPr lang="ru-RU" b="1" i="1" dirty="0">
                <a:latin typeface="Bookman Old Style" pitchFamily="18" charset="0"/>
                <a:cs typeface="Times New Roman" pitchFamily="18" charset="0"/>
              </a:endParaRPr>
            </a:p>
          </p:txBody>
        </p:sp>
        <p:sp>
          <p:nvSpPr>
            <p:cNvPr id="6" name="TextBox 5"/>
            <p:cNvSpPr txBox="1"/>
            <p:nvPr/>
          </p:nvSpPr>
          <p:spPr>
            <a:xfrm>
              <a:off x="228600" y="152400"/>
              <a:ext cx="4114800" cy="4584383"/>
            </a:xfrm>
            <a:prstGeom prst="rect">
              <a:avLst/>
            </a:prstGeom>
            <a:noFill/>
          </p:spPr>
          <p:txBody>
            <a:bodyPr wrap="square" rtlCol="0">
              <a:spAutoFit/>
            </a:bodyPr>
            <a:lstStyle/>
            <a:p>
              <a:pPr algn="ctr">
                <a:buNone/>
              </a:pPr>
              <a:r>
                <a:rPr lang="ru-RU" sz="2400" b="1" dirty="0" smtClean="0">
                  <a:latin typeface="Bookman Old Style" pitchFamily="18" charset="0"/>
                  <a:cs typeface="Times New Roman" pitchFamily="18" charset="0"/>
                </a:rPr>
                <a:t>Современные архитекторы обращаются к </a:t>
              </a:r>
              <a:r>
                <a:rPr lang="ru-RU" sz="2400" b="1" dirty="0" smtClean="0">
                  <a:solidFill>
                    <a:srgbClr val="0070C0"/>
                  </a:solidFill>
                  <a:latin typeface="Bookman Old Style" pitchFamily="18" charset="0"/>
                  <a:cs typeface="Times New Roman" pitchFamily="18" charset="0"/>
                </a:rPr>
                <a:t>инновационным технологиям</a:t>
              </a:r>
              <a:r>
                <a:rPr lang="ru-RU" sz="2400" b="1" dirty="0" smtClean="0">
                  <a:latin typeface="Bookman Old Style" pitchFamily="18" charset="0"/>
                  <a:cs typeface="Times New Roman" pitchFamily="18" charset="0"/>
                </a:rPr>
                <a:t>. </a:t>
              </a:r>
            </a:p>
            <a:p>
              <a:pPr algn="ctr">
                <a:buNone/>
              </a:pPr>
              <a:r>
                <a:rPr lang="ru-RU" sz="2400" b="1" dirty="0" smtClean="0">
                  <a:latin typeface="Bookman Old Style" pitchFamily="18" charset="0"/>
                  <a:cs typeface="Times New Roman" pitchFamily="18" charset="0"/>
                </a:rPr>
                <a:t>Для возведения форм используют </a:t>
              </a:r>
              <a:r>
                <a:rPr lang="ru-RU" sz="2400" b="1" dirty="0" smtClean="0">
                  <a:solidFill>
                    <a:srgbClr val="0070C0"/>
                  </a:solidFill>
                  <a:latin typeface="Bookman Old Style" pitchFamily="18" charset="0"/>
                  <a:cs typeface="Times New Roman" pitchFamily="18" charset="0"/>
                </a:rPr>
                <a:t>новейшие достижения в компьютерной и строительной технологии</a:t>
              </a:r>
              <a:r>
                <a:rPr lang="ru-RU" sz="2400" b="1" dirty="0" smtClean="0">
                  <a:latin typeface="Bookman Old Style" pitchFamily="18" charset="0"/>
                  <a:cs typeface="Times New Roman" pitchFamily="18" charset="0"/>
                </a:rPr>
                <a:t>. </a:t>
              </a:r>
            </a:p>
            <a:p>
              <a:pPr algn="ctr"/>
              <a:endParaRPr lang="ru-RU" dirty="0"/>
            </a:p>
          </p:txBody>
        </p:sp>
      </p:grpSp>
    </p:spTree>
    <p:extLst>
      <p:ext uri="{BB962C8B-B14F-4D97-AF65-F5344CB8AC3E}">
        <p14:creationId xmlns:p14="http://schemas.microsoft.com/office/powerpoint/2010/main" val="3182764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Группа 8"/>
          <p:cNvGrpSpPr/>
          <p:nvPr/>
        </p:nvGrpSpPr>
        <p:grpSpPr>
          <a:xfrm>
            <a:off x="304800" y="152400"/>
            <a:ext cx="8686800" cy="6631126"/>
            <a:chOff x="304800" y="152400"/>
            <a:chExt cx="8686800" cy="6631126"/>
          </a:xfrm>
        </p:grpSpPr>
        <p:sp>
          <p:nvSpPr>
            <p:cNvPr id="7" name="TextBox 6"/>
            <p:cNvSpPr txBox="1"/>
            <p:nvPr/>
          </p:nvSpPr>
          <p:spPr>
            <a:xfrm>
              <a:off x="5257800" y="5029200"/>
              <a:ext cx="3733800" cy="1754326"/>
            </a:xfrm>
            <a:prstGeom prst="rect">
              <a:avLst/>
            </a:prstGeom>
            <a:noFill/>
          </p:spPr>
          <p:txBody>
            <a:bodyPr wrap="square" rtlCol="0">
              <a:spAutoFit/>
            </a:bodyPr>
            <a:lstStyle/>
            <a:p>
              <a:pPr algn="ctr"/>
              <a:r>
                <a:rPr lang="ru-RU" b="1" i="1" dirty="0" smtClean="0">
                  <a:latin typeface="Bookman Old Style" pitchFamily="18" charset="0"/>
                  <a:cs typeface="Times New Roman" pitchFamily="18" charset="0"/>
                </a:rPr>
                <a:t>Футуристическое здание – «</a:t>
              </a:r>
              <a:r>
                <a:rPr lang="ru-RU" b="1" i="1" dirty="0" smtClean="0">
                  <a:latin typeface="Bookman Old Style" pitchFamily="18" charset="0"/>
                </a:rPr>
                <a:t>В</a:t>
              </a:r>
              <a:r>
                <a:rPr lang="ru-RU" b="1" i="1" dirty="0" smtClean="0">
                  <a:latin typeface="Bookman Old Style" pitchFamily="18" charset="0"/>
                  <a:cs typeface="Times New Roman" pitchFamily="18" charset="0"/>
                </a:rPr>
                <a:t>ращающийся дом» в </a:t>
              </a:r>
              <a:r>
                <a:rPr lang="ru-RU" b="1" i="1" dirty="0" err="1" smtClean="0">
                  <a:latin typeface="Bookman Old Style" pitchFamily="18" charset="0"/>
                  <a:cs typeface="Times New Roman" pitchFamily="18" charset="0"/>
                </a:rPr>
                <a:t>Куритиба</a:t>
              </a:r>
              <a:r>
                <a:rPr lang="ru-RU" b="1" i="1" dirty="0" smtClean="0">
                  <a:latin typeface="Bookman Old Style" pitchFamily="18" charset="0"/>
                  <a:cs typeface="Times New Roman" pitchFamily="18" charset="0"/>
                </a:rPr>
                <a:t>. Бразилия. </a:t>
              </a:r>
            </a:p>
            <a:p>
              <a:pPr algn="ctr"/>
              <a:r>
                <a:rPr lang="ru-RU" b="1" i="1" dirty="0" smtClean="0">
                  <a:latin typeface="Bookman Old Style" pitchFamily="18" charset="0"/>
                  <a:cs typeface="Times New Roman" pitchFamily="18" charset="0"/>
                </a:rPr>
                <a:t>1991-2001/2004 г.г. Архитектор </a:t>
              </a:r>
            </a:p>
            <a:p>
              <a:pPr algn="ctr"/>
              <a:r>
                <a:rPr lang="ru-RU" b="1" i="1" dirty="0" smtClean="0">
                  <a:latin typeface="Bookman Old Style" pitchFamily="18" charset="0"/>
                  <a:cs typeface="Times New Roman" pitchFamily="18" charset="0"/>
                </a:rPr>
                <a:t>Бруно де Франко</a:t>
              </a:r>
              <a:endParaRPr lang="ru-RU" b="1" i="1" dirty="0">
                <a:latin typeface="Bookman Old Style" pitchFamily="18" charset="0"/>
                <a:cs typeface="Times New Roman" pitchFamily="18" charset="0"/>
              </a:endParaRPr>
            </a:p>
          </p:txBody>
        </p:sp>
        <p:sp>
          <p:nvSpPr>
            <p:cNvPr id="8" name="TextBox 7"/>
            <p:cNvSpPr txBox="1"/>
            <p:nvPr/>
          </p:nvSpPr>
          <p:spPr>
            <a:xfrm>
              <a:off x="304800" y="152400"/>
              <a:ext cx="4800600" cy="6186309"/>
            </a:xfrm>
            <a:prstGeom prst="rect">
              <a:avLst/>
            </a:prstGeom>
            <a:noFill/>
          </p:spPr>
          <p:txBody>
            <a:bodyPr wrap="square" rtlCol="0">
              <a:spAutoFit/>
            </a:bodyPr>
            <a:lstStyle/>
            <a:p>
              <a:pPr algn="ctr"/>
              <a:r>
                <a:rPr lang="ru-RU" sz="2400" b="1" i="1" dirty="0" smtClean="0">
                  <a:solidFill>
                    <a:srgbClr val="0070C0"/>
                  </a:solidFill>
                  <a:latin typeface="Bookman Old Style" pitchFamily="18" charset="0"/>
                  <a:cs typeface="Times New Roman" pitchFamily="18" charset="0"/>
                </a:rPr>
                <a:t>Основные черты </a:t>
              </a:r>
            </a:p>
            <a:p>
              <a:pPr algn="ctr"/>
              <a:r>
                <a:rPr lang="ru-RU" sz="2400" b="1" i="1" dirty="0" smtClean="0">
                  <a:solidFill>
                    <a:srgbClr val="0070C0"/>
                  </a:solidFill>
                  <a:latin typeface="Bookman Old Style" pitchFamily="18" charset="0"/>
                  <a:cs typeface="Times New Roman" pitchFamily="18" charset="0"/>
                </a:rPr>
                <a:t>стиля</a:t>
              </a:r>
              <a:r>
                <a:rPr lang="ru-RU" sz="2400" b="1" i="1" dirty="0" smtClean="0">
                  <a:solidFill>
                    <a:srgbClr val="0070C0"/>
                  </a:solidFill>
                  <a:latin typeface="Bookman Old Style" pitchFamily="18" charset="0"/>
                </a:rPr>
                <a:t> ХАЙ-ТЕК</a:t>
              </a:r>
              <a:r>
                <a:rPr lang="ru-RU" sz="2400" b="1" i="1" dirty="0" smtClean="0">
                  <a:solidFill>
                    <a:srgbClr val="0070C0"/>
                  </a:solidFill>
                  <a:latin typeface="Bookman Old Style" pitchFamily="18" charset="0"/>
                  <a:cs typeface="Times New Roman" pitchFamily="18" charset="0"/>
                </a:rPr>
                <a:t> :</a:t>
              </a:r>
            </a:p>
            <a:p>
              <a:pPr marL="285750" indent="-285750">
                <a:buFont typeface="Arial" pitchFamily="34" charset="0"/>
                <a:buChar char="•"/>
              </a:pPr>
              <a:r>
                <a:rPr lang="ru-RU" sz="2200" b="1" dirty="0" smtClean="0">
                  <a:latin typeface="Bookman Old Style" pitchFamily="18" charset="0"/>
                  <a:cs typeface="Times New Roman" pitchFamily="18" charset="0"/>
                </a:rPr>
                <a:t>использование высоких технологий в проектировании и строительстве  зданий;</a:t>
              </a:r>
            </a:p>
            <a:p>
              <a:pPr marL="285750" indent="-285750">
                <a:buFont typeface="Arial" pitchFamily="34" charset="0"/>
                <a:buChar char="•"/>
              </a:pPr>
              <a:r>
                <a:rPr lang="ru-RU" sz="2200" b="1" dirty="0" smtClean="0">
                  <a:latin typeface="Bookman Old Style" pitchFamily="18" charset="0"/>
                  <a:cs typeface="Times New Roman" pitchFamily="18" charset="0"/>
                </a:rPr>
                <a:t>применение стекла, пластика, металла;</a:t>
              </a:r>
            </a:p>
            <a:p>
              <a:pPr marL="285750" indent="-285750">
                <a:buFont typeface="Arial" pitchFamily="34" charset="0"/>
                <a:buChar char="•"/>
              </a:pPr>
              <a:r>
                <a:rPr lang="ru-RU" sz="2200" b="1" dirty="0" smtClean="0">
                  <a:latin typeface="Bookman Old Style" pitchFamily="18" charset="0"/>
                  <a:cs typeface="Times New Roman" pitchFamily="18" charset="0"/>
                </a:rPr>
                <a:t>использование функциональных элементов (лифты, лестницы, система вентиляции) вынесенных наружу здания;</a:t>
              </a:r>
            </a:p>
            <a:p>
              <a:pPr marL="285750" indent="-285750">
                <a:buFont typeface="Arial" pitchFamily="34" charset="0"/>
                <a:buChar char="•"/>
              </a:pPr>
              <a:r>
                <a:rPr lang="ru-RU" sz="2200" b="1" dirty="0" smtClean="0">
                  <a:latin typeface="Bookman Old Style" pitchFamily="18" charset="0"/>
                  <a:cs typeface="Times New Roman" pitchFamily="18" charset="0"/>
                </a:rPr>
                <a:t>широкое использование  серебристо-металлического   цвета.</a:t>
              </a:r>
            </a:p>
            <a:p>
              <a:endParaRPr lang="ru-RU" dirty="0"/>
            </a:p>
          </p:txBody>
        </p:sp>
        <p:pic>
          <p:nvPicPr>
            <p:cNvPr id="8194" name="Picture 2" descr="https://live.staticflickr.com/6145/6015670782_b280844978_b.jpg"/>
            <p:cNvPicPr>
              <a:picLocks noChangeAspect="1" noChangeArrowheads="1"/>
            </p:cNvPicPr>
            <p:nvPr/>
          </p:nvPicPr>
          <p:blipFill>
            <a:blip r:embed="rId2"/>
            <a:srcRect r="43836"/>
            <a:stretch>
              <a:fillRect/>
            </a:stretch>
          </p:blipFill>
          <p:spPr bwMode="auto">
            <a:xfrm>
              <a:off x="5075652" y="304800"/>
              <a:ext cx="3915947" cy="4648200"/>
            </a:xfrm>
            <a:prstGeom prst="rect">
              <a:avLst/>
            </a:prstGeom>
            <a:noFill/>
          </p:spPr>
        </p:pic>
      </p:grpSp>
    </p:spTree>
    <p:extLst>
      <p:ext uri="{BB962C8B-B14F-4D97-AF65-F5344CB8AC3E}">
        <p14:creationId xmlns:p14="http://schemas.microsoft.com/office/powerpoint/2010/main" val="27812702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0"/>
            <a:ext cx="4077604" cy="1077218"/>
          </a:xfrm>
          <a:prstGeom prst="rect">
            <a:avLst/>
          </a:prstGeom>
          <a:noFill/>
        </p:spPr>
        <p:txBody>
          <a:bodyPr wrap="square" rtlCol="0">
            <a:spAutoFit/>
          </a:bodyPr>
          <a:lstStyle/>
          <a:p>
            <a:r>
              <a:rPr lang="ru-RU" sz="3200" b="1" i="1" dirty="0" smtClean="0">
                <a:solidFill>
                  <a:srgbClr val="FF0000"/>
                </a:solidFill>
                <a:latin typeface="Bookman Old Style" pitchFamily="18" charset="0"/>
                <a:cs typeface="Times New Roman" pitchFamily="18" charset="0"/>
              </a:rPr>
              <a:t>Сооружения в стиле ХАЙ-ТЕК</a:t>
            </a:r>
            <a:endParaRPr lang="ru-RU" sz="3200" b="1" i="1" dirty="0">
              <a:solidFill>
                <a:srgbClr val="FF0000"/>
              </a:solidFill>
              <a:latin typeface="Bookman Old Style" pitchFamily="18" charset="0"/>
              <a:cs typeface="Times New Roman" pitchFamily="18" charset="0"/>
            </a:endParaRPr>
          </a:p>
        </p:txBody>
      </p:sp>
      <p:grpSp>
        <p:nvGrpSpPr>
          <p:cNvPr id="16" name="Группа 15"/>
          <p:cNvGrpSpPr/>
          <p:nvPr/>
        </p:nvGrpSpPr>
        <p:grpSpPr>
          <a:xfrm>
            <a:off x="228600" y="152400"/>
            <a:ext cx="8915400" cy="6458272"/>
            <a:chOff x="228600" y="152400"/>
            <a:chExt cx="8915400" cy="6458272"/>
          </a:xfrm>
        </p:grpSpPr>
        <p:sp>
          <p:nvSpPr>
            <p:cNvPr id="12" name="Прямоугольник 11"/>
            <p:cNvSpPr/>
            <p:nvPr/>
          </p:nvSpPr>
          <p:spPr>
            <a:xfrm>
              <a:off x="6934200" y="4572000"/>
              <a:ext cx="2209800" cy="923330"/>
            </a:xfrm>
            <a:prstGeom prst="rect">
              <a:avLst/>
            </a:prstGeom>
          </p:spPr>
          <p:txBody>
            <a:bodyPr wrap="square">
              <a:spAutoFit/>
            </a:bodyPr>
            <a:lstStyle/>
            <a:p>
              <a:pPr algn="ctr"/>
              <a:r>
                <a:rPr lang="en-US" b="1" i="1" dirty="0" err="1" smtClean="0">
                  <a:latin typeface="Bookman Old Style" pitchFamily="18" charset="0"/>
                  <a:cs typeface="Times New Roman" pitchFamily="18" charset="0"/>
                </a:rPr>
                <a:t>Burj</a:t>
              </a:r>
              <a:r>
                <a:rPr lang="en-US" b="1" i="1" dirty="0" smtClean="0">
                  <a:latin typeface="Bookman Old Style" pitchFamily="18" charset="0"/>
                  <a:cs typeface="Times New Roman" pitchFamily="18" charset="0"/>
                </a:rPr>
                <a:t> Al Arab</a:t>
              </a:r>
              <a:r>
                <a:rPr lang="ru-RU" b="1" i="1" dirty="0" smtClean="0">
                  <a:latin typeface="Bookman Old Style" pitchFamily="18" charset="0"/>
                  <a:cs typeface="Times New Roman" pitchFamily="18" charset="0"/>
                </a:rPr>
                <a:t> (отель Парус). </a:t>
              </a:r>
              <a:r>
                <a:rPr lang="ru-RU" b="1" i="1" dirty="0" err="1" smtClean="0">
                  <a:latin typeface="Bookman Old Style" pitchFamily="18" charset="0"/>
                  <a:cs typeface="Times New Roman" pitchFamily="18" charset="0"/>
                </a:rPr>
                <a:t>Дубай</a:t>
              </a:r>
              <a:r>
                <a:rPr lang="ru-RU" b="1" i="1" dirty="0" smtClean="0">
                  <a:latin typeface="Bookman Old Style" pitchFamily="18" charset="0"/>
                  <a:cs typeface="Times New Roman" pitchFamily="18" charset="0"/>
                </a:rPr>
                <a:t>, ОАЭ</a:t>
              </a:r>
              <a:endParaRPr lang="ru-RU" b="1" i="1" dirty="0">
                <a:latin typeface="Bookman Old Style" pitchFamily="18" charset="0"/>
                <a:cs typeface="Times New Roman" pitchFamily="18" charset="0"/>
              </a:endParaRPr>
            </a:p>
          </p:txBody>
        </p:sp>
        <p:pic>
          <p:nvPicPr>
            <p:cNvPr id="3076" name="Picture 4" descr="http://www.peoples.ru/images/interesting/interesting_2012072313535212.jpg"/>
            <p:cNvPicPr>
              <a:picLocks noChangeAspect="1" noChangeArrowheads="1"/>
            </p:cNvPicPr>
            <p:nvPr/>
          </p:nvPicPr>
          <p:blipFill>
            <a:blip r:embed="rId2" cstate="print"/>
            <a:srcRect l="17010" t="2999" r="28181" b="25661"/>
            <a:stretch>
              <a:fillRect/>
            </a:stretch>
          </p:blipFill>
          <p:spPr bwMode="auto">
            <a:xfrm>
              <a:off x="6858000" y="381000"/>
              <a:ext cx="2088232" cy="4077072"/>
            </a:xfrm>
            <a:prstGeom prst="rect">
              <a:avLst/>
            </a:prstGeom>
            <a:noFill/>
          </p:spPr>
        </p:pic>
        <p:pic>
          <p:nvPicPr>
            <p:cNvPr id="2" name="Picture 2" descr="http://streetfront.ru/uploads/posts/2010-11/1289646408_456789.jpg"/>
            <p:cNvPicPr>
              <a:picLocks noChangeAspect="1" noChangeArrowheads="1"/>
            </p:cNvPicPr>
            <p:nvPr/>
          </p:nvPicPr>
          <p:blipFill>
            <a:blip r:embed="rId3" cstate="print"/>
            <a:srcRect l="22282" r="28380" b="4650"/>
            <a:stretch>
              <a:fillRect/>
            </a:stretch>
          </p:blipFill>
          <p:spPr bwMode="auto">
            <a:xfrm>
              <a:off x="4876800" y="2362200"/>
              <a:ext cx="2016224" cy="4248472"/>
            </a:xfrm>
            <a:prstGeom prst="rect">
              <a:avLst/>
            </a:prstGeom>
            <a:noFill/>
          </p:spPr>
        </p:pic>
        <p:pic>
          <p:nvPicPr>
            <p:cNvPr id="3080" name="Picture 8" descr="Сирс Тауэр"/>
            <p:cNvPicPr>
              <a:picLocks noChangeAspect="1" noChangeArrowheads="1"/>
            </p:cNvPicPr>
            <p:nvPr/>
          </p:nvPicPr>
          <p:blipFill>
            <a:blip r:embed="rId4" cstate="print"/>
            <a:srcRect/>
            <a:stretch>
              <a:fillRect/>
            </a:stretch>
          </p:blipFill>
          <p:spPr bwMode="auto">
            <a:xfrm>
              <a:off x="2743200" y="1142999"/>
              <a:ext cx="2133600" cy="4302693"/>
            </a:xfrm>
            <a:prstGeom prst="rect">
              <a:avLst/>
            </a:prstGeom>
            <a:noFill/>
          </p:spPr>
        </p:pic>
        <p:sp>
          <p:nvSpPr>
            <p:cNvPr id="17" name="TextBox 16"/>
            <p:cNvSpPr txBox="1"/>
            <p:nvPr/>
          </p:nvSpPr>
          <p:spPr>
            <a:xfrm>
              <a:off x="2895600" y="5486400"/>
              <a:ext cx="1804392" cy="923330"/>
            </a:xfrm>
            <a:prstGeom prst="rect">
              <a:avLst/>
            </a:prstGeom>
            <a:noFill/>
          </p:spPr>
          <p:txBody>
            <a:bodyPr wrap="square" rtlCol="0">
              <a:spAutoFit/>
            </a:bodyPr>
            <a:lstStyle/>
            <a:p>
              <a:pPr algn="ctr"/>
              <a:r>
                <a:rPr lang="ru-RU" b="1" i="1" dirty="0" err="1" smtClean="0">
                  <a:latin typeface="Bookman Old Style" pitchFamily="18" charset="0"/>
                  <a:cs typeface="Times New Roman" pitchFamily="18" charset="0"/>
                </a:rPr>
                <a:t>Сирс</a:t>
              </a:r>
              <a:r>
                <a:rPr lang="ru-RU" b="1" i="1" dirty="0" smtClean="0">
                  <a:latin typeface="Bookman Old Style" pitchFamily="18" charset="0"/>
                  <a:cs typeface="Times New Roman" pitchFamily="18" charset="0"/>
                </a:rPr>
                <a:t> Тауэр.</a:t>
              </a:r>
            </a:p>
            <a:p>
              <a:pPr algn="ctr"/>
              <a:r>
                <a:rPr lang="ru-RU" b="1" i="1" dirty="0" smtClean="0">
                  <a:latin typeface="Bookman Old Style" pitchFamily="18" charset="0"/>
                  <a:cs typeface="Times New Roman" pitchFamily="18" charset="0"/>
                </a:rPr>
                <a:t>Чикаго, США.</a:t>
              </a:r>
              <a:endParaRPr lang="ru-RU" b="1" i="1" dirty="0">
                <a:latin typeface="Bookman Old Style" pitchFamily="18" charset="0"/>
                <a:cs typeface="Times New Roman" pitchFamily="18" charset="0"/>
              </a:endParaRPr>
            </a:p>
          </p:txBody>
        </p:sp>
        <p:pic>
          <p:nvPicPr>
            <p:cNvPr id="3075"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747" r="10880" b="3634"/>
            <a:stretch/>
          </p:blipFill>
          <p:spPr bwMode="auto">
            <a:xfrm>
              <a:off x="228600" y="2362200"/>
              <a:ext cx="2520280"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381000" y="1600200"/>
              <a:ext cx="2286000" cy="923330"/>
            </a:xfrm>
            <a:prstGeom prst="rect">
              <a:avLst/>
            </a:prstGeom>
            <a:noFill/>
          </p:spPr>
          <p:txBody>
            <a:bodyPr wrap="square" rtlCol="0">
              <a:spAutoFit/>
            </a:bodyPr>
            <a:lstStyle/>
            <a:p>
              <a:pPr algn="ctr"/>
              <a:r>
                <a:rPr lang="ru-RU" b="1" i="1" dirty="0" smtClean="0">
                  <a:latin typeface="Bookman Old Style" pitchFamily="18" charset="0"/>
                  <a:cs typeface="Times New Roman" pitchFamily="18" charset="0"/>
                </a:rPr>
                <a:t>Москва-Сити. Москва, Россия</a:t>
              </a:r>
            </a:p>
            <a:p>
              <a:pPr algn="ctr"/>
              <a:endParaRPr lang="ru-RU" dirty="0"/>
            </a:p>
          </p:txBody>
        </p:sp>
        <p:sp>
          <p:nvSpPr>
            <p:cNvPr id="15" name="TextBox 14"/>
            <p:cNvSpPr txBox="1"/>
            <p:nvPr/>
          </p:nvSpPr>
          <p:spPr>
            <a:xfrm>
              <a:off x="4876800" y="152400"/>
              <a:ext cx="1981200" cy="2585323"/>
            </a:xfrm>
            <a:prstGeom prst="rect">
              <a:avLst/>
            </a:prstGeom>
            <a:noFill/>
          </p:spPr>
          <p:txBody>
            <a:bodyPr wrap="square" rtlCol="0">
              <a:spAutoFit/>
            </a:bodyPr>
            <a:lstStyle/>
            <a:p>
              <a:pPr algn="ctr"/>
              <a:r>
                <a:rPr lang="ru-RU" b="1" i="1" dirty="0" smtClean="0">
                  <a:latin typeface="Bookman Old Style" pitchFamily="18" charset="0"/>
                  <a:cs typeface="Times New Roman" pitchFamily="18" charset="0"/>
                </a:rPr>
                <a:t>Главный офис  страховой компании «</a:t>
              </a:r>
              <a:r>
                <a:rPr lang="ru-RU" b="1" i="1" dirty="0" err="1" smtClean="0">
                  <a:latin typeface="Bookman Old Style" pitchFamily="18" charset="0"/>
                  <a:cs typeface="Times New Roman" pitchFamily="18" charset="0"/>
                </a:rPr>
                <a:t>Swiss</a:t>
              </a:r>
              <a:r>
                <a:rPr lang="ru-RU" b="1" i="1" dirty="0" smtClean="0">
                  <a:latin typeface="Bookman Old Style" pitchFamily="18" charset="0"/>
                  <a:cs typeface="Times New Roman" pitchFamily="18" charset="0"/>
                </a:rPr>
                <a:t> </a:t>
              </a:r>
              <a:r>
                <a:rPr lang="ru-RU" b="1" i="1" dirty="0" err="1" smtClean="0">
                  <a:latin typeface="Bookman Old Style" pitchFamily="18" charset="0"/>
                  <a:cs typeface="Times New Roman" pitchFamily="18" charset="0"/>
                </a:rPr>
                <a:t>Re</a:t>
              </a:r>
              <a:r>
                <a:rPr lang="ru-RU" b="1" i="1" dirty="0" smtClean="0">
                  <a:latin typeface="Bookman Old Style" pitchFamily="18" charset="0"/>
                  <a:cs typeface="Times New Roman" pitchFamily="18" charset="0"/>
                </a:rPr>
                <a:t>». Лондон, Великобритания</a:t>
              </a:r>
            </a:p>
            <a:p>
              <a:pPr algn="ctr"/>
              <a:endParaRPr lang="ru-RU" dirty="0"/>
            </a:p>
          </p:txBody>
        </p:sp>
      </p:grpSp>
    </p:spTree>
    <p:extLst>
      <p:ext uri="{BB962C8B-B14F-4D97-AF65-F5344CB8AC3E}">
        <p14:creationId xmlns:p14="http://schemas.microsoft.com/office/powerpoint/2010/main" val="1706382340"/>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ipda.com.ua/wp-content/uploads/2012/11/%D0%9E%D1%84%D0%B8%D1%81-%D0%BA%D0%BE%D1%80%D0%BF%D0%BE%D1%80%D0%B0%D1%86%D0%B8%D0%B8-%D0%9B%D0%BB%D0%BE%D0%B8%D0%B4-Lloyd%E2%80%99s-building.-%D0%9B%D0%BE%D0%BD%D0%B4%D0%BE%D0%BD-%D0%92%D0%B5%D0%BB%D0%B8%D0%BA%D0%BE%D0%B1%D1%80%D0%B8%D1%82%D0%B0%D0%BD%D0%B8%D1%8F..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52736"/>
            <a:ext cx="2736304" cy="3672408"/>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91774" y="5184636"/>
            <a:ext cx="2777155" cy="923330"/>
          </a:xfrm>
          <a:prstGeom prst="rect">
            <a:avLst/>
          </a:prstGeom>
        </p:spPr>
        <p:txBody>
          <a:bodyPr wrap="square">
            <a:spAutoFit/>
          </a:bodyPr>
          <a:lstStyle/>
          <a:p>
            <a:pPr algn="ctr"/>
            <a:r>
              <a:rPr lang="ru-RU" b="1" i="1" dirty="0">
                <a:latin typeface="Bookman Old Style" pitchFamily="18" charset="0"/>
                <a:cs typeface="Times New Roman" pitchFamily="18" charset="0"/>
              </a:rPr>
              <a:t>Офис корпорации </a:t>
            </a:r>
            <a:r>
              <a:rPr lang="ru-RU" b="1" i="1" dirty="0" err="1" smtClean="0">
                <a:latin typeface="Bookman Old Style" pitchFamily="18" charset="0"/>
                <a:cs typeface="Times New Roman" pitchFamily="18" charset="0"/>
              </a:rPr>
              <a:t>Лоид</a:t>
            </a:r>
            <a:r>
              <a:rPr lang="ru-RU" b="1" i="1" dirty="0" smtClean="0">
                <a:latin typeface="Bookman Old Style" pitchFamily="18" charset="0"/>
                <a:cs typeface="Times New Roman" pitchFamily="18" charset="0"/>
              </a:rPr>
              <a:t>  Лондон</a:t>
            </a:r>
            <a:r>
              <a:rPr lang="ru-RU" b="1" i="1" dirty="0">
                <a:latin typeface="Bookman Old Style" pitchFamily="18" charset="0"/>
                <a:cs typeface="Times New Roman" pitchFamily="18" charset="0"/>
              </a:rPr>
              <a:t>, </a:t>
            </a:r>
            <a:r>
              <a:rPr lang="ru-RU" b="1" i="1" dirty="0" smtClean="0">
                <a:latin typeface="Bookman Old Style" pitchFamily="18" charset="0"/>
                <a:cs typeface="Times New Roman" pitchFamily="18" charset="0"/>
              </a:rPr>
              <a:t>Великобритания</a:t>
            </a:r>
            <a:endParaRPr lang="ru-RU" b="1" i="1" dirty="0">
              <a:latin typeface="Bookman Old Style" pitchFamily="18" charset="0"/>
              <a:cs typeface="Times New Roman" pitchFamily="18" charset="0"/>
            </a:endParaRPr>
          </a:p>
        </p:txBody>
      </p:sp>
      <p:pic>
        <p:nvPicPr>
          <p:cNvPr id="5124" name="Picture 4" descr="http://ipda.com.ua/wp-content/uploads/2012/11/%D0%9C%D0%B0%D0%BD%D1%87%D0%B5%D1%81%D1%82%D0%B5%D1%80%D1%81%D0%BA%D0%B8%D0%B9-%D1%86%D0%B5%D0%BD%D1%82%D1%80-%D0%B3%D1%80%D0%B0%D0%B6%D0%B4%D0%B0%D0%BD%D1%81%D0%BA%D0%BE%D0%B3%D0%BE-%D0%BF%D1%80%D0%B0%D0%B2%D0%BE%D1%81%D1%83%D0%B4%D0%B8%D1%8F-Manchester-Civil-Justice-Centre.-%D0%9C%D0%B0%D0%BD%D1%87%D0%B5%D1%81%D1%82%D0%B5%D1%80-%D0%92%D0%B5%D0%BB%D0%B8%D0%BA%D0%BE%D0%B1%D1%80%D0%B8%D1%82%D0%B0%D0%BD%D0%B8%D1%8F..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04037" y="1043252"/>
            <a:ext cx="2736304" cy="3672408"/>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3304037" y="4800600"/>
            <a:ext cx="2741240" cy="1754326"/>
          </a:xfrm>
          <a:prstGeom prst="rect">
            <a:avLst/>
          </a:prstGeom>
        </p:spPr>
        <p:txBody>
          <a:bodyPr wrap="square">
            <a:spAutoFit/>
          </a:bodyPr>
          <a:lstStyle/>
          <a:p>
            <a:pPr algn="ctr"/>
            <a:r>
              <a:rPr lang="ru-RU" b="1" i="1" dirty="0">
                <a:latin typeface="Bookman Old Style" pitchFamily="18" charset="0"/>
                <a:cs typeface="Times New Roman" pitchFamily="18" charset="0"/>
              </a:rPr>
              <a:t>Манчестерский центр гражданского </a:t>
            </a:r>
            <a:r>
              <a:rPr lang="ru-RU" b="1" i="1" dirty="0" smtClean="0">
                <a:latin typeface="Bookman Old Style" pitchFamily="18" charset="0"/>
                <a:cs typeface="Times New Roman" pitchFamily="18" charset="0"/>
              </a:rPr>
              <a:t>правосудия.</a:t>
            </a:r>
          </a:p>
          <a:p>
            <a:pPr algn="ctr"/>
            <a:r>
              <a:rPr lang="ru-RU" b="1" i="1" dirty="0" smtClean="0">
                <a:latin typeface="Bookman Old Style" pitchFamily="18" charset="0"/>
                <a:cs typeface="Times New Roman" pitchFamily="18" charset="0"/>
              </a:rPr>
              <a:t> Манчестер</a:t>
            </a:r>
            <a:r>
              <a:rPr lang="ru-RU" b="1" i="1" dirty="0">
                <a:latin typeface="Bookman Old Style" pitchFamily="18" charset="0"/>
                <a:cs typeface="Times New Roman" pitchFamily="18" charset="0"/>
              </a:rPr>
              <a:t>, </a:t>
            </a:r>
            <a:r>
              <a:rPr lang="ru-RU" b="1" i="1" dirty="0" smtClean="0">
                <a:latin typeface="Bookman Old Style" pitchFamily="18" charset="0"/>
                <a:cs typeface="Times New Roman" pitchFamily="18" charset="0"/>
              </a:rPr>
              <a:t>Великобритания</a:t>
            </a:r>
            <a:endParaRPr lang="ru-RU" b="1" i="1" dirty="0">
              <a:latin typeface="Bookman Old Style" pitchFamily="18" charset="0"/>
              <a:cs typeface="Times New Roman" pitchFamily="18" charset="0"/>
            </a:endParaRPr>
          </a:p>
        </p:txBody>
      </p:sp>
      <p:pic>
        <p:nvPicPr>
          <p:cNvPr id="5126" name="Picture 6" descr="http://ipda.com.ua/wp-content/uploads/2012/11/14.-%D0%9D%D0%B5%D0%B1%D0%BE%D1%81%D0%BA%D1%80%D1%91%D0%B1-%D0%B2-%D0%9C%D0%B0%D0%BB%D1%8C%D0%BC%D1%91-%D0%A8%D0%B2%D0%B5%D1%86%D0%B8%D1%8F.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83245" y="1052736"/>
            <a:ext cx="2736304" cy="3672408"/>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6227115" y="5184636"/>
            <a:ext cx="2765679" cy="646331"/>
          </a:xfrm>
          <a:prstGeom prst="rect">
            <a:avLst/>
          </a:prstGeom>
        </p:spPr>
        <p:txBody>
          <a:bodyPr wrap="square">
            <a:spAutoFit/>
          </a:bodyPr>
          <a:lstStyle/>
          <a:p>
            <a:pPr algn="ctr"/>
            <a:r>
              <a:rPr lang="ru-RU" b="1" i="1" dirty="0" smtClean="0">
                <a:latin typeface="Bookman Old Style" pitchFamily="18" charset="0"/>
                <a:cs typeface="Times New Roman" pitchFamily="18" charset="0"/>
              </a:rPr>
              <a:t>Кручёная</a:t>
            </a:r>
            <a:r>
              <a:rPr lang="ru-RU" b="1" i="1" dirty="0">
                <a:latin typeface="Bookman Old Style" pitchFamily="18" charset="0"/>
                <a:cs typeface="Times New Roman" pitchFamily="18" charset="0"/>
              </a:rPr>
              <a:t> </a:t>
            </a:r>
            <a:r>
              <a:rPr lang="ru-RU" b="1" i="1" dirty="0" smtClean="0">
                <a:latin typeface="Bookman Old Style" pitchFamily="18" charset="0"/>
                <a:cs typeface="Times New Roman" pitchFamily="18" charset="0"/>
              </a:rPr>
              <a:t>башня</a:t>
            </a:r>
            <a:r>
              <a:rPr lang="en-US" b="1" i="1" dirty="0" smtClean="0">
                <a:latin typeface="Bookman Old Style" pitchFamily="18" charset="0"/>
                <a:cs typeface="Times New Roman" pitchFamily="18" charset="0"/>
              </a:rPr>
              <a:t>. </a:t>
            </a:r>
            <a:endParaRPr lang="ru-RU" b="1" i="1" dirty="0" smtClean="0">
              <a:latin typeface="Bookman Old Style" pitchFamily="18" charset="0"/>
              <a:cs typeface="Times New Roman" pitchFamily="18" charset="0"/>
            </a:endParaRPr>
          </a:p>
          <a:p>
            <a:pPr algn="ctr"/>
            <a:r>
              <a:rPr lang="ru-RU" b="1" i="1" dirty="0" smtClean="0">
                <a:latin typeface="Bookman Old Style" pitchFamily="18" charset="0"/>
                <a:cs typeface="Times New Roman" pitchFamily="18" charset="0"/>
              </a:rPr>
              <a:t>Мальме</a:t>
            </a:r>
            <a:r>
              <a:rPr lang="ru-RU" b="1" i="1" dirty="0">
                <a:latin typeface="Bookman Old Style" pitchFamily="18" charset="0"/>
                <a:cs typeface="Times New Roman" pitchFamily="18" charset="0"/>
              </a:rPr>
              <a:t>, </a:t>
            </a:r>
            <a:r>
              <a:rPr lang="ru-RU" b="1" i="1" dirty="0" smtClean="0">
                <a:latin typeface="Bookman Old Style" pitchFamily="18" charset="0"/>
                <a:cs typeface="Times New Roman" pitchFamily="18" charset="0"/>
              </a:rPr>
              <a:t>Швеция</a:t>
            </a:r>
            <a:endParaRPr lang="ru-RU" b="1" i="1" dirty="0">
              <a:latin typeface="Bookman Old Style" pitchFamily="18" charset="0"/>
              <a:cs typeface="Times New Roman" pitchFamily="18" charset="0"/>
            </a:endParaRPr>
          </a:p>
        </p:txBody>
      </p:sp>
    </p:spTree>
    <p:extLst>
      <p:ext uri="{BB962C8B-B14F-4D97-AF65-F5344CB8AC3E}">
        <p14:creationId xmlns:p14="http://schemas.microsoft.com/office/powerpoint/2010/main" val="2338343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edge">
                                      <p:cBhvr>
                                        <p:cTn id="7" dur="20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nodeType="clickEffect">
                                  <p:stCondLst>
                                    <p:cond delay="0"/>
                                  </p:stCondLst>
                                  <p:childTnLst>
                                    <p:set>
                                      <p:cBhvr>
                                        <p:cTn id="18" dur="1" fill="hold">
                                          <p:stCondLst>
                                            <p:cond delay="0"/>
                                          </p:stCondLst>
                                        </p:cTn>
                                        <p:tgtEl>
                                          <p:spTgt spid="5124"/>
                                        </p:tgtEl>
                                        <p:attrNameLst>
                                          <p:attrName>style.visibility</p:attrName>
                                        </p:attrNameLst>
                                      </p:cBhvr>
                                      <p:to>
                                        <p:strVal val="visible"/>
                                      </p:to>
                                    </p:set>
                                    <p:animEffect transition="in" filter="wedge">
                                      <p:cBhvr>
                                        <p:cTn id="19" dur="2000"/>
                                        <p:tgtEl>
                                          <p:spTgt spid="5124"/>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0" presetClass="entr" presetSubtype="0" fill="hold" nodeType="clickEffect">
                                  <p:stCondLst>
                                    <p:cond delay="0"/>
                                  </p:stCondLst>
                                  <p:childTnLst>
                                    <p:set>
                                      <p:cBhvr>
                                        <p:cTn id="30" dur="1" fill="hold">
                                          <p:stCondLst>
                                            <p:cond delay="0"/>
                                          </p:stCondLst>
                                        </p:cTn>
                                        <p:tgtEl>
                                          <p:spTgt spid="5126"/>
                                        </p:tgtEl>
                                        <p:attrNameLst>
                                          <p:attrName>style.visibility</p:attrName>
                                        </p:attrNameLst>
                                      </p:cBhvr>
                                      <p:to>
                                        <p:strVal val="visible"/>
                                      </p:to>
                                    </p:set>
                                    <p:animEffect transition="in" filter="wedge">
                                      <p:cBhvr>
                                        <p:cTn id="31" dur="2000"/>
                                        <p:tgtEl>
                                          <p:spTgt spid="5126"/>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304800"/>
            <a:ext cx="8534400" cy="5878532"/>
          </a:xfrm>
          <a:prstGeom prst="rect">
            <a:avLst/>
          </a:prstGeom>
          <a:noFill/>
        </p:spPr>
        <p:txBody>
          <a:bodyPr wrap="square" rtlCol="0">
            <a:spAutoFit/>
          </a:bodyPr>
          <a:lstStyle/>
          <a:p>
            <a:pPr algn="just"/>
            <a:r>
              <a:rPr lang="ru-RU" sz="2200" b="1" dirty="0" smtClean="0">
                <a:latin typeface="Bookman Old Style" pitchFamily="18" charset="0"/>
              </a:rPr>
              <a:t>   Город — одновременное существование разных стилей. Современные дома соседствуют со зданиями предшествующих эпох. </a:t>
            </a:r>
            <a:r>
              <a:rPr lang="ru-RU" sz="2400" b="1" i="1" dirty="0" smtClean="0">
                <a:solidFill>
                  <a:srgbClr val="FF0000"/>
                </a:solidFill>
                <a:latin typeface="Bookman Old Style" pitchFamily="18" charset="0"/>
              </a:rPr>
              <a:t>Архитектурный образ города возникает из художественных наслоений, смешения разных стилей.</a:t>
            </a:r>
            <a:r>
              <a:rPr lang="ru-RU" sz="2200" b="1" dirty="0" smtClean="0">
                <a:latin typeface="Bookman Old Style" pitchFamily="18" charset="0"/>
              </a:rPr>
              <a:t> Один и тот же город меняет свой облик с течением времени, сохраняя при этом что-то неизменное, идущее из дня вчерашнего в день завтрашний. Город должен иметь своё «Лицо». Узнавать в лицо Рим и Москву, Париж и Петербург, значит уметь читать визитные карточки великих городов мира.</a:t>
            </a:r>
          </a:p>
          <a:p>
            <a:pPr algn="just"/>
            <a:r>
              <a:rPr lang="ru-RU" sz="2200" b="1" dirty="0" smtClean="0">
                <a:latin typeface="Bookman Old Style" pitchFamily="18" charset="0"/>
              </a:rPr>
              <a:t>   Мы видим, что ни одно архитектурное течение не заканчивает историю зодчества, а, наоборот, подталкивает к новым поискам и находкам в стремительном и бесконечном изменении языка архитектурных форм. </a:t>
            </a:r>
          </a:p>
          <a:p>
            <a:pPr algn="ctr"/>
            <a:endParaRPr lang="ru-RU"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7200" y="1066800"/>
            <a:ext cx="8229600" cy="4739759"/>
          </a:xfrm>
          <a:prstGeom prst="rect">
            <a:avLst/>
          </a:prstGeom>
          <a:noFill/>
        </p:spPr>
        <p:txBody>
          <a:bodyPr wrap="square" rtlCol="0">
            <a:spAutoFit/>
          </a:bodyPr>
          <a:lstStyle/>
          <a:p>
            <a:pPr algn="ctr"/>
            <a:r>
              <a:rPr lang="ru-RU" sz="4400" b="1" i="1" dirty="0" smtClean="0">
                <a:solidFill>
                  <a:srgbClr val="FF0000"/>
                </a:solidFill>
                <a:latin typeface="Bookman Old Style" pitchFamily="18" charset="0"/>
                <a:cs typeface="Times New Roman" pitchFamily="18" charset="0"/>
              </a:rPr>
              <a:t>«Архитектура не заканчивается, она лишь непрерывно изменяется» </a:t>
            </a:r>
          </a:p>
          <a:p>
            <a:pPr algn="r"/>
            <a:r>
              <a:rPr lang="ru-RU" sz="4400" b="1" i="1" dirty="0" smtClean="0">
                <a:solidFill>
                  <a:srgbClr val="FF0000"/>
                </a:solidFill>
                <a:latin typeface="Bookman Old Style" pitchFamily="18" charset="0"/>
                <a:cs typeface="Times New Roman" pitchFamily="18" charset="0"/>
              </a:rPr>
              <a:t>                        </a:t>
            </a:r>
            <a:r>
              <a:rPr lang="ru-RU" sz="3200" b="1" i="1" dirty="0" smtClean="0">
                <a:solidFill>
                  <a:srgbClr val="FF0000"/>
                </a:solidFill>
                <a:latin typeface="Bookman Old Style" pitchFamily="18" charset="0"/>
                <a:cs typeface="Times New Roman" pitchFamily="18" charset="0"/>
              </a:rPr>
              <a:t>немецкий архитектор</a:t>
            </a:r>
          </a:p>
          <a:p>
            <a:pPr algn="r"/>
            <a:r>
              <a:rPr lang="ru-RU" sz="3200" b="1" i="1" dirty="0" smtClean="0">
                <a:solidFill>
                  <a:srgbClr val="FF0000"/>
                </a:solidFill>
                <a:latin typeface="Bookman Old Style" pitchFamily="18" charset="0"/>
                <a:cs typeface="Times New Roman" pitchFamily="18" charset="0"/>
              </a:rPr>
              <a:t>В. Гропиус</a:t>
            </a:r>
          </a:p>
          <a:p>
            <a:pPr algn="ctr"/>
            <a:endParaRPr lang="ru-RU" dirty="0"/>
          </a:p>
        </p:txBody>
      </p:sp>
    </p:spTree>
    <p:extLst>
      <p:ext uri="{BB962C8B-B14F-4D97-AF65-F5344CB8AC3E}">
        <p14:creationId xmlns:p14="http://schemas.microsoft.com/office/powerpoint/2010/main" val="331037348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685800"/>
            <a:ext cx="8534400" cy="5293757"/>
          </a:xfrm>
          <a:prstGeom prst="rect">
            <a:avLst/>
          </a:prstGeom>
          <a:noFill/>
        </p:spPr>
        <p:txBody>
          <a:bodyPr wrap="square" rtlCol="0">
            <a:spAutoFit/>
          </a:bodyPr>
          <a:lstStyle/>
          <a:p>
            <a:pPr algn="ctr"/>
            <a:r>
              <a:rPr lang="ru-RU" sz="3200" b="1" i="1" dirty="0" smtClean="0">
                <a:solidFill>
                  <a:srgbClr val="0070C0"/>
                </a:solidFill>
                <a:latin typeface="Bookman Old Style" pitchFamily="18" charset="0"/>
                <a:cs typeface="Times New Roman" pitchFamily="18" charset="0"/>
              </a:rPr>
              <a:t>Для закрепления пройденного материала выполните задание </a:t>
            </a:r>
          </a:p>
          <a:p>
            <a:pPr algn="ctr"/>
            <a:r>
              <a:rPr lang="ru-RU" sz="3200" b="1" i="1" dirty="0" smtClean="0">
                <a:solidFill>
                  <a:srgbClr val="0070C0"/>
                </a:solidFill>
                <a:latin typeface="Bookman Old Style" pitchFamily="18" charset="0"/>
                <a:cs typeface="Times New Roman" pitchFamily="18" charset="0"/>
              </a:rPr>
              <a:t>в технике </a:t>
            </a:r>
            <a:r>
              <a:rPr lang="ru-RU" sz="3200" b="1" i="1" dirty="0" err="1" smtClean="0">
                <a:solidFill>
                  <a:srgbClr val="0070C0"/>
                </a:solidFill>
                <a:latin typeface="Bookman Old Style" pitchFamily="18" charset="0"/>
                <a:cs typeface="Times New Roman" pitchFamily="18" charset="0"/>
              </a:rPr>
              <a:t>фотоколлаж</a:t>
            </a:r>
            <a:r>
              <a:rPr lang="ru-RU" sz="3200" b="1" i="1" dirty="0" smtClean="0">
                <a:solidFill>
                  <a:srgbClr val="0070C0"/>
                </a:solidFill>
                <a:latin typeface="Bookman Old Style" pitchFamily="18" charset="0"/>
                <a:cs typeface="Times New Roman" pitchFamily="18" charset="0"/>
              </a:rPr>
              <a:t>:</a:t>
            </a:r>
          </a:p>
          <a:p>
            <a:pPr algn="ctr"/>
            <a:r>
              <a:rPr lang="ru-RU" sz="2800" b="1" dirty="0" smtClean="0">
                <a:latin typeface="Bookman Old Style" pitchFamily="18" charset="0"/>
                <a:cs typeface="Times New Roman" pitchFamily="18" charset="0"/>
              </a:rPr>
              <a:t>- необходимо на листе бумаги формата А4, </a:t>
            </a:r>
            <a:r>
              <a:rPr lang="ru-RU" sz="2800" b="1" dirty="0" smtClean="0">
                <a:latin typeface="Bookman Old Style" pitchFamily="18" charset="0"/>
                <a:cs typeface="Times New Roman" pitchFamily="18" charset="0"/>
              </a:rPr>
              <a:t>создать графическую «визитную карточку» одной из столиц мира, нарисовав (или вырезав из черной бумаги) силуэт наиболее известного сооружения этого города</a:t>
            </a:r>
            <a:r>
              <a:rPr lang="ru-RU" sz="2800" b="1" dirty="0" smtClean="0">
                <a:latin typeface="Bookman Old Style" pitchFamily="18" charset="0"/>
                <a:cs typeface="Times New Roman" pitchFamily="18" charset="0"/>
              </a:rPr>
              <a:t>;</a:t>
            </a:r>
            <a:endParaRPr lang="ru-RU" sz="2800" b="1" dirty="0" smtClean="0">
              <a:latin typeface="Bookman Old Style" pitchFamily="18" charset="0"/>
              <a:cs typeface="Times New Roman" pitchFamily="18" charset="0"/>
            </a:endParaRPr>
          </a:p>
          <a:p>
            <a:pPr algn="ctr"/>
            <a:r>
              <a:rPr lang="ru-RU" sz="2800" b="1" dirty="0" smtClean="0">
                <a:latin typeface="Bookman Old Style" pitchFamily="18" charset="0"/>
                <a:cs typeface="Times New Roman" pitchFamily="18" charset="0"/>
              </a:rPr>
              <a:t>- затем представить свою творческую работу.</a:t>
            </a:r>
          </a:p>
          <a:p>
            <a:pPr algn="ctr"/>
            <a:endParaRPr lang="ru-RU"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228602" y="1371600"/>
            <a:ext cx="8686800" cy="5653087"/>
          </a:xfrm>
          <a:prstGeom prst="rect">
            <a:avLst/>
          </a:prstGeom>
        </p:spPr>
      </p:pic>
      <p:sp>
        <p:nvSpPr>
          <p:cNvPr id="3" name="Прямоугольник 2"/>
          <p:cNvSpPr/>
          <p:nvPr/>
        </p:nvSpPr>
        <p:spPr>
          <a:xfrm>
            <a:off x="1131803" y="448270"/>
            <a:ext cx="6880410" cy="923330"/>
          </a:xfrm>
          <a:prstGeom prst="rect">
            <a:avLst/>
          </a:prstGeom>
          <a:noFill/>
        </p:spPr>
        <p:txBody>
          <a:bodyPr wrap="none" lIns="91440" tIns="45720" rIns="91440" bIns="45720">
            <a:spAutoFit/>
          </a:bodyPr>
          <a:lstStyle/>
          <a:p>
            <a:pPr algn="ctr"/>
            <a:r>
              <a:rPr lang="ru-RU" sz="5400" dirty="0" smtClean="0">
                <a:ln w="0"/>
                <a:effectLst>
                  <a:outerShdw blurRad="38100" dist="19050" dir="2700000" algn="tl" rotWithShape="0">
                    <a:schemeClr val="dk1">
                      <a:alpha val="40000"/>
                    </a:schemeClr>
                  </a:outerShdw>
                </a:effectLst>
              </a:rPr>
              <a:t>Примерная работа:</a:t>
            </a:r>
            <a:endParaRPr lang="ru-RU" sz="54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Группа 13"/>
          <p:cNvGrpSpPr/>
          <p:nvPr/>
        </p:nvGrpSpPr>
        <p:grpSpPr>
          <a:xfrm>
            <a:off x="228600" y="152400"/>
            <a:ext cx="8686800" cy="6405578"/>
            <a:chOff x="228600" y="152400"/>
            <a:chExt cx="8686800" cy="6405578"/>
          </a:xfrm>
        </p:grpSpPr>
        <p:sp>
          <p:nvSpPr>
            <p:cNvPr id="4" name="TextBox 3"/>
            <p:cNvSpPr txBox="1"/>
            <p:nvPr/>
          </p:nvSpPr>
          <p:spPr>
            <a:xfrm>
              <a:off x="228600" y="152400"/>
              <a:ext cx="8686800" cy="3108543"/>
            </a:xfrm>
            <a:prstGeom prst="rect">
              <a:avLst/>
            </a:prstGeom>
            <a:noFill/>
          </p:spPr>
          <p:txBody>
            <a:bodyPr wrap="square" rtlCol="0">
              <a:spAutoFit/>
            </a:bodyPr>
            <a:lstStyle/>
            <a:p>
              <a:pPr algn="ctr"/>
              <a:r>
                <a:rPr lang="ru-RU" sz="2800" b="1" dirty="0" smtClean="0">
                  <a:latin typeface="Bookman Old Style" pitchFamily="18" charset="0"/>
                </a:rPr>
                <a:t>Новое никогда не рождается внезапно. Его ростки всегда в дне вчерашнем. Нельзя сказать, что </a:t>
              </a:r>
              <a:r>
                <a:rPr lang="ru-RU" sz="2800" b="1" i="1" dirty="0" smtClean="0">
                  <a:solidFill>
                    <a:srgbClr val="FF0000"/>
                  </a:solidFill>
                  <a:latin typeface="Bookman Old Style" pitchFamily="18" charset="0"/>
                </a:rPr>
                <a:t>современная архитектура </a:t>
              </a:r>
              <a:r>
                <a:rPr lang="ru-RU" sz="2800" b="1" dirty="0" smtClean="0">
                  <a:latin typeface="Bookman Old Style" pitchFamily="18" charset="0"/>
                </a:rPr>
                <a:t>началась такого-то числа такого-то года. Она </a:t>
              </a:r>
              <a:r>
                <a:rPr lang="ru-RU" sz="2800" b="1" i="1" dirty="0" smtClean="0">
                  <a:solidFill>
                    <a:srgbClr val="FF0000"/>
                  </a:solidFill>
                  <a:latin typeface="Bookman Old Style" pitchFamily="18" charset="0"/>
                </a:rPr>
                <a:t>постепенно произрастала из зодчества XIX в. и сложилась в XX в.</a:t>
              </a:r>
              <a:endParaRPr lang="ru-RU" sz="2800" b="1" i="1" dirty="0">
                <a:solidFill>
                  <a:srgbClr val="FF0000"/>
                </a:solidFill>
                <a:latin typeface="Bookman Old Style" pitchFamily="18" charset="0"/>
              </a:endParaRPr>
            </a:p>
          </p:txBody>
        </p:sp>
        <p:pic>
          <p:nvPicPr>
            <p:cNvPr id="5" name="Picture 2" descr="Prag Altstaedter Ring rathaus.jpg"/>
            <p:cNvPicPr>
              <a:picLocks noChangeAspect="1" noChangeArrowheads="1"/>
            </p:cNvPicPr>
            <p:nvPr/>
          </p:nvPicPr>
          <p:blipFill>
            <a:blip r:embed="rId2" cstate="print"/>
            <a:srcRect/>
            <a:stretch>
              <a:fillRect/>
            </a:stretch>
          </p:blipFill>
          <p:spPr bwMode="auto">
            <a:xfrm>
              <a:off x="228600" y="2895600"/>
              <a:ext cx="1807010" cy="2590800"/>
            </a:xfrm>
            <a:prstGeom prst="rect">
              <a:avLst/>
            </a:prstGeom>
            <a:noFill/>
          </p:spPr>
        </p:pic>
        <p:pic>
          <p:nvPicPr>
            <p:cNvPr id="6" name="Picture 2" descr="https://i.pinimg.com/originals/11/4e/de/114ede86e75edd7e60229244ed9997e8.jpg"/>
            <p:cNvPicPr>
              <a:picLocks noChangeAspect="1" noChangeArrowheads="1"/>
            </p:cNvPicPr>
            <p:nvPr/>
          </p:nvPicPr>
          <p:blipFill>
            <a:blip r:embed="rId3" cstate="print"/>
            <a:srcRect/>
            <a:stretch>
              <a:fillRect/>
            </a:stretch>
          </p:blipFill>
          <p:spPr bwMode="auto">
            <a:xfrm>
              <a:off x="1981200" y="3505200"/>
              <a:ext cx="1828800" cy="2596781"/>
            </a:xfrm>
            <a:prstGeom prst="rect">
              <a:avLst/>
            </a:prstGeom>
            <a:noFill/>
          </p:spPr>
        </p:pic>
        <p:pic>
          <p:nvPicPr>
            <p:cNvPr id="8" name="Picture 2" descr="https://soart-m.ru/ssl/u/9e/d0e5fa2ba311e9b585ac892da27e92/-/%D0%BA%D0%BB%D0%B0%D1%81%D1%81%D0%B8%D1%86%D0%B8%D0%B7%D0%BC.jpg"/>
            <p:cNvPicPr>
              <a:picLocks noChangeAspect="1" noChangeArrowheads="1"/>
            </p:cNvPicPr>
            <p:nvPr/>
          </p:nvPicPr>
          <p:blipFill>
            <a:blip r:embed="rId4" cstate="print"/>
            <a:srcRect/>
            <a:stretch>
              <a:fillRect/>
            </a:stretch>
          </p:blipFill>
          <p:spPr bwMode="auto">
            <a:xfrm>
              <a:off x="5638800" y="3429000"/>
              <a:ext cx="3222345" cy="2162180"/>
            </a:xfrm>
            <a:prstGeom prst="rect">
              <a:avLst/>
            </a:prstGeom>
            <a:noFill/>
          </p:spPr>
        </p:pic>
        <p:pic>
          <p:nvPicPr>
            <p:cNvPr id="7" name="Picture 2" descr="https://zolotoy-mayatnik.ru/wp-content/uploads/2019/06/orig.jpg"/>
            <p:cNvPicPr>
              <a:picLocks noChangeAspect="1" noChangeArrowheads="1"/>
            </p:cNvPicPr>
            <p:nvPr/>
          </p:nvPicPr>
          <p:blipFill>
            <a:blip r:embed="rId5" cstate="print"/>
            <a:srcRect/>
            <a:stretch>
              <a:fillRect/>
            </a:stretch>
          </p:blipFill>
          <p:spPr bwMode="auto">
            <a:xfrm>
              <a:off x="3657600" y="4191000"/>
              <a:ext cx="2267082" cy="2366978"/>
            </a:xfrm>
            <a:prstGeom prst="rect">
              <a:avLst/>
            </a:prstGeom>
            <a:noFill/>
          </p:spPr>
        </p:pic>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0" y="260648"/>
            <a:ext cx="4572000" cy="6048672"/>
          </a:xfrm>
        </p:spPr>
        <p:txBody>
          <a:bodyPr>
            <a:normAutofit fontScale="92500" lnSpcReduction="20000"/>
          </a:bodyPr>
          <a:lstStyle/>
          <a:p>
            <a:pPr>
              <a:buNone/>
            </a:pPr>
            <a:r>
              <a:rPr lang="ru-RU" sz="3200" b="1" i="1" dirty="0" smtClean="0">
                <a:solidFill>
                  <a:srgbClr val="FF0000"/>
                </a:solidFill>
              </a:rPr>
              <a:t>     </a:t>
            </a:r>
            <a:r>
              <a:rPr lang="ru-RU" sz="3500" b="1" i="1" dirty="0" smtClean="0">
                <a:solidFill>
                  <a:srgbClr val="FF0000"/>
                </a:solidFill>
                <a:latin typeface="Bookman Old Style" pitchFamily="18" charset="0"/>
                <a:cs typeface="Times New Roman" pitchFamily="18" charset="0"/>
              </a:rPr>
              <a:t>Архитектура современности </a:t>
            </a:r>
            <a:r>
              <a:rPr lang="ru-RU" sz="3300" b="1" dirty="0" smtClean="0">
                <a:solidFill>
                  <a:srgbClr val="FF0000"/>
                </a:solidFill>
                <a:latin typeface="Bookman Old Style" pitchFamily="18" charset="0"/>
                <a:cs typeface="Times New Roman" pitchFamily="18" charset="0"/>
              </a:rPr>
              <a:t>–</a:t>
            </a:r>
            <a:r>
              <a:rPr lang="ru-RU" sz="3300" b="1" dirty="0" smtClean="0">
                <a:latin typeface="Bookman Old Style" pitchFamily="18" charset="0"/>
                <a:cs typeface="Times New Roman" pitchFamily="18" charset="0"/>
              </a:rPr>
              <a:t> это во многом отрицание канонов прошлого.</a:t>
            </a:r>
          </a:p>
          <a:p>
            <a:pPr>
              <a:buNone/>
            </a:pPr>
            <a:r>
              <a:rPr lang="ru-RU" sz="3300" b="1" dirty="0" smtClean="0">
                <a:latin typeface="Bookman Old Style" pitchFamily="18" charset="0"/>
                <a:cs typeface="Times New Roman" pitchFamily="18" charset="0"/>
              </a:rPr>
              <a:t>  Невозможно «одеть» современные здания, предназначенные для новых целей, в архитектурные формы прошлого.</a:t>
            </a:r>
            <a:endParaRPr lang="ru-RU" sz="3300" b="1" dirty="0">
              <a:latin typeface="Bookman Old Style" pitchFamily="18" charset="0"/>
              <a:cs typeface="Times New Roman" pitchFamily="18" charset="0"/>
            </a:endParaRPr>
          </a:p>
        </p:txBody>
      </p:sp>
      <p:pic>
        <p:nvPicPr>
          <p:cNvPr id="14338" name="Picture 2" descr="http://www.kushnerov.com/wp-content/uploads/2012/02/dubai_skyscrapers26.jpg"/>
          <p:cNvPicPr>
            <a:picLocks noChangeAspect="1" noChangeArrowheads="1"/>
          </p:cNvPicPr>
          <p:nvPr/>
        </p:nvPicPr>
        <p:blipFill>
          <a:blip r:embed="rId2" cstate="print"/>
          <a:srcRect t="2500"/>
          <a:stretch>
            <a:fillRect/>
          </a:stretch>
        </p:blipFill>
        <p:spPr bwMode="auto">
          <a:xfrm>
            <a:off x="4716016" y="152583"/>
            <a:ext cx="4123184" cy="5847424"/>
          </a:xfrm>
          <a:prstGeom prst="rect">
            <a:avLst/>
          </a:prstGeom>
          <a:noFill/>
        </p:spPr>
      </p:pic>
      <p:sp>
        <p:nvSpPr>
          <p:cNvPr id="6" name="TextBox 5"/>
          <p:cNvSpPr txBox="1"/>
          <p:nvPr/>
        </p:nvSpPr>
        <p:spPr>
          <a:xfrm>
            <a:off x="4724400" y="5943600"/>
            <a:ext cx="4139952" cy="646331"/>
          </a:xfrm>
          <a:prstGeom prst="rect">
            <a:avLst/>
          </a:prstGeom>
          <a:noFill/>
        </p:spPr>
        <p:txBody>
          <a:bodyPr wrap="square" rtlCol="0">
            <a:spAutoFit/>
          </a:bodyPr>
          <a:lstStyle/>
          <a:p>
            <a:pPr algn="ctr"/>
            <a:r>
              <a:rPr lang="ru-RU" b="1" i="1" dirty="0" smtClean="0">
                <a:latin typeface="Bookman Old Style" pitchFamily="18" charset="0"/>
                <a:cs typeface="Times New Roman" pitchFamily="18" charset="0"/>
              </a:rPr>
              <a:t>Небоскрёбы на шоссе шейха </a:t>
            </a:r>
            <a:r>
              <a:rPr lang="ru-RU" b="1" i="1" dirty="0" err="1" smtClean="0">
                <a:latin typeface="Bookman Old Style" pitchFamily="18" charset="0"/>
                <a:cs typeface="Times New Roman" pitchFamily="18" charset="0"/>
              </a:rPr>
              <a:t>Зайда</a:t>
            </a:r>
            <a:r>
              <a:rPr lang="ru-RU" b="1" i="1" dirty="0" smtClean="0">
                <a:latin typeface="Bookman Old Style" pitchFamily="18" charset="0"/>
                <a:cs typeface="Times New Roman" pitchFamily="18" charset="0"/>
              </a:rPr>
              <a:t>. </a:t>
            </a:r>
            <a:r>
              <a:rPr lang="ru-RU" b="1" i="1" dirty="0" err="1" smtClean="0">
                <a:latin typeface="Bookman Old Style" pitchFamily="18" charset="0"/>
                <a:cs typeface="Times New Roman" pitchFamily="18" charset="0"/>
              </a:rPr>
              <a:t>Дубай</a:t>
            </a:r>
            <a:r>
              <a:rPr lang="ru-RU" b="1" i="1" dirty="0" smtClean="0">
                <a:latin typeface="Bookman Old Style" pitchFamily="18" charset="0"/>
                <a:cs typeface="Times New Roman" pitchFamily="18" charset="0"/>
              </a:rPr>
              <a:t>, ОАЭ.</a:t>
            </a:r>
            <a:endParaRPr lang="ru-RU" b="1" i="1" dirty="0">
              <a:latin typeface="Bookman Old Style" pitchFamily="18" charset="0"/>
              <a:cs typeface="Times New Roman" pitchFamily="18" charset="0"/>
            </a:endParaRPr>
          </a:p>
        </p:txBody>
      </p:sp>
    </p:spTree>
    <p:extLst>
      <p:ext uri="{BB962C8B-B14F-4D97-AF65-F5344CB8AC3E}">
        <p14:creationId xmlns:p14="http://schemas.microsoft.com/office/powerpoint/2010/main" val="106406342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ox(in)">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4338"/>
                                        </p:tgtEl>
                                        <p:attrNameLst>
                                          <p:attrName>style.visibility</p:attrName>
                                        </p:attrNameLst>
                                      </p:cBhvr>
                                      <p:to>
                                        <p:strVal val="visible"/>
                                      </p:to>
                                    </p:set>
                                    <p:animEffect transition="in" filter="barn(inVertical)">
                                      <p:cBhvr>
                                        <p:cTn id="17" dur="500"/>
                                        <p:tgtEl>
                                          <p:spTgt spid="1433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Группа 9"/>
          <p:cNvGrpSpPr/>
          <p:nvPr/>
        </p:nvGrpSpPr>
        <p:grpSpPr>
          <a:xfrm>
            <a:off x="152400" y="228600"/>
            <a:ext cx="8774837" cy="6389132"/>
            <a:chOff x="152400" y="228600"/>
            <a:chExt cx="8774837" cy="6389132"/>
          </a:xfrm>
        </p:grpSpPr>
        <p:sp>
          <p:nvSpPr>
            <p:cNvPr id="4" name="TextBox 3"/>
            <p:cNvSpPr txBox="1"/>
            <p:nvPr/>
          </p:nvSpPr>
          <p:spPr>
            <a:xfrm>
              <a:off x="152400" y="304800"/>
              <a:ext cx="4953000" cy="5693866"/>
            </a:xfrm>
            <a:prstGeom prst="rect">
              <a:avLst/>
            </a:prstGeom>
            <a:noFill/>
          </p:spPr>
          <p:txBody>
            <a:bodyPr wrap="square" rtlCol="0">
              <a:spAutoFit/>
            </a:bodyPr>
            <a:lstStyle/>
            <a:p>
              <a:r>
                <a:rPr lang="ru-RU" sz="2800" b="1" dirty="0" smtClean="0">
                  <a:latin typeface="Bookman Old Style" pitchFamily="18" charset="0"/>
                </a:rPr>
                <a:t>Красота — не что-то внешнее, а сущностное, — утверждает современная архитектура. Именно поэтому </a:t>
              </a:r>
              <a:r>
                <a:rPr lang="ru-RU" sz="2800" b="1" i="1" dirty="0" smtClean="0">
                  <a:solidFill>
                    <a:srgbClr val="0070C0"/>
                  </a:solidFill>
                  <a:latin typeface="Bookman Old Style" pitchFamily="18" charset="0"/>
                </a:rPr>
                <a:t>НАЗНАЧЕНИЕ И ФУНКЦИЯ здания определяют его форму, планировку и тектонику. </a:t>
              </a:r>
              <a:r>
                <a:rPr lang="ru-RU" sz="2800" b="1" i="1" dirty="0" smtClean="0">
                  <a:solidFill>
                    <a:srgbClr val="FF0000"/>
                  </a:solidFill>
                  <a:latin typeface="Bookman Old Style" pitchFamily="18" charset="0"/>
                </a:rPr>
                <a:t>Эти же принципы воплощаются в современном дизайне. </a:t>
              </a:r>
              <a:endParaRPr lang="ru-RU" sz="2800" b="1" i="1" dirty="0">
                <a:solidFill>
                  <a:srgbClr val="FF0000"/>
                </a:solidFill>
                <a:latin typeface="Bookman Old Style" pitchFamily="18" charset="0"/>
              </a:endParaRPr>
            </a:p>
          </p:txBody>
        </p:sp>
        <p:pic>
          <p:nvPicPr>
            <p:cNvPr id="1026" name="Picture 2" descr="https://oir.mobi/uploads/posts/2019-12/1576641984_35-46.jpg"/>
            <p:cNvPicPr>
              <a:picLocks noChangeAspect="1" noChangeArrowheads="1"/>
            </p:cNvPicPr>
            <p:nvPr/>
          </p:nvPicPr>
          <p:blipFill>
            <a:blip r:embed="rId2" cstate="print"/>
            <a:srcRect/>
            <a:stretch>
              <a:fillRect/>
            </a:stretch>
          </p:blipFill>
          <p:spPr bwMode="auto">
            <a:xfrm>
              <a:off x="5181600" y="228600"/>
              <a:ext cx="3745637" cy="2441776"/>
            </a:xfrm>
            <a:prstGeom prst="rect">
              <a:avLst/>
            </a:prstGeom>
            <a:noFill/>
          </p:spPr>
        </p:pic>
        <p:sp>
          <p:nvSpPr>
            <p:cNvPr id="7" name="TextBox 6"/>
            <p:cNvSpPr txBox="1"/>
            <p:nvPr/>
          </p:nvSpPr>
          <p:spPr>
            <a:xfrm>
              <a:off x="5257800" y="2667000"/>
              <a:ext cx="3581400" cy="923330"/>
            </a:xfrm>
            <a:prstGeom prst="rect">
              <a:avLst/>
            </a:prstGeom>
            <a:noFill/>
          </p:spPr>
          <p:txBody>
            <a:bodyPr wrap="square" rtlCol="0">
              <a:spAutoFit/>
            </a:bodyPr>
            <a:lstStyle/>
            <a:p>
              <a:pPr algn="ctr"/>
              <a:r>
                <a:rPr lang="ru-RU" b="1" i="1" dirty="0" smtClean="0">
                  <a:latin typeface="Bookman Old Style" pitchFamily="18" charset="0"/>
                </a:rPr>
                <a:t>Офисное здание «</a:t>
              </a:r>
              <a:r>
                <a:rPr lang="ru-RU" b="1" i="1" dirty="0" err="1" smtClean="0">
                  <a:latin typeface="Bookman Old Style" pitchFamily="18" charset="0"/>
                </a:rPr>
                <a:t>Боуэн-Хауз</a:t>
              </a:r>
              <a:r>
                <a:rPr lang="ru-RU" b="1" i="1" dirty="0" smtClean="0">
                  <a:latin typeface="Bookman Old Style" pitchFamily="18" charset="0"/>
                </a:rPr>
                <a:t>» в Веллингтоне. Новая Зеландия.</a:t>
              </a:r>
              <a:endParaRPr lang="ru-RU" b="1" i="1" dirty="0">
                <a:latin typeface="Bookman Old Style" pitchFamily="18" charset="0"/>
              </a:endParaRPr>
            </a:p>
          </p:txBody>
        </p:sp>
        <p:pic>
          <p:nvPicPr>
            <p:cNvPr id="1028" name="Picture 4" descr="https://static.prian.ru/uploads/2019_05/30/20190530182905352036998o.jpg"/>
            <p:cNvPicPr>
              <a:picLocks noChangeAspect="1" noChangeArrowheads="1"/>
            </p:cNvPicPr>
            <p:nvPr/>
          </p:nvPicPr>
          <p:blipFill>
            <a:blip r:embed="rId3"/>
            <a:srcRect/>
            <a:stretch>
              <a:fillRect/>
            </a:stretch>
          </p:blipFill>
          <p:spPr bwMode="auto">
            <a:xfrm>
              <a:off x="5257800" y="3657600"/>
              <a:ext cx="3657600" cy="2438400"/>
            </a:xfrm>
            <a:prstGeom prst="rect">
              <a:avLst/>
            </a:prstGeom>
            <a:noFill/>
          </p:spPr>
        </p:pic>
        <p:sp>
          <p:nvSpPr>
            <p:cNvPr id="9" name="TextBox 8"/>
            <p:cNvSpPr txBox="1"/>
            <p:nvPr/>
          </p:nvSpPr>
          <p:spPr>
            <a:xfrm>
              <a:off x="5334000" y="6248400"/>
              <a:ext cx="3505200" cy="369332"/>
            </a:xfrm>
            <a:prstGeom prst="rect">
              <a:avLst/>
            </a:prstGeom>
            <a:noFill/>
          </p:spPr>
          <p:txBody>
            <a:bodyPr wrap="square" rtlCol="0">
              <a:spAutoFit/>
            </a:bodyPr>
            <a:lstStyle/>
            <a:p>
              <a:pPr algn="ctr"/>
              <a:r>
                <a:rPr lang="ru-RU" b="1" i="1" dirty="0" smtClean="0">
                  <a:latin typeface="Bookman Old Style" pitchFamily="18" charset="0"/>
                </a:rPr>
                <a:t>Жилой дом</a:t>
              </a:r>
              <a:endParaRPr lang="ru-RU" b="1" i="1" dirty="0">
                <a:latin typeface="Bookman Old Style" pitchFamily="18" charset="0"/>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52400" y="228600"/>
            <a:ext cx="8839200" cy="2430056"/>
          </a:xfrm>
        </p:spPr>
        <p:txBody>
          <a:bodyPr>
            <a:normAutofit fontScale="77500" lnSpcReduction="20000"/>
          </a:bodyPr>
          <a:lstStyle/>
          <a:p>
            <a:pPr algn="ctr">
              <a:buNone/>
            </a:pPr>
            <a:r>
              <a:rPr lang="ru-RU" sz="3600" b="1" dirty="0" smtClean="0">
                <a:solidFill>
                  <a:srgbClr val="0070C0"/>
                </a:solidFill>
                <a:latin typeface="Bookman Old Style" pitchFamily="18" charset="0"/>
              </a:rPr>
              <a:t>В композицию зданий и организацию пространства активно внедряются принципы </a:t>
            </a:r>
            <a:r>
              <a:rPr lang="ru-RU" sz="3600" b="1" i="1" dirty="0" smtClean="0">
                <a:solidFill>
                  <a:srgbClr val="0070C0"/>
                </a:solidFill>
                <a:latin typeface="Bookman Old Style" pitchFamily="18" charset="0"/>
              </a:rPr>
              <a:t>асимметрии и динамического равновесия</a:t>
            </a:r>
            <a:r>
              <a:rPr lang="ru-RU" sz="3600" b="1" dirty="0" smtClean="0">
                <a:solidFill>
                  <a:srgbClr val="0070C0"/>
                </a:solidFill>
                <a:latin typeface="Bookman Old Style" pitchFamily="18" charset="0"/>
              </a:rPr>
              <a:t>.</a:t>
            </a:r>
            <a:r>
              <a:rPr lang="ru-RU" sz="3600" b="1" dirty="0" smtClean="0">
                <a:latin typeface="Bookman Old Style" pitchFamily="18" charset="0"/>
              </a:rPr>
              <a:t> Они стали средством выявления во внешнем облике зданий их назначения.</a:t>
            </a:r>
            <a:endParaRPr lang="ru-RU" sz="3300" b="1" i="1" u="sng" dirty="0">
              <a:solidFill>
                <a:srgbClr val="0070C0"/>
              </a:solidFill>
              <a:latin typeface="Times New Roman" pitchFamily="18" charset="0"/>
              <a:cs typeface="Times New Roman" pitchFamily="18" charset="0"/>
            </a:endParaRPr>
          </a:p>
        </p:txBody>
      </p:sp>
      <p:pic>
        <p:nvPicPr>
          <p:cNvPr id="13314" name="Picture 2" descr="http://files.etna.com.ru/_Articles/2011/March/28.03.11/001.jpg"/>
          <p:cNvPicPr>
            <a:picLocks noChangeAspect="1" noChangeArrowheads="1"/>
          </p:cNvPicPr>
          <p:nvPr/>
        </p:nvPicPr>
        <p:blipFill>
          <a:blip r:embed="rId2" cstate="print"/>
          <a:srcRect l="20214" t="4127" r="11060" b="40848"/>
          <a:stretch>
            <a:fillRect/>
          </a:stretch>
        </p:blipFill>
        <p:spPr bwMode="auto">
          <a:xfrm>
            <a:off x="304799" y="2362200"/>
            <a:ext cx="4086225" cy="2971800"/>
          </a:xfrm>
          <a:prstGeom prst="rect">
            <a:avLst/>
          </a:prstGeom>
          <a:noFill/>
        </p:spPr>
      </p:pic>
      <p:sp>
        <p:nvSpPr>
          <p:cNvPr id="6" name="TextBox 5"/>
          <p:cNvSpPr txBox="1"/>
          <p:nvPr/>
        </p:nvSpPr>
        <p:spPr>
          <a:xfrm>
            <a:off x="1187624" y="5334000"/>
            <a:ext cx="3231976" cy="923330"/>
          </a:xfrm>
          <a:prstGeom prst="rect">
            <a:avLst/>
          </a:prstGeom>
          <a:noFill/>
        </p:spPr>
        <p:txBody>
          <a:bodyPr wrap="square" rtlCol="0">
            <a:spAutoFit/>
          </a:bodyPr>
          <a:lstStyle/>
          <a:p>
            <a:pPr algn="r"/>
            <a:r>
              <a:rPr lang="ru-RU" b="1" i="1" dirty="0" smtClean="0">
                <a:latin typeface="Bookman Old Style" pitchFamily="18" charset="0"/>
                <a:cs typeface="Times New Roman" pitchFamily="18" charset="0"/>
              </a:rPr>
              <a:t>Министерство автомобильных дорог. Тбилиси, Грузия</a:t>
            </a:r>
            <a:endParaRPr lang="ru-RU" b="1" i="1" dirty="0">
              <a:latin typeface="Bookman Old Style" pitchFamily="18" charset="0"/>
              <a:cs typeface="Times New Roman" pitchFamily="18" charset="0"/>
            </a:endParaRPr>
          </a:p>
        </p:txBody>
      </p:sp>
      <p:pic>
        <p:nvPicPr>
          <p:cNvPr id="13316" name="Picture 4" descr="http://files.etna.com.ru/_Articles/2011/March/28.03.11/007.jpg"/>
          <p:cNvPicPr>
            <a:picLocks noChangeAspect="1" noChangeArrowheads="1"/>
          </p:cNvPicPr>
          <p:nvPr/>
        </p:nvPicPr>
        <p:blipFill>
          <a:blip r:embed="rId3" cstate="print"/>
          <a:srcRect r="24921" b="43462"/>
          <a:stretch>
            <a:fillRect/>
          </a:stretch>
        </p:blipFill>
        <p:spPr bwMode="auto">
          <a:xfrm>
            <a:off x="4643247" y="2362200"/>
            <a:ext cx="4245439" cy="2971800"/>
          </a:xfrm>
          <a:prstGeom prst="rect">
            <a:avLst/>
          </a:prstGeom>
          <a:noFill/>
        </p:spPr>
      </p:pic>
      <p:sp>
        <p:nvSpPr>
          <p:cNvPr id="8" name="TextBox 7"/>
          <p:cNvSpPr txBox="1"/>
          <p:nvPr/>
        </p:nvSpPr>
        <p:spPr>
          <a:xfrm>
            <a:off x="5076056" y="5334000"/>
            <a:ext cx="3816424" cy="1477328"/>
          </a:xfrm>
          <a:prstGeom prst="rect">
            <a:avLst/>
          </a:prstGeom>
          <a:noFill/>
        </p:spPr>
        <p:txBody>
          <a:bodyPr wrap="square" rtlCol="0">
            <a:spAutoFit/>
          </a:bodyPr>
          <a:lstStyle/>
          <a:p>
            <a:pPr algn="r"/>
            <a:r>
              <a:rPr lang="ru-RU" b="1" i="1" dirty="0" smtClean="0">
                <a:latin typeface="Bookman Old Style" pitchFamily="18" charset="0"/>
                <a:cs typeface="Times New Roman" pitchFamily="18" charset="0"/>
              </a:rPr>
              <a:t>Корпус факультета архитектуры политехнического университета. Минск, Беларусь.</a:t>
            </a:r>
            <a:endParaRPr lang="ru-RU" b="1" i="1" dirty="0">
              <a:latin typeface="Bookman Old Style" pitchFamily="18" charset="0"/>
              <a:cs typeface="Times New Roman" pitchFamily="18" charset="0"/>
            </a:endParaRPr>
          </a:p>
        </p:txBody>
      </p:sp>
    </p:spTree>
    <p:extLst>
      <p:ext uri="{BB962C8B-B14F-4D97-AF65-F5344CB8AC3E}">
        <p14:creationId xmlns:p14="http://schemas.microsoft.com/office/powerpoint/2010/main" val="1429781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circle(in)">
                                      <p:cBhvr>
                                        <p:cTn id="7" dur="2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13316"/>
                                        </p:tgtEl>
                                        <p:attrNameLst>
                                          <p:attrName>style.visibility</p:attrName>
                                        </p:attrNameLst>
                                      </p:cBhvr>
                                      <p:to>
                                        <p:strVal val="visible"/>
                                      </p:to>
                                    </p:set>
                                    <p:animEffect transition="in" filter="circle(in)">
                                      <p:cBhvr>
                                        <p:cTn id="18" dur="2000"/>
                                        <p:tgtEl>
                                          <p:spTgt spid="13316"/>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AutoShape 2" descr="https://theplacement.ru/wp-content/uploads/2017/08/zwinger.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2772" name="AutoShape 4" descr="https://theplacement.ru/wp-content/uploads/2017/08/zwinger.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cxnSp>
        <p:nvCxnSpPr>
          <p:cNvPr id="10" name="Прямая соединительная линия 9"/>
          <p:cNvCxnSpPr/>
          <p:nvPr/>
        </p:nvCxnSpPr>
        <p:spPr>
          <a:xfrm rot="5400000">
            <a:off x="990203" y="3276997"/>
            <a:ext cx="3201194" cy="1588"/>
          </a:xfrm>
          <a:prstGeom prst="line">
            <a:avLst/>
          </a:prstGeom>
          <a:ln w="28575">
            <a:prstDash val="lgDash"/>
          </a:ln>
        </p:spPr>
        <p:style>
          <a:lnRef idx="1">
            <a:schemeClr val="accent2"/>
          </a:lnRef>
          <a:fillRef idx="0">
            <a:schemeClr val="accent2"/>
          </a:fillRef>
          <a:effectRef idx="0">
            <a:schemeClr val="accent2"/>
          </a:effectRef>
          <a:fontRef idx="minor">
            <a:schemeClr val="tx1"/>
          </a:fontRef>
        </p:style>
      </p:cxnSp>
      <p:cxnSp>
        <p:nvCxnSpPr>
          <p:cNvPr id="17" name="Прямая соединительная линия 16"/>
          <p:cNvCxnSpPr/>
          <p:nvPr/>
        </p:nvCxnSpPr>
        <p:spPr>
          <a:xfrm rot="5400000">
            <a:off x="5334397" y="3276203"/>
            <a:ext cx="3201194" cy="1588"/>
          </a:xfrm>
          <a:prstGeom prst="line">
            <a:avLst/>
          </a:prstGeom>
          <a:ln w="28575">
            <a:prstDash val="lgDash"/>
          </a:ln>
        </p:spPr>
        <p:style>
          <a:lnRef idx="1">
            <a:schemeClr val="accent2"/>
          </a:lnRef>
          <a:fillRef idx="0">
            <a:schemeClr val="accent2"/>
          </a:fillRef>
          <a:effectRef idx="0">
            <a:schemeClr val="accent2"/>
          </a:effectRef>
          <a:fontRef idx="minor">
            <a:schemeClr val="tx1"/>
          </a:fontRef>
        </p:style>
      </p:cxnSp>
      <p:grpSp>
        <p:nvGrpSpPr>
          <p:cNvPr id="19" name="Группа 18"/>
          <p:cNvGrpSpPr/>
          <p:nvPr/>
        </p:nvGrpSpPr>
        <p:grpSpPr>
          <a:xfrm>
            <a:off x="304800" y="457200"/>
            <a:ext cx="8610600" cy="5543729"/>
            <a:chOff x="304800" y="457200"/>
            <a:chExt cx="8610600" cy="5543729"/>
          </a:xfrm>
        </p:grpSpPr>
        <p:sp>
          <p:nvSpPr>
            <p:cNvPr id="4" name="TextBox 3"/>
            <p:cNvSpPr txBox="1"/>
            <p:nvPr/>
          </p:nvSpPr>
          <p:spPr>
            <a:xfrm>
              <a:off x="381000" y="457200"/>
              <a:ext cx="8458200" cy="1200329"/>
            </a:xfrm>
            <a:prstGeom prst="rect">
              <a:avLst/>
            </a:prstGeom>
            <a:noFill/>
          </p:spPr>
          <p:txBody>
            <a:bodyPr wrap="square" rtlCol="0">
              <a:spAutoFit/>
            </a:bodyPr>
            <a:lstStyle/>
            <a:p>
              <a:pPr algn="just"/>
              <a:r>
                <a:rPr lang="ru-RU" sz="2400" b="1" dirty="0" smtClean="0">
                  <a:latin typeface="Bookman Old Style" pitchFamily="18" charset="0"/>
                </a:rPr>
                <a:t>В XX в. </a:t>
              </a:r>
              <a:r>
                <a:rPr lang="ru-RU" sz="2400" b="1" i="1" dirty="0" smtClean="0">
                  <a:solidFill>
                    <a:srgbClr val="FF0000"/>
                  </a:solidFill>
                  <a:latin typeface="Bookman Old Style" pitchFamily="18" charset="0"/>
                </a:rPr>
                <a:t>на смену принципам симметрии</a:t>
              </a:r>
              <a:r>
                <a:rPr lang="ru-RU" sz="2400" b="1" dirty="0" smtClean="0">
                  <a:latin typeface="Bookman Old Style" pitchFamily="18" charset="0"/>
                </a:rPr>
                <a:t> в архитектуре пришли </a:t>
              </a:r>
              <a:r>
                <a:rPr lang="ru-RU" sz="2400" b="1" i="1" dirty="0" smtClean="0">
                  <a:solidFill>
                    <a:srgbClr val="0070C0"/>
                  </a:solidFill>
                  <a:latin typeface="Bookman Old Style" pitchFamily="18" charset="0"/>
                </a:rPr>
                <a:t>принципы асимметрии и динамического равновесия</a:t>
              </a:r>
              <a:r>
                <a:rPr lang="ru-RU" sz="2400" b="1" dirty="0" smtClean="0">
                  <a:latin typeface="Bookman Old Style" pitchFamily="18" charset="0"/>
                </a:rPr>
                <a:t>.</a:t>
              </a:r>
              <a:endParaRPr lang="ru-RU" sz="2400" b="1" dirty="0">
                <a:latin typeface="Bookman Old Style" pitchFamily="18" charset="0"/>
              </a:endParaRPr>
            </a:p>
          </p:txBody>
        </p:sp>
        <p:pic>
          <p:nvPicPr>
            <p:cNvPr id="32774" name="Picture 6" descr="https://staslandia.ru/thumb/2/anQYlYS0YYgnKc6jiGuziw/r/d/P7010155%D0%B0.jpg"/>
            <p:cNvPicPr>
              <a:picLocks noChangeAspect="1" noChangeArrowheads="1"/>
            </p:cNvPicPr>
            <p:nvPr/>
          </p:nvPicPr>
          <p:blipFill>
            <a:blip r:embed="rId2"/>
            <a:srcRect l="19403" t="19960" r="22388" b="5903"/>
            <a:stretch>
              <a:fillRect/>
            </a:stretch>
          </p:blipFill>
          <p:spPr bwMode="auto">
            <a:xfrm>
              <a:off x="304800" y="1752600"/>
              <a:ext cx="4343400" cy="2895600"/>
            </a:xfrm>
            <a:prstGeom prst="rect">
              <a:avLst/>
            </a:prstGeom>
            <a:noFill/>
          </p:spPr>
        </p:pic>
        <p:sp>
          <p:nvSpPr>
            <p:cNvPr id="8" name="TextBox 7"/>
            <p:cNvSpPr txBox="1"/>
            <p:nvPr/>
          </p:nvSpPr>
          <p:spPr>
            <a:xfrm>
              <a:off x="533400" y="4800600"/>
              <a:ext cx="3962400" cy="1200329"/>
            </a:xfrm>
            <a:prstGeom prst="rect">
              <a:avLst/>
            </a:prstGeom>
            <a:noFill/>
          </p:spPr>
          <p:txBody>
            <a:bodyPr wrap="square" rtlCol="0">
              <a:spAutoFit/>
            </a:bodyPr>
            <a:lstStyle/>
            <a:p>
              <a:pPr algn="ctr"/>
              <a:r>
                <a:rPr lang="ru-RU" b="1" i="1" dirty="0" smtClean="0">
                  <a:latin typeface="Bookman Old Style" pitchFamily="18" charset="0"/>
                </a:rPr>
                <a:t>Павильон в Цвингере. Дрезден. XVIII в. Архитектурный памятник немецкого </a:t>
              </a:r>
              <a:r>
                <a:rPr lang="ru-RU" b="1" i="1" dirty="0" err="1" smtClean="0">
                  <a:latin typeface="Bookman Old Style" pitchFamily="18" charset="0"/>
                </a:rPr>
                <a:t>борокко</a:t>
              </a:r>
              <a:r>
                <a:rPr lang="ru-RU" b="1" i="1" dirty="0" smtClean="0">
                  <a:latin typeface="Bookman Old Style" pitchFamily="18" charset="0"/>
                </a:rPr>
                <a:t>.</a:t>
              </a:r>
              <a:endParaRPr lang="ru-RU" dirty="0">
                <a:latin typeface="Bookman Old Style" pitchFamily="18" charset="0"/>
              </a:endParaRPr>
            </a:p>
          </p:txBody>
        </p:sp>
        <p:pic>
          <p:nvPicPr>
            <p:cNvPr id="32776" name="Picture 8" descr="https://www.nastol.com.ua/pic/201903/1600x1200/nastol.com.ua-327311.jpg"/>
            <p:cNvPicPr>
              <a:picLocks noChangeAspect="1" noChangeArrowheads="1"/>
            </p:cNvPicPr>
            <p:nvPr/>
          </p:nvPicPr>
          <p:blipFill>
            <a:blip r:embed="rId3" cstate="print"/>
            <a:srcRect l="8333" t="13333" b="6667"/>
            <a:stretch>
              <a:fillRect/>
            </a:stretch>
          </p:blipFill>
          <p:spPr bwMode="auto">
            <a:xfrm>
              <a:off x="4724400" y="1752600"/>
              <a:ext cx="4191000" cy="2895600"/>
            </a:xfrm>
            <a:prstGeom prst="rect">
              <a:avLst/>
            </a:prstGeom>
            <a:noFill/>
          </p:spPr>
        </p:pic>
        <p:sp>
          <p:nvSpPr>
            <p:cNvPr id="18" name="TextBox 17"/>
            <p:cNvSpPr txBox="1"/>
            <p:nvPr/>
          </p:nvSpPr>
          <p:spPr>
            <a:xfrm>
              <a:off x="4724400" y="4800600"/>
              <a:ext cx="4114800" cy="1200329"/>
            </a:xfrm>
            <a:prstGeom prst="rect">
              <a:avLst/>
            </a:prstGeom>
            <a:noFill/>
          </p:spPr>
          <p:txBody>
            <a:bodyPr wrap="square" rtlCol="0">
              <a:spAutoFit/>
            </a:bodyPr>
            <a:lstStyle/>
            <a:p>
              <a:pPr algn="ctr"/>
              <a:r>
                <a:rPr lang="ru-RU" b="1" i="1" dirty="0" smtClean="0">
                  <a:latin typeface="Bookman Old Style" pitchFamily="18" charset="0"/>
                </a:rPr>
                <a:t>Сиднейский оперный театр. 1973 год. Австралия. Архитектурный стиль экспрессионизм.</a:t>
              </a:r>
              <a:endParaRPr lang="ru-RU" i="1" dirty="0">
                <a:latin typeface="Bookman Old Style" pitchFamily="18" charset="0"/>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Группа 19"/>
          <p:cNvGrpSpPr/>
          <p:nvPr/>
        </p:nvGrpSpPr>
        <p:grpSpPr>
          <a:xfrm>
            <a:off x="152400" y="228600"/>
            <a:ext cx="8839200" cy="6839129"/>
            <a:chOff x="152400" y="228600"/>
            <a:chExt cx="8839200" cy="6839129"/>
          </a:xfrm>
        </p:grpSpPr>
        <p:sp>
          <p:nvSpPr>
            <p:cNvPr id="6" name="TextBox 5"/>
            <p:cNvSpPr txBox="1"/>
            <p:nvPr/>
          </p:nvSpPr>
          <p:spPr>
            <a:xfrm>
              <a:off x="152400" y="228600"/>
              <a:ext cx="8839200" cy="2462213"/>
            </a:xfrm>
            <a:prstGeom prst="rect">
              <a:avLst/>
            </a:prstGeom>
            <a:noFill/>
          </p:spPr>
          <p:txBody>
            <a:bodyPr wrap="square" rtlCol="0">
              <a:spAutoFit/>
            </a:bodyPr>
            <a:lstStyle/>
            <a:p>
              <a:pPr algn="just"/>
              <a:r>
                <a:rPr lang="ru-RU" sz="2200" b="1" i="1" dirty="0" smtClean="0">
                  <a:solidFill>
                    <a:srgbClr val="FF0000"/>
                  </a:solidFill>
                  <a:latin typeface="Bookman Old Style" pitchFamily="18" charset="0"/>
                </a:rPr>
                <a:t>Принцип компоновки зданий </a:t>
              </a:r>
              <a:r>
                <a:rPr lang="ru-RU" sz="2200" b="1" i="1" dirty="0" err="1" smtClean="0">
                  <a:solidFill>
                    <a:srgbClr val="FF0000"/>
                  </a:solidFill>
                  <a:latin typeface="Bookman Old Style" pitchFamily="18" charset="0"/>
                </a:rPr>
                <a:t>изнутри-наружу</a:t>
              </a:r>
              <a:r>
                <a:rPr lang="ru-RU" sz="2200" b="1" i="1" dirty="0" smtClean="0">
                  <a:solidFill>
                    <a:srgbClr val="FF0000"/>
                  </a:solidFill>
                  <a:latin typeface="Bookman Old Style" pitchFamily="18" charset="0"/>
                </a:rPr>
                <a:t> </a:t>
              </a:r>
              <a:r>
                <a:rPr lang="ru-RU" sz="2200" b="1" i="1" dirty="0" smtClean="0">
                  <a:latin typeface="Bookman Old Style" pitchFamily="18" charset="0"/>
                </a:rPr>
                <a:t>(т. е. исходя из функциональности внутренних помещений) стал главным в архитектуре XX в. Именно назначение здания — стадиона, театра или школы, а не какие-то раз и навсегда принятые нормы и правила — определяет его композиционно-пространственное решение и форму. </a:t>
              </a:r>
              <a:endParaRPr lang="ru-RU" sz="2200" b="1" i="1" dirty="0">
                <a:latin typeface="Bookman Old Style" pitchFamily="18" charset="0"/>
              </a:endParaRPr>
            </a:p>
          </p:txBody>
        </p:sp>
        <p:sp>
          <p:nvSpPr>
            <p:cNvPr id="10" name="TextBox 9"/>
            <p:cNvSpPr txBox="1"/>
            <p:nvPr/>
          </p:nvSpPr>
          <p:spPr>
            <a:xfrm>
              <a:off x="228600" y="5334000"/>
              <a:ext cx="3657600" cy="646331"/>
            </a:xfrm>
            <a:prstGeom prst="rect">
              <a:avLst/>
            </a:prstGeom>
            <a:noFill/>
          </p:spPr>
          <p:txBody>
            <a:bodyPr wrap="square" rtlCol="0">
              <a:spAutoFit/>
            </a:bodyPr>
            <a:lstStyle/>
            <a:p>
              <a:pPr algn="ctr"/>
              <a:r>
                <a:rPr lang="ru-RU" b="1" i="1" dirty="0" smtClean="0">
                  <a:latin typeface="Bookman Old Style" pitchFamily="18" charset="0"/>
                </a:rPr>
                <a:t>Стадион «Лужники». 1956г. Москва, Россия</a:t>
              </a:r>
              <a:endParaRPr lang="ru-RU" b="1" i="1" dirty="0">
                <a:latin typeface="Bookman Old Style" pitchFamily="18" charset="0"/>
              </a:endParaRPr>
            </a:p>
          </p:txBody>
        </p:sp>
        <p:pic>
          <p:nvPicPr>
            <p:cNvPr id="16388" name="Picture 4" descr="https://footbolno.ru/wp-content/uploads/2019/08/Lujniki.jpg"/>
            <p:cNvPicPr>
              <a:picLocks noChangeAspect="1" noChangeArrowheads="1"/>
            </p:cNvPicPr>
            <p:nvPr/>
          </p:nvPicPr>
          <p:blipFill>
            <a:blip r:embed="rId2" cstate="print"/>
            <a:srcRect/>
            <a:stretch>
              <a:fillRect/>
            </a:stretch>
          </p:blipFill>
          <p:spPr bwMode="auto">
            <a:xfrm>
              <a:off x="228600" y="2743200"/>
              <a:ext cx="3888631" cy="2590800"/>
            </a:xfrm>
            <a:prstGeom prst="rect">
              <a:avLst/>
            </a:prstGeom>
            <a:noFill/>
          </p:spPr>
        </p:pic>
        <p:pic>
          <p:nvPicPr>
            <p:cNvPr id="11" name="Picture 2" descr="http://asoldatenko.ru/wp-content/uploads/2011/03/Dubki.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990" t="16198" b="33243"/>
            <a:stretch/>
          </p:blipFill>
          <p:spPr bwMode="auto">
            <a:xfrm>
              <a:off x="4646240" y="2743200"/>
              <a:ext cx="4191000" cy="22098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4648200" y="5029200"/>
              <a:ext cx="4114800" cy="646331"/>
            </a:xfrm>
            <a:prstGeom prst="rect">
              <a:avLst/>
            </a:prstGeom>
            <a:noFill/>
          </p:spPr>
          <p:txBody>
            <a:bodyPr wrap="square" rtlCol="0">
              <a:spAutoFit/>
            </a:bodyPr>
            <a:lstStyle/>
            <a:p>
              <a:pPr algn="ctr"/>
              <a:r>
                <a:rPr lang="ru-RU" b="1" i="1" dirty="0" smtClean="0">
                  <a:latin typeface="Bookman Old Style" pitchFamily="18" charset="0"/>
                  <a:cs typeface="Times New Roman" pitchFamily="18" charset="0"/>
                </a:rPr>
                <a:t>Школа. Одинцовский район Москвы. </a:t>
              </a:r>
              <a:r>
                <a:rPr lang="en-US" b="1" i="1" dirty="0" smtClean="0">
                  <a:latin typeface="Bookman Old Style" pitchFamily="18" charset="0"/>
                  <a:cs typeface="Times New Roman" pitchFamily="18" charset="0"/>
                </a:rPr>
                <a:t>80-</a:t>
              </a:r>
              <a:r>
                <a:rPr lang="ru-RU" b="1" i="1" dirty="0" smtClean="0">
                  <a:latin typeface="Bookman Old Style" pitchFamily="18" charset="0"/>
                  <a:cs typeface="Times New Roman" pitchFamily="18" charset="0"/>
                </a:rPr>
                <a:t>е годы </a:t>
              </a:r>
              <a:r>
                <a:rPr lang="en-US" b="1" i="1" dirty="0" smtClean="0">
                  <a:latin typeface="Bookman Old Style" pitchFamily="18" charset="0"/>
                  <a:cs typeface="Times New Roman" pitchFamily="18" charset="0"/>
                </a:rPr>
                <a:t>XX</a:t>
              </a:r>
              <a:r>
                <a:rPr lang="ru-RU" b="1" i="1" dirty="0" smtClean="0">
                  <a:latin typeface="Bookman Old Style" pitchFamily="18" charset="0"/>
                  <a:cs typeface="Times New Roman" pitchFamily="18" charset="0"/>
                </a:rPr>
                <a:t> века</a:t>
              </a:r>
              <a:endParaRPr lang="ru-RU" b="1" i="1" dirty="0">
                <a:latin typeface="Bookman Old Style" pitchFamily="18" charset="0"/>
              </a:endParaRPr>
            </a:p>
          </p:txBody>
        </p:sp>
        <p:sp>
          <p:nvSpPr>
            <p:cNvPr id="13" name="TextBox 12"/>
            <p:cNvSpPr txBox="1"/>
            <p:nvPr/>
          </p:nvSpPr>
          <p:spPr>
            <a:xfrm>
              <a:off x="2819400" y="5867400"/>
              <a:ext cx="6096000" cy="1200329"/>
            </a:xfrm>
            <a:prstGeom prst="rect">
              <a:avLst/>
            </a:prstGeom>
            <a:noFill/>
          </p:spPr>
          <p:txBody>
            <a:bodyPr wrap="square" rtlCol="0">
              <a:spAutoFit/>
            </a:bodyPr>
            <a:lstStyle/>
            <a:p>
              <a:pPr algn="r"/>
              <a:r>
                <a:rPr lang="ru-RU" sz="2400" b="1" dirty="0" smtClean="0">
                  <a:solidFill>
                    <a:srgbClr val="0070C0"/>
                  </a:solidFill>
                  <a:latin typeface="Bookman Old Style" pitchFamily="18" charset="0"/>
                  <a:cs typeface="Times New Roman" pitchFamily="18" charset="0"/>
                </a:rPr>
                <a:t>«Форма следует функции»</a:t>
              </a:r>
            </a:p>
            <a:p>
              <a:pPr algn="r"/>
              <a:r>
                <a:rPr lang="ru-RU" sz="2400" b="1" i="1" dirty="0" smtClean="0">
                  <a:solidFill>
                    <a:srgbClr val="0070C0"/>
                  </a:solidFill>
                  <a:latin typeface="Bookman Old Style" pitchFamily="18" charset="0"/>
                  <a:cs typeface="Times New Roman" pitchFamily="18" charset="0"/>
                </a:rPr>
                <a:t>(Луи Генри </a:t>
              </a:r>
              <a:r>
                <a:rPr lang="ru-RU" sz="2400" b="1" i="1" dirty="0" err="1" smtClean="0">
                  <a:solidFill>
                    <a:srgbClr val="0070C0"/>
                  </a:solidFill>
                  <a:latin typeface="Bookman Old Style" pitchFamily="18" charset="0"/>
                  <a:cs typeface="Times New Roman" pitchFamily="18" charset="0"/>
                </a:rPr>
                <a:t>Салливен</a:t>
              </a:r>
              <a:r>
                <a:rPr lang="ru-RU" sz="2400" b="1" i="1" dirty="0" smtClean="0">
                  <a:solidFill>
                    <a:srgbClr val="0070C0"/>
                  </a:solidFill>
                  <a:latin typeface="Bookman Old Style" pitchFamily="18" charset="0"/>
                  <a:cs typeface="Times New Roman" pitchFamily="18" charset="0"/>
                </a:rPr>
                <a:t>)</a:t>
              </a:r>
            </a:p>
            <a:p>
              <a:pPr algn="r"/>
              <a:endParaRPr lang="ru-RU" sz="2400" b="1" dirty="0">
                <a:latin typeface="Bookman Old Style" pitchFamily="18" charset="0"/>
              </a:endParaRPr>
            </a:p>
          </p:txBody>
        </p:sp>
      </p:grpSp>
    </p:spTree>
    <p:extLst>
      <p:ext uri="{BB962C8B-B14F-4D97-AF65-F5344CB8AC3E}">
        <p14:creationId xmlns:p14="http://schemas.microsoft.com/office/powerpoint/2010/main" val="33996423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Группа 19"/>
          <p:cNvGrpSpPr/>
          <p:nvPr/>
        </p:nvGrpSpPr>
        <p:grpSpPr>
          <a:xfrm>
            <a:off x="228600" y="228600"/>
            <a:ext cx="8915400" cy="6056531"/>
            <a:chOff x="228600" y="228600"/>
            <a:chExt cx="8915400" cy="6056531"/>
          </a:xfrm>
        </p:grpSpPr>
        <p:sp>
          <p:nvSpPr>
            <p:cNvPr id="9" name="TextBox 8"/>
            <p:cNvSpPr txBox="1"/>
            <p:nvPr/>
          </p:nvSpPr>
          <p:spPr>
            <a:xfrm>
              <a:off x="304800" y="228600"/>
              <a:ext cx="8839200" cy="3077766"/>
            </a:xfrm>
            <a:prstGeom prst="rect">
              <a:avLst/>
            </a:prstGeom>
            <a:noFill/>
          </p:spPr>
          <p:txBody>
            <a:bodyPr wrap="square" rtlCol="0">
              <a:spAutoFit/>
            </a:bodyPr>
            <a:lstStyle/>
            <a:p>
              <a:pPr algn="just"/>
              <a:r>
                <a:rPr lang="ru-RU" sz="2200" b="1" dirty="0" smtClean="0">
                  <a:latin typeface="Bookman Old Style" pitchFamily="18" charset="0"/>
                </a:rPr>
                <a:t>Современная архитектура развивалась вместе со всем искусством XX в. Одни и те же идеи двигали и развивали живопись, музыку, архитектуру и дизайн. В произведениях этого времени мы можем проследить доминирование функции над красотой. </a:t>
              </a:r>
              <a:r>
                <a:rPr lang="ru-RU" sz="2200" b="1" i="1" dirty="0" smtClean="0">
                  <a:solidFill>
                    <a:srgbClr val="FF0000"/>
                  </a:solidFill>
                  <a:latin typeface="Bookman Old Style" pitchFamily="18" charset="0"/>
                </a:rPr>
                <a:t>Культ абстрактных, геометрических форм определил стиль кубизма и конструктивизма.</a:t>
              </a:r>
            </a:p>
            <a:p>
              <a:pPr algn="just"/>
              <a:r>
                <a:rPr lang="ru-RU" sz="2200" b="1" dirty="0" smtClean="0">
                  <a:latin typeface="Bookman Old Style" pitchFamily="18" charset="0"/>
                </a:rPr>
                <a:t>Талантливые архитекторы этого времени:</a:t>
              </a:r>
            </a:p>
            <a:p>
              <a:pPr algn="ctr"/>
              <a:endParaRPr lang="ru-RU" dirty="0"/>
            </a:p>
          </p:txBody>
        </p:sp>
        <p:pic>
          <p:nvPicPr>
            <p:cNvPr id="15362" name="Picture 2" descr="Ле Корбюзье."/>
            <p:cNvPicPr>
              <a:picLocks noChangeAspect="1" noChangeArrowheads="1"/>
            </p:cNvPicPr>
            <p:nvPr/>
          </p:nvPicPr>
          <p:blipFill>
            <a:blip r:embed="rId2"/>
            <a:srcRect l="22167" r="18111"/>
            <a:stretch>
              <a:fillRect/>
            </a:stretch>
          </p:blipFill>
          <p:spPr bwMode="auto">
            <a:xfrm>
              <a:off x="228600" y="2971801"/>
              <a:ext cx="1848865" cy="2057400"/>
            </a:xfrm>
            <a:prstGeom prst="rect">
              <a:avLst/>
            </a:prstGeom>
            <a:noFill/>
          </p:spPr>
        </p:pic>
        <p:pic>
          <p:nvPicPr>
            <p:cNvPr id="15364" name="Picture 4" descr="https://mir-s3-cdn-cf.behance.net/project_modules/max_1200/682cea72129817.5bdca969a1e92.jpg"/>
            <p:cNvPicPr>
              <a:picLocks noChangeAspect="1" noChangeArrowheads="1"/>
            </p:cNvPicPr>
            <p:nvPr/>
          </p:nvPicPr>
          <p:blipFill>
            <a:blip r:embed="rId3" cstate="print"/>
            <a:srcRect l="4213" t="4878" r="7310" b="14634"/>
            <a:stretch>
              <a:fillRect/>
            </a:stretch>
          </p:blipFill>
          <p:spPr bwMode="auto">
            <a:xfrm>
              <a:off x="2209800" y="3505200"/>
              <a:ext cx="1600200" cy="2057400"/>
            </a:xfrm>
            <a:prstGeom prst="rect">
              <a:avLst/>
            </a:prstGeom>
            <a:noFill/>
          </p:spPr>
        </p:pic>
        <p:pic>
          <p:nvPicPr>
            <p:cNvPr id="15366" name="Picture 6" descr="https://tunnel.ru/media/images/2017-07/post/107921/10.jpg"/>
            <p:cNvPicPr>
              <a:picLocks noChangeAspect="1" noChangeArrowheads="1"/>
            </p:cNvPicPr>
            <p:nvPr/>
          </p:nvPicPr>
          <p:blipFill>
            <a:blip r:embed="rId4"/>
            <a:srcRect l="2410" r="49398"/>
            <a:stretch>
              <a:fillRect/>
            </a:stretch>
          </p:blipFill>
          <p:spPr bwMode="auto">
            <a:xfrm>
              <a:off x="3962400" y="2971801"/>
              <a:ext cx="1482810" cy="2057400"/>
            </a:xfrm>
            <a:prstGeom prst="rect">
              <a:avLst/>
            </a:prstGeom>
            <a:noFill/>
          </p:spPr>
        </p:pic>
        <p:pic>
          <p:nvPicPr>
            <p:cNvPr id="15368" name="Picture 8" descr="Architect Leonidov Ivan Ilich.jpg"/>
            <p:cNvPicPr>
              <a:picLocks noChangeAspect="1" noChangeArrowheads="1"/>
            </p:cNvPicPr>
            <p:nvPr/>
          </p:nvPicPr>
          <p:blipFill>
            <a:blip r:embed="rId5"/>
            <a:srcRect/>
            <a:stretch>
              <a:fillRect/>
            </a:stretch>
          </p:blipFill>
          <p:spPr bwMode="auto">
            <a:xfrm>
              <a:off x="5562600" y="3505200"/>
              <a:ext cx="1600200" cy="2082045"/>
            </a:xfrm>
            <a:prstGeom prst="rect">
              <a:avLst/>
            </a:prstGeom>
            <a:noFill/>
          </p:spPr>
        </p:pic>
        <p:pic>
          <p:nvPicPr>
            <p:cNvPr id="15370" name="Picture 10" descr="https://avatars.mds.yandex.net/get-zen_doc/1873427/pub_5eb2bb8b4d7f611a88b5c114_5eb2bc1dcf77ee27c9428b77/scale_1200"/>
            <p:cNvPicPr>
              <a:picLocks noChangeAspect="1" noChangeArrowheads="1"/>
            </p:cNvPicPr>
            <p:nvPr/>
          </p:nvPicPr>
          <p:blipFill>
            <a:blip r:embed="rId6"/>
            <a:srcRect l="26229" r="35246"/>
            <a:stretch>
              <a:fillRect/>
            </a:stretch>
          </p:blipFill>
          <p:spPr bwMode="auto">
            <a:xfrm>
              <a:off x="7315200" y="2971800"/>
              <a:ext cx="1652954" cy="2057400"/>
            </a:xfrm>
            <a:prstGeom prst="rect">
              <a:avLst/>
            </a:prstGeom>
            <a:noFill/>
          </p:spPr>
        </p:pic>
        <p:sp>
          <p:nvSpPr>
            <p:cNvPr id="15" name="TextBox 14"/>
            <p:cNvSpPr txBox="1"/>
            <p:nvPr/>
          </p:nvSpPr>
          <p:spPr>
            <a:xfrm>
              <a:off x="228600" y="5105400"/>
              <a:ext cx="1828800" cy="646331"/>
            </a:xfrm>
            <a:prstGeom prst="rect">
              <a:avLst/>
            </a:prstGeom>
            <a:noFill/>
          </p:spPr>
          <p:txBody>
            <a:bodyPr wrap="square" rtlCol="0">
              <a:spAutoFit/>
            </a:bodyPr>
            <a:lstStyle/>
            <a:p>
              <a:pPr algn="ctr"/>
              <a:r>
                <a:rPr lang="ru-RU" b="1" i="1" dirty="0" err="1" smtClean="0">
                  <a:latin typeface="Bookman Old Style" pitchFamily="18" charset="0"/>
                </a:rPr>
                <a:t>Ле</a:t>
              </a:r>
              <a:r>
                <a:rPr lang="ru-RU" b="1" i="1" dirty="0" smtClean="0">
                  <a:latin typeface="Bookman Old Style" pitchFamily="18" charset="0"/>
                </a:rPr>
                <a:t> Корбюзье (Франция)</a:t>
              </a:r>
              <a:endParaRPr lang="ru-RU" i="1" dirty="0"/>
            </a:p>
          </p:txBody>
        </p:sp>
        <p:sp>
          <p:nvSpPr>
            <p:cNvPr id="16" name="TextBox 15"/>
            <p:cNvSpPr txBox="1"/>
            <p:nvPr/>
          </p:nvSpPr>
          <p:spPr>
            <a:xfrm>
              <a:off x="2286000" y="5638800"/>
              <a:ext cx="1600200" cy="646331"/>
            </a:xfrm>
            <a:prstGeom prst="rect">
              <a:avLst/>
            </a:prstGeom>
            <a:noFill/>
          </p:spPr>
          <p:txBody>
            <a:bodyPr wrap="square" rtlCol="0">
              <a:spAutoFit/>
            </a:bodyPr>
            <a:lstStyle/>
            <a:p>
              <a:pPr algn="ctr"/>
              <a:r>
                <a:rPr lang="ru-RU" b="1" i="1" dirty="0" smtClean="0">
                  <a:latin typeface="Bookman Old Style" pitchFamily="18" charset="0"/>
                </a:rPr>
                <a:t>В. Гропиус (Германия)</a:t>
              </a:r>
              <a:endParaRPr lang="ru-RU" i="1" dirty="0"/>
            </a:p>
          </p:txBody>
        </p:sp>
        <p:sp>
          <p:nvSpPr>
            <p:cNvPr id="17" name="TextBox 16"/>
            <p:cNvSpPr txBox="1"/>
            <p:nvPr/>
          </p:nvSpPr>
          <p:spPr>
            <a:xfrm>
              <a:off x="3733800" y="5105400"/>
              <a:ext cx="1905000" cy="646331"/>
            </a:xfrm>
            <a:prstGeom prst="rect">
              <a:avLst/>
            </a:prstGeom>
            <a:noFill/>
          </p:spPr>
          <p:txBody>
            <a:bodyPr wrap="square" rtlCol="0">
              <a:spAutoFit/>
            </a:bodyPr>
            <a:lstStyle/>
            <a:p>
              <a:pPr algn="ctr"/>
              <a:r>
                <a:rPr lang="ru-RU" b="1" i="1" dirty="0" smtClean="0">
                  <a:latin typeface="Bookman Old Style" pitchFamily="18" charset="0"/>
                </a:rPr>
                <a:t>Л. </a:t>
              </a:r>
              <a:r>
                <a:rPr lang="ru-RU" b="1" i="1" dirty="0" err="1" smtClean="0">
                  <a:latin typeface="Bookman Old Style" pitchFamily="18" charset="0"/>
                </a:rPr>
                <a:t>Салливен</a:t>
              </a:r>
              <a:r>
                <a:rPr lang="ru-RU" b="1" i="1" dirty="0" smtClean="0">
                  <a:latin typeface="Bookman Old Style" pitchFamily="18" charset="0"/>
                </a:rPr>
                <a:t> (США)</a:t>
              </a:r>
              <a:endParaRPr lang="ru-RU" i="1" dirty="0"/>
            </a:p>
          </p:txBody>
        </p:sp>
        <p:sp>
          <p:nvSpPr>
            <p:cNvPr id="18" name="TextBox 17"/>
            <p:cNvSpPr txBox="1"/>
            <p:nvPr/>
          </p:nvSpPr>
          <p:spPr>
            <a:xfrm>
              <a:off x="5334000" y="5638800"/>
              <a:ext cx="2057400" cy="646331"/>
            </a:xfrm>
            <a:prstGeom prst="rect">
              <a:avLst/>
            </a:prstGeom>
            <a:noFill/>
          </p:spPr>
          <p:txBody>
            <a:bodyPr wrap="square" rtlCol="0">
              <a:spAutoFit/>
            </a:bodyPr>
            <a:lstStyle/>
            <a:p>
              <a:pPr algn="ctr"/>
              <a:r>
                <a:rPr lang="ru-RU" b="1" i="1" dirty="0" smtClean="0">
                  <a:latin typeface="Bookman Old Style" pitchFamily="18" charset="0"/>
                </a:rPr>
                <a:t>И.И. Леонидов (СССР)</a:t>
              </a:r>
              <a:endParaRPr lang="ru-RU" i="1" dirty="0"/>
            </a:p>
          </p:txBody>
        </p:sp>
        <p:sp>
          <p:nvSpPr>
            <p:cNvPr id="19" name="TextBox 18"/>
            <p:cNvSpPr txBox="1"/>
            <p:nvPr/>
          </p:nvSpPr>
          <p:spPr>
            <a:xfrm>
              <a:off x="7239000" y="5105400"/>
              <a:ext cx="1905000" cy="923330"/>
            </a:xfrm>
            <a:prstGeom prst="rect">
              <a:avLst/>
            </a:prstGeom>
            <a:noFill/>
          </p:spPr>
          <p:txBody>
            <a:bodyPr wrap="square" rtlCol="0">
              <a:spAutoFit/>
            </a:bodyPr>
            <a:lstStyle/>
            <a:p>
              <a:pPr algn="ctr"/>
              <a:r>
                <a:rPr lang="ru-RU" b="1" i="1" dirty="0" smtClean="0">
                  <a:latin typeface="Bookman Old Style" pitchFamily="18" charset="0"/>
                </a:rPr>
                <a:t>К.С. Мельников (СССР)</a:t>
              </a:r>
              <a:endParaRPr lang="ru-RU" i="1" dirty="0"/>
            </a:p>
          </p:txBody>
        </p:sp>
      </p:grpSp>
    </p:spTree>
    <p:extLst>
      <p:ext uri="{BB962C8B-B14F-4D97-AF65-F5344CB8AC3E}">
        <p14:creationId xmlns:p14="http://schemas.microsoft.com/office/powerpoint/2010/main" val="214480835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1716</TotalTime>
  <Words>1343</Words>
  <Application>Microsoft Office PowerPoint</Application>
  <PresentationFormat>Экран (4:3)</PresentationFormat>
  <Paragraphs>110</Paragraphs>
  <Slides>27</Slides>
  <Notes>0</Notes>
  <HiddenSlides>0</HiddenSlides>
  <MMClips>0</MMClips>
  <ScaleCrop>false</ScaleCrop>
  <HeadingPairs>
    <vt:vector size="6" baseType="variant">
      <vt:variant>
        <vt:lpstr>Использованные шрифты</vt:lpstr>
      </vt:variant>
      <vt:variant>
        <vt:i4>9</vt:i4>
      </vt:variant>
      <vt:variant>
        <vt:lpstr>Тема</vt:lpstr>
      </vt:variant>
      <vt:variant>
        <vt:i4>1</vt:i4>
      </vt:variant>
      <vt:variant>
        <vt:lpstr>Заголовки слайдов</vt:lpstr>
      </vt:variant>
      <vt:variant>
        <vt:i4>27</vt:i4>
      </vt:variant>
    </vt:vector>
  </HeadingPairs>
  <TitlesOfParts>
    <vt:vector size="37" baseType="lpstr">
      <vt:lpstr>Arial</vt:lpstr>
      <vt:lpstr>Bookman Old Style</vt:lpstr>
      <vt:lpstr>Lucida Sans Unicode</vt:lpstr>
      <vt:lpstr>Mongolian Baiti</vt:lpstr>
      <vt:lpstr>Times New Roman</vt:lpstr>
      <vt:lpstr>Verdana</vt:lpstr>
      <vt:lpstr>Wingdings</vt:lpstr>
      <vt:lpstr>Wingdings 2</vt:lpstr>
      <vt:lpstr>Wingdings 3</vt:lpstr>
      <vt:lpstr>Открытая</vt:lpstr>
      <vt:lpstr>Презентация PowerPoint</vt:lpstr>
      <vt:lpstr>Город  сегодня и завтра.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Город  сегодня и завтра</dc:title>
  <dc:creator>с.а.</dc:creator>
  <cp:lastModifiedBy>Учитель</cp:lastModifiedBy>
  <cp:revision>141</cp:revision>
  <dcterms:created xsi:type="dcterms:W3CDTF">2013-01-26T15:19:40Z</dcterms:created>
  <dcterms:modified xsi:type="dcterms:W3CDTF">2022-01-25T23:08:19Z</dcterms:modified>
</cp:coreProperties>
</file>