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81" d="100"/>
          <a:sy n="81" d="100"/>
        </p:scale>
        <p:origin x="10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41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</p:spPr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637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27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97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54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09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3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6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90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CBF53AC-3B90-41B9-8D4D-28F631D98CA4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FF3289D-AF5C-4D4C-A0B7-F83835D22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4.wdp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1.jp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89" r="-12" b="16388"/>
          <a:stretch/>
        </p:blipFill>
        <p:spPr>
          <a:xfrm>
            <a:off x="11806" y="0"/>
            <a:ext cx="9132193" cy="694690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91702" y="4941168"/>
            <a:ext cx="7772400" cy="86409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Город и человек</a:t>
            </a:r>
            <a:endParaRPr lang="ru-RU" sz="5400" b="1" i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5705872"/>
            <a:ext cx="9144000" cy="1152128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Социальное значение дизайна и архитектуры в жизни человека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036496" cy="115212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Идеалы каждой эпохи связаны с прошлым, то обращаясь к нему, то отрицая его.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36512" y="1196752"/>
            <a:ext cx="4495800" cy="47422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Для архитектуры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Ренессанса 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характерно создание зданий на основе античных форм и ордерной системы.</a:t>
            </a:r>
          </a:p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Взлет искусства в эпоху Возрождения связан с именами Леонардо да Винчи, Микеланджело, Рафаэля, Брунеллески, Альберти и т.д.</a:t>
            </a:r>
          </a:p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Архитектурные ансамбли, четкость прямоугольных объемов, уравновешенность композиции фасадов, гармония, логика – это архитектура Возрождения.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146" name="Picture 2" descr="C:\Documents and Settings\Иван\Мои документы\Мои рисунки\3f10e0611f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96136" y="1052736"/>
            <a:ext cx="3183572" cy="2387679"/>
          </a:xfrm>
          <a:prstGeom prst="rect">
            <a:avLst/>
          </a:prstGeom>
          <a:noFill/>
        </p:spPr>
      </p:pic>
      <p:pic>
        <p:nvPicPr>
          <p:cNvPr id="6147" name="Picture 3" descr="C:\Documents and Settings\Иван\Мои документы\Мои рисунки\445_mikelandzhelo_moisej_1515_mramor_cerkovmz_san_pmzetro_in_vinkoli,ri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984" y="1540401"/>
            <a:ext cx="1696429" cy="2468575"/>
          </a:xfrm>
          <a:prstGeom prst="rect">
            <a:avLst/>
          </a:prstGeom>
          <a:noFill/>
        </p:spPr>
      </p:pic>
      <p:pic>
        <p:nvPicPr>
          <p:cNvPr id="6148" name="Picture 4" descr="C:\Documents and Settings\Иван\Мои документы\Мои рисунки\rotonda.jpg"/>
          <p:cNvPicPr>
            <a:picLocks noChangeAspect="1" noChangeArrowheads="1"/>
          </p:cNvPicPr>
          <p:nvPr/>
        </p:nvPicPr>
        <p:blipFill rotWithShape="1">
          <a:blip r:embed="rId5"/>
          <a:srcRect l="11975" t="9045" r="7170" b="23188"/>
          <a:stretch/>
        </p:blipFill>
        <p:spPr bwMode="auto">
          <a:xfrm>
            <a:off x="323528" y="5157192"/>
            <a:ext cx="2838451" cy="1581150"/>
          </a:xfrm>
          <a:prstGeom prst="rect">
            <a:avLst/>
          </a:prstGeom>
          <a:noFill/>
        </p:spPr>
      </p:pic>
      <p:pic>
        <p:nvPicPr>
          <p:cNvPr id="6149" name="Picture 5" descr="C:\Documents and Settings\Иван\Мои документы\Мои рисунки\660d3b75047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6850" y="3653949"/>
            <a:ext cx="3359189" cy="2519392"/>
          </a:xfrm>
          <a:prstGeom prst="rect">
            <a:avLst/>
          </a:prstGeom>
          <a:noFill/>
        </p:spPr>
      </p:pic>
      <p:pic>
        <p:nvPicPr>
          <p:cNvPr id="6150" name="Picture 6" descr="C:\Documents and Settings\Иван\Мои документы\Мои рисунки\350px-Mona_Lisa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79912" y="4205012"/>
            <a:ext cx="1672954" cy="2533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Идеи Возрождения распространились по Европе, заложив основы для формирования стиля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 Narrow" panose="020B0606020202030204" pitchFamily="34" charset="0"/>
              </a:rPr>
              <a:t>барокко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.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80528" y="1223154"/>
            <a:ext cx="4495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В великолепии дворцов и парков, изысканности украшений отражалось величие не только королей, но и всей нации, ее дух и культура.</a:t>
            </a:r>
          </a:p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Пышность форм фасадов в барокко конкурировала с богатством и чрезмерностью буйства декора в интерьере. Для этого стиля характерны сложные пространственные решения, преобладание криволинейных и овальных очертаний архитектурных форм.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43" y="5013176"/>
            <a:ext cx="3613026" cy="1742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340768"/>
            <a:ext cx="4392488" cy="3294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212" y="3565698"/>
            <a:ext cx="2502921" cy="31836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77072"/>
            <a:ext cx="2552642" cy="2316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Многообразие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идей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античности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позволило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создать архитектурное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противопоставление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пышному 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барокко – строгий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 Narrow" panose="020B0606020202030204" pitchFamily="34" charset="0"/>
              </a:rPr>
              <a:t>классицизм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.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08520" y="1434291"/>
            <a:ext cx="3357554" cy="419736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Этот стиль провозглашал уравновешенность форм, соподчиненность частей и симметрию как образцы композиции, уподобляя их античным канонам.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8202" name="Picture 10" descr="C:\Documents and Settings\Иван\Мои документы\Мои рисунки\34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3111388"/>
            <a:ext cx="2632376" cy="354528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40" y="1477756"/>
            <a:ext cx="4320860" cy="3322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230" y="4800443"/>
            <a:ext cx="3121152" cy="1856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208678"/>
            <a:ext cx="2056312" cy="2369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Задание: с.101,№1</a:t>
            </a:r>
            <a:endParaRPr lang="ru-RU" b="1" i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908720"/>
            <a:ext cx="3528392" cy="38884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i="1" dirty="0" smtClean="0">
                <a:latin typeface="Arial Narrow" panose="020B0606020202030204" pitchFamily="34" charset="0"/>
              </a:rPr>
              <a:t>Рассмотрите образцы архитектуры разных стилей и, проанализировав их сделайте: </a:t>
            </a:r>
            <a:endParaRPr lang="ru-RU" sz="2400" b="1" i="1" dirty="0" smtClean="0">
              <a:latin typeface="Arial Narrow" panose="020B0606020202030204" pitchFamily="34" charset="0"/>
            </a:endParaRPr>
          </a:p>
          <a:p>
            <a:pPr marL="457200" indent="-457200">
              <a:buAutoNum type="arabicParenR"/>
            </a:pPr>
            <a:r>
              <a:rPr lang="ru-RU" sz="2400" b="1" i="1" dirty="0" smtClean="0">
                <a:latin typeface="Arial Narrow" panose="020B0606020202030204" pitchFamily="34" charset="0"/>
              </a:rPr>
              <a:t>зарисовки </a:t>
            </a:r>
            <a:r>
              <a:rPr lang="ru-RU" sz="2400" b="1" i="1" dirty="0" smtClean="0">
                <a:latin typeface="Arial Narrow" panose="020B0606020202030204" pitchFamily="34" charset="0"/>
              </a:rPr>
              <a:t>улиц города того или иного стиля</a:t>
            </a:r>
            <a:r>
              <a:rPr lang="ru-RU" sz="2400" b="1" i="1" dirty="0" smtClean="0">
                <a:latin typeface="Arial Narrow" panose="020B0606020202030204" pitchFamily="34" charset="0"/>
              </a:rPr>
              <a:t>;</a:t>
            </a:r>
          </a:p>
          <a:p>
            <a:pPr marL="457200" indent="-457200">
              <a:buAutoNum type="arabicParenR"/>
            </a:pPr>
            <a:r>
              <a:rPr lang="ru-RU" sz="2400" b="1" i="1" dirty="0" smtClean="0">
                <a:latin typeface="Arial Narrow" panose="020B0606020202030204" pitchFamily="34" charset="0"/>
              </a:rPr>
              <a:t> </a:t>
            </a:r>
            <a:r>
              <a:rPr lang="ru-RU" sz="2400" b="1" i="1" dirty="0" smtClean="0">
                <a:latin typeface="Arial Narrow" panose="020B0606020202030204" pitchFamily="34" charset="0"/>
              </a:rPr>
              <a:t>2) живописный этюд части города (площадь, улица и т.д.)</a:t>
            </a:r>
            <a:endParaRPr lang="ru-RU" sz="2400" b="1" i="1" dirty="0"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49080"/>
            <a:ext cx="353310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18390"/>
            <a:ext cx="3498900" cy="238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196079" cy="2966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98" y="764704"/>
            <a:ext cx="236920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501" y="3623390"/>
            <a:ext cx="2227725" cy="304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1" t="2761" r="2748" b="3343"/>
          <a:stretch/>
        </p:blipFill>
        <p:spPr>
          <a:xfrm>
            <a:off x="5752428" y="2227176"/>
            <a:ext cx="1959623" cy="1760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3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Чувство любви к Родине во многом рождается городом, его домами и улицами – местом, где мы живем.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/>
          <a:lstStyle/>
          <a:p>
            <a:pPr lvl="0">
              <a:buNone/>
            </a:pPr>
            <a:r>
              <a:rPr lang="ru-RU" sz="2400" b="1" i="1" dirty="0">
                <a:solidFill>
                  <a:prstClr val="black"/>
                </a:solidFill>
                <a:latin typeface="Arial Narrow" panose="020B0606020202030204" pitchFamily="34" charset="0"/>
              </a:rPr>
              <a:t>Города – это живые, постоянно меняющиеся организмы, и человек – часть этого организма, определяющая его </a:t>
            </a:r>
            <a:r>
              <a:rPr lang="ru-RU" sz="2400" b="1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развитие.</a:t>
            </a:r>
          </a:p>
          <a:p>
            <a:pPr lvl="0">
              <a:buNone/>
            </a:pPr>
            <a:r>
              <a:rPr lang="ru-RU" sz="2400" b="1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Современный </a:t>
            </a:r>
            <a:r>
              <a:rPr lang="ru-RU" sz="2400" b="1" i="1" dirty="0">
                <a:solidFill>
                  <a:prstClr val="black"/>
                </a:solidFill>
                <a:latin typeface="Arial Narrow" panose="020B0606020202030204" pitchFamily="34" charset="0"/>
              </a:rPr>
              <a:t>город – сочетание проблем экономики и транспорта, экологии и здравоохранения. Но главными в этом ряду являются архитектура и дизайн, которые определяют и формируют городскую среду</a:t>
            </a:r>
            <a:r>
              <a:rPr lang="ru-RU" sz="2400" b="1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  <a:endParaRPr lang="ru-RU" sz="2400" b="1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17032"/>
            <a:ext cx="3960440" cy="28421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06816"/>
            <a:ext cx="3045718" cy="22625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138" y="260648"/>
            <a:ext cx="8229600" cy="84615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Архитектура – это не постройка одного дома, а создание городского пространства.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1"/>
            <a:ext cx="8892480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latin typeface="Arial Narrow" panose="020B0606020202030204" pitchFamily="34" charset="0"/>
              </a:rPr>
              <a:t>    Наиболее сложные архитектурные задачи вставали перед зодчими при создании городов. Когда человек перестал видеть в жилище только средство спасения от природных невзгод, а осознал </a:t>
            </a:r>
            <a:r>
              <a:rPr lang="ru-RU" sz="2800" b="1" i="1" dirty="0" smtClean="0">
                <a:effectLst/>
                <a:latin typeface="Arial Narrow" panose="020B0606020202030204" pitchFamily="34" charset="0"/>
              </a:rPr>
              <a:t>необходимость красоты </a:t>
            </a:r>
            <a:r>
              <a:rPr lang="ru-RU" sz="2800" b="1" i="1" dirty="0" smtClean="0">
                <a:latin typeface="Arial Narrow" panose="020B0606020202030204" pitchFamily="34" charset="0"/>
              </a:rPr>
              <a:t>постройки, тогда и возникло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архитектуры </a:t>
            </a:r>
            <a:r>
              <a:rPr lang="ru-RU" sz="2800" b="1" i="1" dirty="0" smtClean="0">
                <a:latin typeface="Arial Narrow" panose="020B0606020202030204" pitchFamily="34" charset="0"/>
              </a:rPr>
              <a:t>в его современном понимании.</a:t>
            </a:r>
            <a:endParaRPr lang="ru-RU" sz="2800" b="1" i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19" y="4203086"/>
            <a:ext cx="3024336" cy="2268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03086"/>
            <a:ext cx="3410905" cy="226825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3563888" y="5157192"/>
            <a:ext cx="1800200" cy="360040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62299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Город сквозь времена и страны.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928992" cy="482862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i="1" dirty="0" smtClean="0">
                <a:latin typeface="Arial Narrow" panose="020B0606020202030204" pitchFamily="34" charset="0"/>
              </a:rPr>
              <a:t>От примитивных укрытий до небоскребов – созидающая мысль человека прошла множество этапов на пути возникновения тех городов, в которых живем мы сейчас.</a:t>
            </a:r>
          </a:p>
          <a:p>
            <a:pPr algn="just">
              <a:buNone/>
            </a:pPr>
            <a:r>
              <a:rPr lang="ru-RU" sz="2400" i="1" dirty="0" smtClean="0">
                <a:latin typeface="Arial Narrow" panose="020B0606020202030204" pitchFamily="34" charset="0"/>
              </a:rPr>
              <a:t>В отличие от народного жилища, в котором запечатлен коллективный строительный и художественный опыт, </a:t>
            </a:r>
            <a:r>
              <a:rPr lang="ru-RU" sz="2400" i="1" dirty="0" smtClean="0">
                <a:effectLst/>
                <a:latin typeface="Arial Narrow" panose="020B0606020202030204" pitchFamily="34" charset="0"/>
              </a:rPr>
              <a:t>архитектура города – личное авторское творчество.</a:t>
            </a:r>
          </a:p>
          <a:p>
            <a:pPr algn="just">
              <a:buNone/>
            </a:pPr>
            <a:r>
              <a:rPr lang="ru-RU" sz="2400" i="1" dirty="0" smtClean="0">
                <a:latin typeface="Arial Narrow" panose="020B0606020202030204" pitchFamily="34" charset="0"/>
              </a:rPr>
              <a:t>К созданию любого значительного архитектурного сооружения привлекались выдающиеся зодчие, камнетесы и резчики, художники и декораторы. </a:t>
            </a:r>
            <a:r>
              <a:rPr lang="ru-RU" sz="2400" b="1" i="1" dirty="0" smtClean="0">
                <a:latin typeface="Arial Narrow" panose="020B0606020202030204" pitchFamily="34" charset="0"/>
              </a:rPr>
              <a:t>Наша задача – проследить, как в материальной культуре разных эпох – сооружениях, вещах, одежде, отражается мировоззрение человека, его отношение к себе, к миру.</a:t>
            </a:r>
          </a:p>
          <a:p>
            <a:pPr algn="just">
              <a:buNone/>
            </a:pPr>
            <a:r>
              <a:rPr lang="ru-RU" sz="2400" i="1" dirty="0" smtClean="0">
                <a:latin typeface="Arial Narrow" panose="020B0606020202030204" pitchFamily="34" charset="0"/>
              </a:rPr>
              <a:t> Приобретенные в предыдущие годы знания позволят вам в смене стилей увидеть не только изменения технологий и мастерства художников, но и то, как менялся человек, общество, его эстетические идеалы.</a:t>
            </a:r>
            <a:endParaRPr lang="ru-RU" sz="2400" i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3050"/>
            <a:ext cx="3392356" cy="1139726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Образы материальной культуры прошлого</a:t>
            </a:r>
            <a:endParaRPr lang="ru-RU" sz="28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pic>
        <p:nvPicPr>
          <p:cNvPr id="1027" name="Picture 3" descr="C:\Documents and Settings\Иван\Мои документы\Мои рисунки\изба\izba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71969" y="186010"/>
            <a:ext cx="2084071" cy="1802829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1412776"/>
            <a:ext cx="3528392" cy="492919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Arial Narrow" panose="020B0606020202030204" pitchFamily="34" charset="0"/>
              </a:rPr>
              <a:t>Народные жилища – живые свидетельства эстетических идеалов разных народов. </a:t>
            </a:r>
          </a:p>
          <a:p>
            <a:r>
              <a:rPr lang="ru-RU" sz="2400" i="1" dirty="0" smtClean="0">
                <a:latin typeface="Arial Narrow" panose="020B0606020202030204" pitchFamily="34" charset="0"/>
              </a:rPr>
              <a:t>Таковы русская изба, украинская хата, африканская хижина на сваях, горские сакли в аулах, как бы приросшие к скалистым кручам, китайские фанзы и северные чумы, азиатская юрта среди степных просторов и ветров.</a:t>
            </a:r>
          </a:p>
        </p:txBody>
      </p:sp>
      <p:pic>
        <p:nvPicPr>
          <p:cNvPr id="1029" name="Picture 5" descr="C:\Documents and Settings\Иван\Мои документы\Мои рисунки\0_427a_d319e42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2535" y="188640"/>
            <a:ext cx="2309802" cy="1732352"/>
          </a:xfrm>
          <a:prstGeom prst="rect">
            <a:avLst/>
          </a:prstGeom>
          <a:noFill/>
        </p:spPr>
      </p:pic>
      <p:pic>
        <p:nvPicPr>
          <p:cNvPr id="1030" name="Picture 6" descr="C:\Documents and Settings\Иван\Мои документы\Мои рисунки\1012439-PH019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0724" y="1764144"/>
            <a:ext cx="2266510" cy="1440160"/>
          </a:xfrm>
          <a:prstGeom prst="rect">
            <a:avLst/>
          </a:prstGeom>
          <a:noFill/>
        </p:spPr>
      </p:pic>
      <p:pic>
        <p:nvPicPr>
          <p:cNvPr id="1032" name="Picture 8" descr="C:\Documents and Settings\Иван\Мои документы\Мои рисунки\zt080321-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59008" y="2949253"/>
            <a:ext cx="2197823" cy="1443237"/>
          </a:xfrm>
          <a:prstGeom prst="rect">
            <a:avLst/>
          </a:prstGeom>
          <a:noFill/>
        </p:spPr>
      </p:pic>
      <p:pic>
        <p:nvPicPr>
          <p:cNvPr id="1034" name="Picture 10" descr="C:\Documents and Settings\Иван\Мои документы\Мои рисунки\steppe-and-mountai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920" y="5061944"/>
            <a:ext cx="2358020" cy="1587733"/>
          </a:xfrm>
          <a:prstGeom prst="rect">
            <a:avLst/>
          </a:prstGeom>
          <a:noFill/>
        </p:spPr>
      </p:pic>
      <p:pic>
        <p:nvPicPr>
          <p:cNvPr id="1035" name="Picture 11" descr="C:\Documents and Settings\Иван\Мои документы\Мои рисунки\c3c057436cf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149" y="4581128"/>
            <a:ext cx="2250574" cy="177584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878" y="2484224"/>
            <a:ext cx="2273229" cy="1704922"/>
          </a:xfrm>
          <a:prstGeom prst="rect">
            <a:avLst/>
          </a:prstGeom>
        </p:spPr>
      </p:pic>
      <p:pic>
        <p:nvPicPr>
          <p:cNvPr id="1033" name="Picture 9" descr="C:\Documents and Settings\Иван\Мои документы\Мои рисунки\0_1e831_ce74d8e6_XL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01216" y="3545359"/>
            <a:ext cx="2259016" cy="16942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Время меняло облик городов и стран, составляя каменную летопись эпох.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490" y="1484784"/>
            <a:ext cx="4547517" cy="49685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i="1" dirty="0" smtClean="0">
                <a:latin typeface="Arial Narrow" panose="020B0606020202030204" pitchFamily="34" charset="0"/>
              </a:rPr>
              <a:t>В истории культуры особое место занимает </a:t>
            </a:r>
            <a:r>
              <a:rPr lang="ru-RU" sz="2400" b="1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античное искусство</a:t>
            </a:r>
            <a:r>
              <a:rPr lang="ru-RU" sz="2400" b="1" i="1" dirty="0" smtClean="0">
                <a:latin typeface="Arial Narrow" panose="020B0606020202030204" pitchFamily="34" charset="0"/>
              </a:rPr>
              <a:t>.</a:t>
            </a:r>
          </a:p>
          <a:p>
            <a:pPr>
              <a:buNone/>
            </a:pPr>
            <a:r>
              <a:rPr lang="ru-RU" sz="2400" b="1" i="1" dirty="0" smtClean="0">
                <a:latin typeface="Arial Narrow" panose="020B0606020202030204" pitchFamily="34" charset="0"/>
              </a:rPr>
              <a:t>Стремление к гармонии позволяло зодчим сочетать в планировке городов жесткость прямоугольной композиции с разнообразием рельефа, свободой пространства и удобством для жизни. </a:t>
            </a:r>
          </a:p>
          <a:p>
            <a:pPr>
              <a:buNone/>
            </a:pPr>
            <a:r>
              <a:rPr lang="ru-RU" sz="2400" b="1" i="1" dirty="0" smtClean="0">
                <a:latin typeface="Arial Narrow" panose="020B0606020202030204" pitchFamily="34" charset="0"/>
              </a:rPr>
              <a:t>Секрет непрекращающегося интереса зодчих к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ордерной </a:t>
            </a:r>
            <a:r>
              <a:rPr lang="ru-RU" sz="2400" b="1" i="1" dirty="0" smtClean="0">
                <a:latin typeface="Arial Narrow" panose="020B0606020202030204" pitchFamily="34" charset="0"/>
              </a:rPr>
              <a:t>системе в том, что она отражает объективные закономерности формотворчества.</a:t>
            </a:r>
          </a:p>
        </p:txBody>
      </p:sp>
      <p:pic>
        <p:nvPicPr>
          <p:cNvPr id="2050" name="Picture 2" descr="C:\Documents and Settings\Иван\Мои документы\Мои рисунки\1221920073_img_1319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2040" y="1124744"/>
            <a:ext cx="4038600" cy="3028950"/>
          </a:xfrm>
          <a:prstGeom prst="rect">
            <a:avLst/>
          </a:prstGeom>
          <a:noFill/>
        </p:spPr>
      </p:pic>
      <p:pic>
        <p:nvPicPr>
          <p:cNvPr id="2051" name="Picture 3" descr="C:\Documents and Settings\Иван\Мои документы\Мои рисунки\acropol-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3717032"/>
            <a:ext cx="3980684" cy="29855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69816" cy="158272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Ордер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– строго продуманное соотношение размеров и сочетаний конструктивных и декоративных частей здания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</a:t>
            </a:r>
            <a:b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Ордера обладают общей конструкцией и композицией, но различаются по стилю и пропорциям.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96758" y="3212976"/>
            <a:ext cx="2757470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Три типа ордера:</a:t>
            </a:r>
          </a:p>
          <a:p>
            <a:pPr algn="ctr"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а) дорический;</a:t>
            </a:r>
          </a:p>
          <a:p>
            <a:pPr algn="ctr"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б) ионический;</a:t>
            </a:r>
          </a:p>
          <a:p>
            <a:pPr algn="ctr"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в) коринфский.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779" y="5085184"/>
            <a:ext cx="3749221" cy="1567025"/>
          </a:xfrm>
        </p:spPr>
      </p:pic>
      <p:sp>
        <p:nvSpPr>
          <p:cNvPr id="9" name="Прямоугольник 8"/>
          <p:cNvSpPr/>
          <p:nvPr/>
        </p:nvSpPr>
        <p:spPr>
          <a:xfrm rot="10800000" flipV="1">
            <a:off x="7025748" y="4941168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б)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H="1" flipV="1">
            <a:off x="8311286" y="4941168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в)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9"/>
          <a:stretch/>
        </p:blipFill>
        <p:spPr>
          <a:xfrm>
            <a:off x="20668" y="2132856"/>
            <a:ext cx="5207586" cy="39469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724128" y="4941168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а)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4624"/>
            <a:ext cx="9361040" cy="158417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Суровость жизни и религиозная аскетичность пронизывает не только бытие человека эпохи средневековья, но и стиль архитектуры, называемый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 Narrow" panose="020B0606020202030204" pitchFamily="34" charset="0"/>
              </a:rPr>
              <a:t>романским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.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84784"/>
            <a:ext cx="3929058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Композиционная простота, грубоватая каменная кладка, компактность форм придавали суровую выразительность городским строениям, монастырям и замкам с их мощными башнями, массивными крепостными стенами, прорезанными узкими окнами и галереями.</a:t>
            </a:r>
          </a:p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Под стать архитектуре этот стиль находил свое выражение в одежде, мебели, хозяйственной утвари.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4098" name="Picture 2" descr="C:\Documents and Settings\Иван\Мои документы\Мои рисунки\f_107788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90100"/>
            <a:ext cx="4033018" cy="3024764"/>
          </a:xfrm>
          <a:prstGeom prst="rect">
            <a:avLst/>
          </a:prstGeom>
          <a:noFill/>
        </p:spPr>
      </p:pic>
      <p:pic>
        <p:nvPicPr>
          <p:cNvPr id="4101" name="Picture 5" descr="C:\Documents and Settings\Иван\Мои документы\Мои рисунки\12140422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2420888"/>
            <a:ext cx="1285884" cy="918489"/>
          </a:xfrm>
          <a:prstGeom prst="rect">
            <a:avLst/>
          </a:prstGeom>
          <a:noFill/>
        </p:spPr>
      </p:pic>
      <p:pic>
        <p:nvPicPr>
          <p:cNvPr id="4099" name="Picture 3" descr="C:\Documents and Settings\Иван\Мои документы\Мои рисунки\Cloisters_Arch_Lantern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357694"/>
            <a:ext cx="3092476" cy="2095642"/>
          </a:xfrm>
          <a:prstGeom prst="rect">
            <a:avLst/>
          </a:prstGeom>
          <a:noFill/>
        </p:spPr>
      </p:pic>
      <p:pic>
        <p:nvPicPr>
          <p:cNvPr id="4100" name="Picture 4" descr="C:\Documents and Settings\Иван\Мои документы\Мои рисунки\6e94e98163b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4000504"/>
            <a:ext cx="1858505" cy="26082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50" y="116632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Художественное сознание людей Средневековья с наибольшей полнотой воплотилось в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 Narrow" panose="020B0606020202030204" pitchFamily="34" charset="0"/>
              </a:rPr>
              <a:t>готическом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зодчестве, прежде всего в храмовой архитектуре.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54050"/>
            <a:ext cx="4355976" cy="48552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Готика 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– суровый и изящный стиль. Образ города предстает как мир самых разных построек: соборов, ратуш, цехов и каменных жилых домов. Здание рассматривалось в связи с пространством. Его планировка исходила из уже сложившейся среды и той жизни, которая кипела вокруг.</a:t>
            </a:r>
          </a:p>
          <a:p>
            <a:pPr>
              <a:buNone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   Стиль готики то напряженный и жесткий, то утонченно декоративный определил не только силуэты и формы городов, но и костюмы, посуду, украшения.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6" t="2191" r="13057" b="11626"/>
          <a:stretch/>
        </p:blipFill>
        <p:spPr>
          <a:xfrm>
            <a:off x="5220072" y="1412776"/>
            <a:ext cx="3820294" cy="30966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365104"/>
            <a:ext cx="2736304" cy="2052228"/>
          </a:xfrm>
          <a:prstGeom prst="rect">
            <a:avLst/>
          </a:prstGeom>
        </p:spPr>
      </p:pic>
      <p:pic>
        <p:nvPicPr>
          <p:cNvPr id="5127" name="Picture 7" descr="C:\Documents and Settings\Иван\Мои документы\Мои рисунки\dress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0072" y="4176779"/>
            <a:ext cx="1400175" cy="2428875"/>
          </a:xfrm>
          <a:prstGeom prst="rect">
            <a:avLst/>
          </a:prstGeom>
          <a:noFill/>
        </p:spPr>
      </p:pic>
      <p:pic>
        <p:nvPicPr>
          <p:cNvPr id="5126" name="Picture 6" descr="C:\Documents and Settings\Иван\Мои документы\Мои рисунки\dress-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9952" y="3717032"/>
            <a:ext cx="1447800" cy="2447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665</TotalTime>
  <Words>800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Narrow</vt:lpstr>
      <vt:lpstr>Calibri</vt:lpstr>
      <vt:lpstr>Segoe UI Black</vt:lpstr>
      <vt:lpstr>Times New Roman</vt:lpstr>
      <vt:lpstr>Тема13</vt:lpstr>
      <vt:lpstr>Город и человек</vt:lpstr>
      <vt:lpstr>Чувство любви к Родине во многом рождается городом, его домами и улицами – местом, где мы живем.</vt:lpstr>
      <vt:lpstr>Архитектура – это не постройка одного дома, а создание городского пространства.</vt:lpstr>
      <vt:lpstr>Город сквозь времена и страны.</vt:lpstr>
      <vt:lpstr>Образы материальной культуры прошлого</vt:lpstr>
      <vt:lpstr>Время меняло облик городов и стран, составляя каменную летопись эпох.</vt:lpstr>
      <vt:lpstr>Ордер – строго продуманное соотношение размеров и сочетаний конструктивных и декоративных частей здания. Ордера обладают общей конструкцией и композицией, но различаются по стилю и пропорциям.</vt:lpstr>
      <vt:lpstr>Суровость жизни и религиозная аскетичность пронизывает не только бытие человека эпохи средневековья, но и стиль архитектуры, называемый романским.</vt:lpstr>
      <vt:lpstr>Художественное сознание людей Средневековья с наибольшей полнотой воплотилось в готическом зодчестве, прежде всего в храмовой архитектуре.</vt:lpstr>
      <vt:lpstr>Идеалы каждой эпохи связаны с прошлым, то обращаясь к нему, то отрицая его.</vt:lpstr>
      <vt:lpstr>Идеи Возрождения распространились по Европе, заложив основы для формирования стиля барокко.</vt:lpstr>
      <vt:lpstr>Многообразие  идей  античности  позволило  создать архитектурное  противопоставление  пышному  барокко – строгий  классицизм.</vt:lpstr>
      <vt:lpstr>Задание: с.101,№1</vt:lpstr>
    </vt:vector>
  </TitlesOfParts>
  <Company>qwerty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и человек</dc:title>
  <dc:creator>qwerty</dc:creator>
  <cp:lastModifiedBy>Учитель</cp:lastModifiedBy>
  <cp:revision>78</cp:revision>
  <dcterms:created xsi:type="dcterms:W3CDTF">2009-07-15T13:04:08Z</dcterms:created>
  <dcterms:modified xsi:type="dcterms:W3CDTF">2021-01-10T22:48:49Z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2156107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</Properties>
</file>