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0" r:id="rId5"/>
    <p:sldId id="261" r:id="rId6"/>
    <p:sldId id="262" r:id="rId7"/>
    <p:sldId id="273" r:id="rId8"/>
    <p:sldId id="274" r:id="rId9"/>
    <p:sldId id="275" r:id="rId10"/>
    <p:sldId id="264" r:id="rId11"/>
    <p:sldId id="271" r:id="rId12"/>
    <p:sldId id="272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2D80BA-2EB9-4AAE-ACAB-3AE5C7A327F9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3E03ECF-F425-45C5-B43E-8F5707E83515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Arial Black" pitchFamily="34" charset="0"/>
            </a:rPr>
            <a:t>Способы общения</a:t>
          </a:r>
        </a:p>
      </dgm:t>
    </dgm:pt>
    <dgm:pt modelId="{42FE003E-D086-4CAE-AC43-8FB7661F45C1}" type="parTrans" cxnId="{E6FE4388-ADB9-4979-871A-96EFC7E0D44B}">
      <dgm:prSet/>
      <dgm:spPr/>
      <dgm:t>
        <a:bodyPr/>
        <a:lstStyle/>
        <a:p>
          <a:endParaRPr lang="ru-RU"/>
        </a:p>
      </dgm:t>
    </dgm:pt>
    <dgm:pt modelId="{20A5C8B3-65F3-4D2F-B20F-6FAB314EBB06}" type="sibTrans" cxnId="{E6FE4388-ADB9-4979-871A-96EFC7E0D44B}">
      <dgm:prSet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4EA0C1FB-0C90-434C-AD74-B90D63E3250B}" type="asst">
      <dgm:prSet phldrT="[Текст]"/>
      <dgm:spPr/>
      <dgm:t>
        <a:bodyPr/>
        <a:lstStyle/>
        <a:p>
          <a:r>
            <a:rPr lang="ru-RU" b="1" i="1" dirty="0">
              <a:solidFill>
                <a:schemeClr val="tx1"/>
              </a:solidFill>
              <a:latin typeface="+mj-lt"/>
            </a:rPr>
            <a:t>Вербальные</a:t>
          </a:r>
          <a:r>
            <a:rPr lang="ru-RU" b="1" dirty="0">
              <a:solidFill>
                <a:schemeClr val="tx1"/>
              </a:solidFill>
            </a:rPr>
            <a:t> </a:t>
          </a:r>
        </a:p>
      </dgm:t>
    </dgm:pt>
    <dgm:pt modelId="{49D04EE3-D21F-408A-B7F9-FFFA2796A53E}" type="parTrans" cxnId="{1B5571C1-FBBC-4C60-8E53-80965CDCF398}">
      <dgm:prSet/>
      <dgm:spPr/>
      <dgm:t>
        <a:bodyPr/>
        <a:lstStyle/>
        <a:p>
          <a:endParaRPr lang="ru-RU"/>
        </a:p>
      </dgm:t>
    </dgm:pt>
    <dgm:pt modelId="{E675092D-6CA7-4FD2-9A6F-04CC8096C4FD}" type="sibTrans" cxnId="{1B5571C1-FBBC-4C60-8E53-80965CDCF398}">
      <dgm:prSet/>
      <dgm:spPr/>
      <dgm:t>
        <a:bodyPr/>
        <a:lstStyle/>
        <a:p>
          <a:pPr algn="ctr"/>
          <a:r>
            <a:rPr lang="ru-RU" b="1" i="0" dirty="0">
              <a:latin typeface="+mj-lt"/>
            </a:rPr>
            <a:t>(словесные) устная, письменная </a:t>
          </a:r>
          <a:r>
            <a:rPr lang="ru-RU" b="1" i="0" dirty="0" smtClean="0">
              <a:latin typeface="+mj-lt"/>
            </a:rPr>
            <a:t>речь</a:t>
          </a:r>
          <a:endParaRPr lang="ru-RU" dirty="0"/>
        </a:p>
      </dgm:t>
    </dgm:pt>
    <dgm:pt modelId="{42267FF6-25FD-45E1-A5F5-D2046F9F99D2}">
      <dgm:prSet phldrT="[Текст]"/>
      <dgm:spPr/>
      <dgm:t>
        <a:bodyPr/>
        <a:lstStyle/>
        <a:p>
          <a:r>
            <a:rPr lang="ru-RU" b="1" i="1" dirty="0">
              <a:solidFill>
                <a:schemeClr val="tx1"/>
              </a:solidFill>
              <a:latin typeface="+mj-lt"/>
            </a:rPr>
            <a:t>Невербальные</a:t>
          </a:r>
        </a:p>
      </dgm:t>
    </dgm:pt>
    <dgm:pt modelId="{C824888B-D3F6-4958-9948-6131537AF794}" type="parTrans" cxnId="{4F21F061-2A6B-42A3-9EDC-F7ECE64140E3}">
      <dgm:prSet/>
      <dgm:spPr/>
      <dgm:t>
        <a:bodyPr/>
        <a:lstStyle/>
        <a:p>
          <a:endParaRPr lang="ru-RU"/>
        </a:p>
      </dgm:t>
    </dgm:pt>
    <dgm:pt modelId="{8A6560CB-2C5C-4826-AAA9-79168BF28C7B}" type="sibTrans" cxnId="{4F21F061-2A6B-42A3-9EDC-F7ECE64140E3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500" b="1" dirty="0">
              <a:solidFill>
                <a:schemeClr val="tx1"/>
              </a:solidFill>
              <a:latin typeface="+mj-lt"/>
            </a:rPr>
            <a:t>(несловесные) жесты,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500" b="1" dirty="0">
              <a:solidFill>
                <a:schemeClr val="tx1"/>
              </a:solidFill>
              <a:latin typeface="+mj-lt"/>
            </a:rPr>
            <a:t> поза, взгляд. </a:t>
          </a:r>
          <a:r>
            <a:rPr lang="ru-RU" sz="2500" b="1" dirty="0" smtClean="0">
              <a:solidFill>
                <a:schemeClr val="tx1"/>
              </a:solidFill>
              <a:latin typeface="+mj-lt"/>
            </a:rPr>
            <a:t>мимика</a:t>
          </a:r>
          <a:r>
            <a:rPr lang="ru-RU" sz="2500" b="1" dirty="0" smtClean="0"/>
            <a:t> </a:t>
          </a:r>
          <a:endParaRPr lang="ru-RU" sz="2500" b="1" dirty="0"/>
        </a:p>
      </dgm:t>
    </dgm:pt>
    <dgm:pt modelId="{1BE94355-76D2-4CD7-9F27-9ED98D828790}" type="pres">
      <dgm:prSet presAssocID="{E12D80BA-2EB9-4AAE-ACAB-3AE5C7A327F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26F73A-8B62-4E86-8351-2F6873890B47}" type="pres">
      <dgm:prSet presAssocID="{F3E03ECF-F425-45C5-B43E-8F5707E83515}" presName="hierRoot1" presStyleCnt="0">
        <dgm:presLayoutVars>
          <dgm:hierBranch val="init"/>
        </dgm:presLayoutVars>
      </dgm:prSet>
      <dgm:spPr/>
    </dgm:pt>
    <dgm:pt modelId="{2F334C63-A8A2-4A25-A1F3-D242D9813648}" type="pres">
      <dgm:prSet presAssocID="{F3E03ECF-F425-45C5-B43E-8F5707E83515}" presName="rootComposite1" presStyleCnt="0"/>
      <dgm:spPr/>
    </dgm:pt>
    <dgm:pt modelId="{A76186F3-64AB-4758-A185-2F97166307DF}" type="pres">
      <dgm:prSet presAssocID="{F3E03ECF-F425-45C5-B43E-8F5707E83515}" presName="rootText1" presStyleLbl="node0" presStyleIdx="0" presStyleCnt="1" custScaleX="210644" custLinFactNeighborX="-48115" custLinFactNeighborY="36534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B2A6C7F4-15F2-4281-8882-53E7C1E941D6}" type="pres">
      <dgm:prSet presAssocID="{F3E03ECF-F425-45C5-B43E-8F5707E83515}" presName="titleText1" presStyleLbl="fgAcc0" presStyleIdx="0" presStyleCnt="1" custScaleY="44018" custLinFactY="24105" custLinFactNeighborX="94367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A89D7AC-16FC-43BF-8849-0C62FB726C7D}" type="pres">
      <dgm:prSet presAssocID="{F3E03ECF-F425-45C5-B43E-8F5707E83515}" presName="rootConnector1" presStyleLbl="node1" presStyleIdx="0" presStyleCnt="1"/>
      <dgm:spPr/>
      <dgm:t>
        <a:bodyPr/>
        <a:lstStyle/>
        <a:p>
          <a:endParaRPr lang="ru-RU"/>
        </a:p>
      </dgm:t>
    </dgm:pt>
    <dgm:pt modelId="{9E33F9A2-F036-42CA-A9F4-EED0E8A1245F}" type="pres">
      <dgm:prSet presAssocID="{F3E03ECF-F425-45C5-B43E-8F5707E83515}" presName="hierChild2" presStyleCnt="0"/>
      <dgm:spPr/>
    </dgm:pt>
    <dgm:pt modelId="{B9F7568F-8CD4-4CF4-ABC5-D73A55B807CD}" type="pres">
      <dgm:prSet presAssocID="{C824888B-D3F6-4958-9948-6131537AF79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8D99700-F34C-426B-8A45-CF32DF260AFB}" type="pres">
      <dgm:prSet presAssocID="{42267FF6-25FD-45E1-A5F5-D2046F9F99D2}" presName="hierRoot2" presStyleCnt="0">
        <dgm:presLayoutVars>
          <dgm:hierBranch val="init"/>
        </dgm:presLayoutVars>
      </dgm:prSet>
      <dgm:spPr/>
    </dgm:pt>
    <dgm:pt modelId="{24E7C50F-73D6-483E-904A-148AC92CD598}" type="pres">
      <dgm:prSet presAssocID="{42267FF6-25FD-45E1-A5F5-D2046F9F99D2}" presName="rootComposite" presStyleCnt="0"/>
      <dgm:spPr/>
    </dgm:pt>
    <dgm:pt modelId="{4E9D4FAF-2F73-4246-8FE4-1C53883FBF27}" type="pres">
      <dgm:prSet presAssocID="{42267FF6-25FD-45E1-A5F5-D2046F9F99D2}" presName="rootText" presStyleLbl="node1" presStyleIdx="0" presStyleCnt="1" custScaleX="185459" custScaleY="53388" custLinFactY="-52456" custLinFactNeighborX="70020" custLinFactNeighborY="-100000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B7DBD98A-D7B9-4928-A2D5-206AE6C17F76}" type="pres">
      <dgm:prSet presAssocID="{42267FF6-25FD-45E1-A5F5-D2046F9F99D2}" presName="titleText2" presStyleLbl="fgAcc1" presStyleIdx="0" presStyleCnt="1" custScaleX="180539" custScaleY="331222" custLinFactY="-182763" custLinFactNeighborX="62528" custLinFactNeighborY="-2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4CAA241-BFC5-4619-A908-03A3299BE356}" type="pres">
      <dgm:prSet presAssocID="{42267FF6-25FD-45E1-A5F5-D2046F9F99D2}" presName="rootConnector" presStyleLbl="node2" presStyleIdx="0" presStyleCnt="0"/>
      <dgm:spPr/>
      <dgm:t>
        <a:bodyPr/>
        <a:lstStyle/>
        <a:p>
          <a:endParaRPr lang="ru-RU"/>
        </a:p>
      </dgm:t>
    </dgm:pt>
    <dgm:pt modelId="{B79AF352-EEA0-4726-95EC-B60384674219}" type="pres">
      <dgm:prSet presAssocID="{42267FF6-25FD-45E1-A5F5-D2046F9F99D2}" presName="hierChild4" presStyleCnt="0"/>
      <dgm:spPr/>
    </dgm:pt>
    <dgm:pt modelId="{B3D953A6-36FF-4596-8FE6-9B3F00A7D10F}" type="pres">
      <dgm:prSet presAssocID="{42267FF6-25FD-45E1-A5F5-D2046F9F99D2}" presName="hierChild5" presStyleCnt="0"/>
      <dgm:spPr/>
    </dgm:pt>
    <dgm:pt modelId="{2A8A773B-B883-40E2-A958-2154503E505E}" type="pres">
      <dgm:prSet presAssocID="{F3E03ECF-F425-45C5-B43E-8F5707E83515}" presName="hierChild3" presStyleCnt="0"/>
      <dgm:spPr/>
    </dgm:pt>
    <dgm:pt modelId="{FCD8C536-A552-4CD7-B6C3-0E4662DB487F}" type="pres">
      <dgm:prSet presAssocID="{49D04EE3-D21F-408A-B7F9-FFFA2796A53E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2BF7B3A-25AE-4209-ADA9-03D370AC6DA6}" type="pres">
      <dgm:prSet presAssocID="{4EA0C1FB-0C90-434C-AD74-B90D63E3250B}" presName="hierRoot3" presStyleCnt="0">
        <dgm:presLayoutVars>
          <dgm:hierBranch val="init"/>
        </dgm:presLayoutVars>
      </dgm:prSet>
      <dgm:spPr/>
    </dgm:pt>
    <dgm:pt modelId="{A8922B12-5127-4709-B899-3821DEBCC901}" type="pres">
      <dgm:prSet presAssocID="{4EA0C1FB-0C90-434C-AD74-B90D63E3250B}" presName="rootComposite3" presStyleCnt="0"/>
      <dgm:spPr/>
    </dgm:pt>
    <dgm:pt modelId="{A0B2C161-A927-4DE3-8811-38FCF9E9A813}" type="pres">
      <dgm:prSet presAssocID="{4EA0C1FB-0C90-434C-AD74-B90D63E3250B}" presName="rootText3" presStyleLbl="asst1" presStyleIdx="0" presStyleCnt="1" custScaleX="173059" custScaleY="50779" custLinFactNeighborX="-57857" custLinFactNeighborY="21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772AED-3D0E-473B-AD72-890868C9527C}" type="pres">
      <dgm:prSet presAssocID="{4EA0C1FB-0C90-434C-AD74-B90D63E3250B}" presName="titleText3" presStyleLbl="fgAcc2" presStyleIdx="0" presStyleCnt="1" custAng="10800000" custFlipVert="1" custScaleX="176876" custScaleY="340224" custLinFactY="47822" custLinFactNeighborX="-80684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A8F1CBD-0623-4609-B306-089A28A5E0A2}" type="pres">
      <dgm:prSet presAssocID="{4EA0C1FB-0C90-434C-AD74-B90D63E3250B}" presName="rootConnector3" presStyleLbl="asst1" presStyleIdx="0" presStyleCnt="1"/>
      <dgm:spPr/>
      <dgm:t>
        <a:bodyPr/>
        <a:lstStyle/>
        <a:p>
          <a:endParaRPr lang="ru-RU"/>
        </a:p>
      </dgm:t>
    </dgm:pt>
    <dgm:pt modelId="{861C29AE-A55A-4981-8F6D-63BD26B582D8}" type="pres">
      <dgm:prSet presAssocID="{4EA0C1FB-0C90-434C-AD74-B90D63E3250B}" presName="hierChild6" presStyleCnt="0"/>
      <dgm:spPr/>
    </dgm:pt>
    <dgm:pt modelId="{1BA71BC4-5350-426D-AFC4-478867D7AE6A}" type="pres">
      <dgm:prSet presAssocID="{4EA0C1FB-0C90-434C-AD74-B90D63E3250B}" presName="hierChild7" presStyleCnt="0"/>
      <dgm:spPr/>
    </dgm:pt>
  </dgm:ptLst>
  <dgm:cxnLst>
    <dgm:cxn modelId="{1B5571C1-FBBC-4C60-8E53-80965CDCF398}" srcId="{F3E03ECF-F425-45C5-B43E-8F5707E83515}" destId="{4EA0C1FB-0C90-434C-AD74-B90D63E3250B}" srcOrd="0" destOrd="0" parTransId="{49D04EE3-D21F-408A-B7F9-FFFA2796A53E}" sibTransId="{E675092D-6CA7-4FD2-9A6F-04CC8096C4FD}"/>
    <dgm:cxn modelId="{5C402CE5-4329-4FF8-B73E-29AFAAD513C5}" type="presOf" srcId="{E12D80BA-2EB9-4AAE-ACAB-3AE5C7A327F9}" destId="{1BE94355-76D2-4CD7-9F27-9ED98D828790}" srcOrd="0" destOrd="0" presId="urn:microsoft.com/office/officeart/2008/layout/NameandTitleOrganizationalChart"/>
    <dgm:cxn modelId="{22752460-8446-464F-A782-7F41E722A3F7}" type="presOf" srcId="{20A5C8B3-65F3-4D2F-B20F-6FAB314EBB06}" destId="{B2A6C7F4-15F2-4281-8882-53E7C1E941D6}" srcOrd="0" destOrd="0" presId="urn:microsoft.com/office/officeart/2008/layout/NameandTitleOrganizationalChart"/>
    <dgm:cxn modelId="{C1D44471-B700-4324-8541-06AA01561D94}" type="presOf" srcId="{4EA0C1FB-0C90-434C-AD74-B90D63E3250B}" destId="{A0B2C161-A927-4DE3-8811-38FCF9E9A813}" srcOrd="0" destOrd="0" presId="urn:microsoft.com/office/officeart/2008/layout/NameandTitleOrganizationalChart"/>
    <dgm:cxn modelId="{4F21F061-2A6B-42A3-9EDC-F7ECE64140E3}" srcId="{F3E03ECF-F425-45C5-B43E-8F5707E83515}" destId="{42267FF6-25FD-45E1-A5F5-D2046F9F99D2}" srcOrd="1" destOrd="0" parTransId="{C824888B-D3F6-4958-9948-6131537AF794}" sibTransId="{8A6560CB-2C5C-4826-AAA9-79168BF28C7B}"/>
    <dgm:cxn modelId="{D15E17CA-CCEB-4C1F-A80E-8D3425A7312C}" type="presOf" srcId="{F3E03ECF-F425-45C5-B43E-8F5707E83515}" destId="{DA89D7AC-16FC-43BF-8849-0C62FB726C7D}" srcOrd="1" destOrd="0" presId="urn:microsoft.com/office/officeart/2008/layout/NameandTitleOrganizationalChart"/>
    <dgm:cxn modelId="{DEAA0FCD-2A9B-41C6-BF5F-51E1F7692D32}" type="presOf" srcId="{42267FF6-25FD-45E1-A5F5-D2046F9F99D2}" destId="{4E9D4FAF-2F73-4246-8FE4-1C53883FBF27}" srcOrd="0" destOrd="0" presId="urn:microsoft.com/office/officeart/2008/layout/NameandTitleOrganizationalChart"/>
    <dgm:cxn modelId="{810C35AB-478F-440D-B018-2EA720F63EB9}" type="presOf" srcId="{F3E03ECF-F425-45C5-B43E-8F5707E83515}" destId="{A76186F3-64AB-4758-A185-2F97166307DF}" srcOrd="0" destOrd="0" presId="urn:microsoft.com/office/officeart/2008/layout/NameandTitleOrganizationalChart"/>
    <dgm:cxn modelId="{9338FF9F-82D8-4CAB-9FB5-F1615F691D4B}" type="presOf" srcId="{C824888B-D3F6-4958-9948-6131537AF794}" destId="{B9F7568F-8CD4-4CF4-ABC5-D73A55B807CD}" srcOrd="0" destOrd="0" presId="urn:microsoft.com/office/officeart/2008/layout/NameandTitleOrganizationalChart"/>
    <dgm:cxn modelId="{9C26AA07-9152-42F0-8F5E-7CA3592595F0}" type="presOf" srcId="{42267FF6-25FD-45E1-A5F5-D2046F9F99D2}" destId="{F4CAA241-BFC5-4619-A908-03A3299BE356}" srcOrd="1" destOrd="0" presId="urn:microsoft.com/office/officeart/2008/layout/NameandTitleOrganizationalChart"/>
    <dgm:cxn modelId="{A5678126-FC60-4B01-85C5-EAFC0E2627B6}" type="presOf" srcId="{4EA0C1FB-0C90-434C-AD74-B90D63E3250B}" destId="{2A8F1CBD-0623-4609-B306-089A28A5E0A2}" srcOrd="1" destOrd="0" presId="urn:microsoft.com/office/officeart/2008/layout/NameandTitleOrganizationalChart"/>
    <dgm:cxn modelId="{7F1B6FDD-9262-47F6-BEB4-8D1EF9E3C621}" type="presOf" srcId="{8A6560CB-2C5C-4826-AAA9-79168BF28C7B}" destId="{B7DBD98A-D7B9-4928-A2D5-206AE6C17F76}" srcOrd="0" destOrd="0" presId="urn:microsoft.com/office/officeart/2008/layout/NameandTitleOrganizationalChart"/>
    <dgm:cxn modelId="{41F4D385-EF57-4F4C-B240-0F1A60CB1CA6}" type="presOf" srcId="{E675092D-6CA7-4FD2-9A6F-04CC8096C4FD}" destId="{B6772AED-3D0E-473B-AD72-890868C9527C}" srcOrd="0" destOrd="0" presId="urn:microsoft.com/office/officeart/2008/layout/NameandTitleOrganizationalChart"/>
    <dgm:cxn modelId="{E6FE4388-ADB9-4979-871A-96EFC7E0D44B}" srcId="{E12D80BA-2EB9-4AAE-ACAB-3AE5C7A327F9}" destId="{F3E03ECF-F425-45C5-B43E-8F5707E83515}" srcOrd="0" destOrd="0" parTransId="{42FE003E-D086-4CAE-AC43-8FB7661F45C1}" sibTransId="{20A5C8B3-65F3-4D2F-B20F-6FAB314EBB06}"/>
    <dgm:cxn modelId="{3603DCD5-A80E-4632-B8D3-9514794162AC}" type="presOf" srcId="{49D04EE3-D21F-408A-B7F9-FFFA2796A53E}" destId="{FCD8C536-A552-4CD7-B6C3-0E4662DB487F}" srcOrd="0" destOrd="0" presId="urn:microsoft.com/office/officeart/2008/layout/NameandTitleOrganizationalChart"/>
    <dgm:cxn modelId="{EF16BC75-3646-4A97-8CB4-BA56F218A325}" type="presParOf" srcId="{1BE94355-76D2-4CD7-9F27-9ED98D828790}" destId="{FD26F73A-8B62-4E86-8351-2F6873890B47}" srcOrd="0" destOrd="0" presId="urn:microsoft.com/office/officeart/2008/layout/NameandTitleOrganizationalChart"/>
    <dgm:cxn modelId="{301D3A99-2674-4E6C-9746-3810982568B8}" type="presParOf" srcId="{FD26F73A-8B62-4E86-8351-2F6873890B47}" destId="{2F334C63-A8A2-4A25-A1F3-D242D9813648}" srcOrd="0" destOrd="0" presId="urn:microsoft.com/office/officeart/2008/layout/NameandTitleOrganizationalChart"/>
    <dgm:cxn modelId="{5C8F57B8-5872-4344-A52B-C6A8C7A71A7D}" type="presParOf" srcId="{2F334C63-A8A2-4A25-A1F3-D242D9813648}" destId="{A76186F3-64AB-4758-A185-2F97166307DF}" srcOrd="0" destOrd="0" presId="urn:microsoft.com/office/officeart/2008/layout/NameandTitleOrganizationalChart"/>
    <dgm:cxn modelId="{85584058-0D09-436A-80B9-EA635F4519D1}" type="presParOf" srcId="{2F334C63-A8A2-4A25-A1F3-D242D9813648}" destId="{B2A6C7F4-15F2-4281-8882-53E7C1E941D6}" srcOrd="1" destOrd="0" presId="urn:microsoft.com/office/officeart/2008/layout/NameandTitleOrganizationalChart"/>
    <dgm:cxn modelId="{DC71DD6B-3B55-42C9-A223-6D5B5A9BCAE5}" type="presParOf" srcId="{2F334C63-A8A2-4A25-A1F3-D242D9813648}" destId="{DA89D7AC-16FC-43BF-8849-0C62FB726C7D}" srcOrd="2" destOrd="0" presId="urn:microsoft.com/office/officeart/2008/layout/NameandTitleOrganizationalChart"/>
    <dgm:cxn modelId="{70C6411C-D1BF-4835-A42B-3BADE0230BCA}" type="presParOf" srcId="{FD26F73A-8B62-4E86-8351-2F6873890B47}" destId="{9E33F9A2-F036-42CA-A9F4-EED0E8A1245F}" srcOrd="1" destOrd="0" presId="urn:microsoft.com/office/officeart/2008/layout/NameandTitleOrganizationalChart"/>
    <dgm:cxn modelId="{B4182A17-7C1A-4AFD-A486-2B707D11DEA6}" type="presParOf" srcId="{9E33F9A2-F036-42CA-A9F4-EED0E8A1245F}" destId="{B9F7568F-8CD4-4CF4-ABC5-D73A55B807CD}" srcOrd="0" destOrd="0" presId="urn:microsoft.com/office/officeart/2008/layout/NameandTitleOrganizationalChart"/>
    <dgm:cxn modelId="{62A5E09F-DB30-44DC-BE09-27995F13488B}" type="presParOf" srcId="{9E33F9A2-F036-42CA-A9F4-EED0E8A1245F}" destId="{A8D99700-F34C-426B-8A45-CF32DF260AFB}" srcOrd="1" destOrd="0" presId="urn:microsoft.com/office/officeart/2008/layout/NameandTitleOrganizationalChart"/>
    <dgm:cxn modelId="{F34BA2AB-649B-49A0-86BE-C31CB04147CB}" type="presParOf" srcId="{A8D99700-F34C-426B-8A45-CF32DF260AFB}" destId="{24E7C50F-73D6-483E-904A-148AC92CD598}" srcOrd="0" destOrd="0" presId="urn:microsoft.com/office/officeart/2008/layout/NameandTitleOrganizationalChart"/>
    <dgm:cxn modelId="{61E44176-9B6E-47A3-B1FB-E5C6C282D6E7}" type="presParOf" srcId="{24E7C50F-73D6-483E-904A-148AC92CD598}" destId="{4E9D4FAF-2F73-4246-8FE4-1C53883FBF27}" srcOrd="0" destOrd="0" presId="urn:microsoft.com/office/officeart/2008/layout/NameandTitleOrganizationalChart"/>
    <dgm:cxn modelId="{4787877F-D5B5-4F80-828F-C8F114834068}" type="presParOf" srcId="{24E7C50F-73D6-483E-904A-148AC92CD598}" destId="{B7DBD98A-D7B9-4928-A2D5-206AE6C17F76}" srcOrd="1" destOrd="0" presId="urn:microsoft.com/office/officeart/2008/layout/NameandTitleOrganizationalChart"/>
    <dgm:cxn modelId="{021E7286-D054-4EB6-BCB9-7B65902B10DB}" type="presParOf" srcId="{24E7C50F-73D6-483E-904A-148AC92CD598}" destId="{F4CAA241-BFC5-4619-A908-03A3299BE356}" srcOrd="2" destOrd="0" presId="urn:microsoft.com/office/officeart/2008/layout/NameandTitleOrganizationalChart"/>
    <dgm:cxn modelId="{D744AE07-B081-40F6-A586-FCF6DACE66E6}" type="presParOf" srcId="{A8D99700-F34C-426B-8A45-CF32DF260AFB}" destId="{B79AF352-EEA0-4726-95EC-B60384674219}" srcOrd="1" destOrd="0" presId="urn:microsoft.com/office/officeart/2008/layout/NameandTitleOrganizationalChart"/>
    <dgm:cxn modelId="{EEEAC8E7-DF62-454B-B994-3C90773C11BF}" type="presParOf" srcId="{A8D99700-F34C-426B-8A45-CF32DF260AFB}" destId="{B3D953A6-36FF-4596-8FE6-9B3F00A7D10F}" srcOrd="2" destOrd="0" presId="urn:microsoft.com/office/officeart/2008/layout/NameandTitleOrganizationalChart"/>
    <dgm:cxn modelId="{1E1C706A-7375-43B8-A453-31E0E329DE79}" type="presParOf" srcId="{FD26F73A-8B62-4E86-8351-2F6873890B47}" destId="{2A8A773B-B883-40E2-A958-2154503E505E}" srcOrd="2" destOrd="0" presId="urn:microsoft.com/office/officeart/2008/layout/NameandTitleOrganizationalChart"/>
    <dgm:cxn modelId="{24847343-1BCB-41D9-8D4D-D6E35AE1BC4B}" type="presParOf" srcId="{2A8A773B-B883-40E2-A958-2154503E505E}" destId="{FCD8C536-A552-4CD7-B6C3-0E4662DB487F}" srcOrd="0" destOrd="0" presId="urn:microsoft.com/office/officeart/2008/layout/NameandTitleOrganizationalChart"/>
    <dgm:cxn modelId="{15D47F6A-D520-49A4-95F7-8980C44EE5EE}" type="presParOf" srcId="{2A8A773B-B883-40E2-A958-2154503E505E}" destId="{62BF7B3A-25AE-4209-ADA9-03D370AC6DA6}" srcOrd="1" destOrd="0" presId="urn:microsoft.com/office/officeart/2008/layout/NameandTitleOrganizationalChart"/>
    <dgm:cxn modelId="{8E6254FC-6EE8-46F0-B0EE-2C31178D7342}" type="presParOf" srcId="{62BF7B3A-25AE-4209-ADA9-03D370AC6DA6}" destId="{A8922B12-5127-4709-B899-3821DEBCC901}" srcOrd="0" destOrd="0" presId="urn:microsoft.com/office/officeart/2008/layout/NameandTitleOrganizationalChart"/>
    <dgm:cxn modelId="{8E7D7796-CB6C-4044-9C96-C493FF28CD3B}" type="presParOf" srcId="{A8922B12-5127-4709-B899-3821DEBCC901}" destId="{A0B2C161-A927-4DE3-8811-38FCF9E9A813}" srcOrd="0" destOrd="0" presId="urn:microsoft.com/office/officeart/2008/layout/NameandTitleOrganizationalChart"/>
    <dgm:cxn modelId="{D0CD675B-35DA-4F2E-9987-E0D38267E3CF}" type="presParOf" srcId="{A8922B12-5127-4709-B899-3821DEBCC901}" destId="{B6772AED-3D0E-473B-AD72-890868C9527C}" srcOrd="1" destOrd="0" presId="urn:microsoft.com/office/officeart/2008/layout/NameandTitleOrganizationalChart"/>
    <dgm:cxn modelId="{FB13A704-B058-4D4E-82B2-B936666CBF10}" type="presParOf" srcId="{A8922B12-5127-4709-B899-3821DEBCC901}" destId="{2A8F1CBD-0623-4609-B306-089A28A5E0A2}" srcOrd="2" destOrd="0" presId="urn:microsoft.com/office/officeart/2008/layout/NameandTitleOrganizationalChart"/>
    <dgm:cxn modelId="{D7711439-3251-4D2D-8DB5-DE2437674B29}" type="presParOf" srcId="{62BF7B3A-25AE-4209-ADA9-03D370AC6DA6}" destId="{861C29AE-A55A-4981-8F6D-63BD26B582D8}" srcOrd="1" destOrd="0" presId="urn:microsoft.com/office/officeart/2008/layout/NameandTitleOrganizationalChart"/>
    <dgm:cxn modelId="{748F7D81-56D0-45FA-A6BB-DF06FEB5D2E4}" type="presParOf" srcId="{62BF7B3A-25AE-4209-ADA9-03D370AC6DA6}" destId="{1BA71BC4-5350-426D-AFC4-478867D7AE6A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8C536-A552-4CD7-B6C3-0E4662DB487F}">
      <dsp:nvSpPr>
        <dsp:cNvPr id="0" name=""/>
        <dsp:cNvSpPr/>
      </dsp:nvSpPr>
      <dsp:spPr>
        <a:xfrm>
          <a:off x="4447431" y="1683306"/>
          <a:ext cx="711070" cy="1025048"/>
        </a:xfrm>
        <a:custGeom>
          <a:avLst/>
          <a:gdLst/>
          <a:ahLst/>
          <a:cxnLst/>
          <a:rect l="0" t="0" r="0" b="0"/>
          <a:pathLst>
            <a:path>
              <a:moveTo>
                <a:pt x="711070" y="0"/>
              </a:moveTo>
              <a:lnTo>
                <a:pt x="711070" y="1025048"/>
              </a:lnTo>
              <a:lnTo>
                <a:pt x="0" y="102504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7568F-8CD4-4CF4-ABC5-D73A55B807CD}">
      <dsp:nvSpPr>
        <dsp:cNvPr id="0" name=""/>
        <dsp:cNvSpPr/>
      </dsp:nvSpPr>
      <dsp:spPr>
        <a:xfrm>
          <a:off x="5158502" y="1683306"/>
          <a:ext cx="2768811" cy="7054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068"/>
              </a:lnTo>
              <a:lnTo>
                <a:pt x="2768811" y="418068"/>
              </a:lnTo>
              <a:lnTo>
                <a:pt x="2768811" y="70549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6186F3-64AB-4758-A185-2F97166307DF}">
      <dsp:nvSpPr>
        <dsp:cNvPr id="0" name=""/>
        <dsp:cNvSpPr/>
      </dsp:nvSpPr>
      <dsp:spPr>
        <a:xfrm>
          <a:off x="2652740" y="451491"/>
          <a:ext cx="5011524" cy="12318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73823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>
              <a:solidFill>
                <a:schemeClr val="tx1"/>
              </a:solidFill>
              <a:latin typeface="Arial Black" pitchFamily="34" charset="0"/>
            </a:rPr>
            <a:t>Способы общения</a:t>
          </a:r>
        </a:p>
      </dsp:txBody>
      <dsp:txXfrm>
        <a:off x="2652740" y="451491"/>
        <a:ext cx="5011524" cy="1231815"/>
      </dsp:txXfrm>
    </dsp:sp>
    <dsp:sp modelId="{B2A6C7F4-15F2-4281-8882-53E7C1E941D6}">
      <dsp:nvSpPr>
        <dsp:cNvPr id="0" name=""/>
        <dsp:cNvSpPr/>
      </dsp:nvSpPr>
      <dsp:spPr>
        <a:xfrm>
          <a:off x="7610098" y="1584052"/>
          <a:ext cx="2141229" cy="18074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7610098" y="1584052"/>
        <a:ext cx="2141229" cy="180740"/>
      </dsp:txXfrm>
    </dsp:sp>
    <dsp:sp modelId="{4E9D4FAF-2F73-4246-8FE4-1C53883FBF27}">
      <dsp:nvSpPr>
        <dsp:cNvPr id="0" name=""/>
        <dsp:cNvSpPr/>
      </dsp:nvSpPr>
      <dsp:spPr>
        <a:xfrm>
          <a:off x="5721145" y="2388798"/>
          <a:ext cx="4412337" cy="6576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73823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1" kern="1200" dirty="0">
              <a:solidFill>
                <a:schemeClr val="tx1"/>
              </a:solidFill>
              <a:latin typeface="+mj-lt"/>
            </a:rPr>
            <a:t>Невербальные</a:t>
          </a:r>
        </a:p>
      </dsp:txBody>
      <dsp:txXfrm>
        <a:off x="5721145" y="2388798"/>
        <a:ext cx="4412337" cy="657641"/>
      </dsp:txXfrm>
    </dsp:sp>
    <dsp:sp modelId="{B7DBD98A-D7B9-4928-A2D5-206AE6C17F76}">
      <dsp:nvSpPr>
        <dsp:cNvPr id="0" name=""/>
        <dsp:cNvSpPr/>
      </dsp:nvSpPr>
      <dsp:spPr>
        <a:xfrm>
          <a:off x="6024299" y="2891417"/>
          <a:ext cx="3865755" cy="136001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0" tIns="15875" rIns="63500" bIns="15875" numCol="1" spcCol="1270" anchor="ctr" anchorCtr="0">
          <a:noAutofit/>
        </a:bodyPr>
        <a:lstStyle/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500" b="1" kern="1200" dirty="0">
              <a:solidFill>
                <a:schemeClr val="tx1"/>
              </a:solidFill>
              <a:latin typeface="+mj-lt"/>
            </a:rPr>
            <a:t>(несловесные) жесты,</a:t>
          </a:r>
        </a:p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500" b="1" kern="1200" dirty="0">
              <a:solidFill>
                <a:schemeClr val="tx1"/>
              </a:solidFill>
              <a:latin typeface="+mj-lt"/>
            </a:rPr>
            <a:t> поза, взгляд. </a:t>
          </a:r>
          <a:r>
            <a:rPr lang="ru-RU" sz="2500" b="1" kern="1200" dirty="0" smtClean="0">
              <a:solidFill>
                <a:schemeClr val="tx1"/>
              </a:solidFill>
              <a:latin typeface="+mj-lt"/>
            </a:rPr>
            <a:t>мимика</a:t>
          </a:r>
          <a:r>
            <a:rPr lang="ru-RU" sz="2500" b="1" kern="1200" dirty="0" smtClean="0"/>
            <a:t> </a:t>
          </a:r>
          <a:endParaRPr lang="ru-RU" sz="2500" b="1" kern="1200" dirty="0"/>
        </a:p>
      </dsp:txBody>
      <dsp:txXfrm>
        <a:off x="6024299" y="2891417"/>
        <a:ext cx="3865755" cy="1360014"/>
      </dsp:txXfrm>
    </dsp:sp>
    <dsp:sp modelId="{A0B2C161-A927-4DE3-8811-38FCF9E9A813}">
      <dsp:nvSpPr>
        <dsp:cNvPr id="0" name=""/>
        <dsp:cNvSpPr/>
      </dsp:nvSpPr>
      <dsp:spPr>
        <a:xfrm>
          <a:off x="330108" y="2395603"/>
          <a:ext cx="4117323" cy="6255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73823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1" kern="1200" dirty="0">
              <a:solidFill>
                <a:schemeClr val="tx1"/>
              </a:solidFill>
              <a:latin typeface="+mj-lt"/>
            </a:rPr>
            <a:t>Вербальные</a:t>
          </a:r>
          <a:r>
            <a:rPr lang="ru-RU" sz="3000" b="1" kern="1200" dirty="0">
              <a:solidFill>
                <a:schemeClr val="tx1"/>
              </a:solidFill>
            </a:rPr>
            <a:t> </a:t>
          </a:r>
        </a:p>
      </dsp:txBody>
      <dsp:txXfrm>
        <a:off x="330108" y="2395603"/>
        <a:ext cx="4117323" cy="625503"/>
      </dsp:txXfrm>
    </dsp:sp>
    <dsp:sp modelId="{B6772AED-3D0E-473B-AD72-890868C9527C}">
      <dsp:nvSpPr>
        <dsp:cNvPr id="0" name=""/>
        <dsp:cNvSpPr/>
      </dsp:nvSpPr>
      <dsp:spPr>
        <a:xfrm rot="10800000" flipV="1">
          <a:off x="500852" y="2901915"/>
          <a:ext cx="3787321" cy="139697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7780" rIns="7112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>
              <a:latin typeface="+mj-lt"/>
            </a:rPr>
            <a:t>(словесные) устная, письменная </a:t>
          </a:r>
          <a:r>
            <a:rPr lang="ru-RU" sz="2800" b="1" i="0" kern="1200" dirty="0" smtClean="0">
              <a:latin typeface="+mj-lt"/>
            </a:rPr>
            <a:t>речь</a:t>
          </a:r>
          <a:endParaRPr lang="ru-RU" sz="2800" kern="1200" dirty="0"/>
        </a:p>
      </dsp:txBody>
      <dsp:txXfrm rot="-10800000">
        <a:off x="500852" y="2901915"/>
        <a:ext cx="3787321" cy="1396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6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86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850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99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575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1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56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77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433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808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65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9E03D-D4B9-4DCB-AB75-046E9EB8BA1E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9FAED-3DE3-496A-B375-65E2CE130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7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961" y="516721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  <a:t>Короткие сообщения</a:t>
            </a:r>
            <a:b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</a:br>
            <a: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  <a:t>в английском зыке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6107" y="4385548"/>
            <a:ext cx="4983480" cy="1630680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dirty="0"/>
          </a:p>
          <a:p>
            <a:pPr algn="r"/>
            <a:r>
              <a:rPr lang="ru-RU" dirty="0">
                <a:latin typeface="Calibri" panose="020F0502020204030204" pitchFamily="34" charset="0"/>
              </a:rPr>
              <a:t>Проект выполнила: </a:t>
            </a:r>
          </a:p>
          <a:p>
            <a:pPr algn="r"/>
            <a:r>
              <a:rPr lang="ru-RU" dirty="0" err="1">
                <a:latin typeface="Calibri" panose="020F0502020204030204" pitchFamily="34" charset="0"/>
              </a:rPr>
              <a:t>Фаберт</a:t>
            </a:r>
            <a:r>
              <a:rPr lang="ru-RU" dirty="0">
                <a:latin typeface="Calibri" panose="020F0502020204030204" pitchFamily="34" charset="0"/>
              </a:rPr>
              <a:t> Анастасия,</a:t>
            </a:r>
          </a:p>
          <a:p>
            <a:pPr algn="r"/>
            <a:r>
              <a:rPr lang="ru-RU" dirty="0">
                <a:latin typeface="Calibri" panose="020F0502020204030204" pitchFamily="34" charset="0"/>
              </a:rPr>
              <a:t>ученица 8«А» класса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3362" y="6016228"/>
            <a:ext cx="1720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г. Карасук, 2022</a:t>
            </a:r>
          </a:p>
        </p:txBody>
      </p:sp>
    </p:spTree>
    <p:extLst>
      <p:ext uri="{BB962C8B-B14F-4D97-AF65-F5344CB8AC3E}">
        <p14:creationId xmlns:p14="http://schemas.microsoft.com/office/powerpoint/2010/main" val="3797012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6320"/>
            <a:ext cx="10515600" cy="5140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r>
              <a:rPr lang="ru-RU" sz="8800" b="1" dirty="0">
                <a:latin typeface="Calibri Light" panose="020F0302020204030204" pitchFamily="34" charset="0"/>
              </a:rPr>
              <a:t>Пример </a:t>
            </a:r>
            <a:r>
              <a:rPr lang="en-US" sz="8800" b="1" dirty="0">
                <a:latin typeface="Calibri Light" panose="020F0302020204030204" pitchFamily="34" charset="0"/>
              </a:rPr>
              <a:t>SMS</a:t>
            </a: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en-US" sz="5400" dirty="0">
                <a:latin typeface="Calibri Light" panose="020F0302020204030204" pitchFamily="34" charset="0"/>
              </a:rPr>
              <a:t>Hi m8 u k? i </a:t>
            </a:r>
            <a:r>
              <a:rPr lang="en-US" sz="5400" dirty="0" err="1">
                <a:latin typeface="Calibri Light" panose="020F0302020204030204" pitchFamily="34" charset="0"/>
              </a:rPr>
              <a:t>soz</a:t>
            </a:r>
            <a:r>
              <a:rPr lang="en-US" sz="5400" dirty="0">
                <a:latin typeface="Calibri Light" panose="020F0302020204030204" pitchFamily="34" charset="0"/>
              </a:rPr>
              <a:t> i 4gt 2 call u </a:t>
            </a:r>
            <a:r>
              <a:rPr lang="en-US" sz="5400" dirty="0" err="1">
                <a:latin typeface="Calibri Light" panose="020F0302020204030204" pitchFamily="34" charset="0"/>
              </a:rPr>
              <a:t>lst</a:t>
            </a:r>
            <a:r>
              <a:rPr lang="en-US" sz="5400" dirty="0">
                <a:latin typeface="Calibri Light" panose="020F0302020204030204" pitchFamily="34" charset="0"/>
              </a:rPr>
              <a:t> </a:t>
            </a:r>
            <a:r>
              <a:rPr lang="en-US" sz="5400" dirty="0" err="1">
                <a:latin typeface="Calibri Light" panose="020F0302020204030204" pitchFamily="34" charset="0"/>
              </a:rPr>
              <a:t>nyt</a:t>
            </a:r>
            <a:r>
              <a:rPr lang="en-US" sz="5400" dirty="0">
                <a:latin typeface="Calibri Light" panose="020F0302020204030204" pitchFamily="34" charset="0"/>
              </a:rPr>
              <a:t>- </a:t>
            </a:r>
          </a:p>
          <a:p>
            <a:pPr marL="0" indent="0" algn="ctr">
              <a:buNone/>
            </a:pPr>
            <a:r>
              <a:rPr lang="en-US" sz="5400" dirty="0">
                <a:latin typeface="Calibri Light" panose="020F0302020204030204" pitchFamily="34" charset="0"/>
              </a:rPr>
              <a:t>y </a:t>
            </a:r>
            <a:r>
              <a:rPr lang="en-US" sz="5400" dirty="0" err="1">
                <a:latin typeface="Calibri Light" panose="020F0302020204030204" pitchFamily="34" charset="0"/>
              </a:rPr>
              <a:t>dnt</a:t>
            </a:r>
            <a:r>
              <a:rPr lang="en-US" sz="5400" dirty="0">
                <a:latin typeface="Calibri Light" panose="020F0302020204030204" pitchFamily="34" charset="0"/>
              </a:rPr>
              <a:t> we go </a:t>
            </a:r>
            <a:r>
              <a:rPr lang="ru-RU" sz="5400" dirty="0">
                <a:latin typeface="Calibri Light" panose="020F0302020204030204" pitchFamily="34" charset="0"/>
              </a:rPr>
              <a:t>а </a:t>
            </a:r>
            <a:r>
              <a:rPr lang="en-US" sz="5400" dirty="0">
                <a:latin typeface="Calibri Light" panose="020F0302020204030204" pitchFamily="34" charset="0"/>
              </a:rPr>
              <a:t>film 2morrow</a:t>
            </a:r>
            <a:endParaRPr lang="ru-RU" sz="5400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982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51262"/>
            <a:ext cx="10515600" cy="57257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r>
              <a:rPr lang="ru-RU" sz="4400" b="1" dirty="0">
                <a:latin typeface="Calibri Light" panose="020F0302020204030204" pitchFamily="34" charset="0"/>
              </a:rPr>
              <a:t>Пример </a:t>
            </a:r>
            <a:r>
              <a:rPr lang="en-US" sz="4400" b="1" dirty="0">
                <a:latin typeface="Calibri Light" panose="020F0302020204030204" pitchFamily="34" charset="0"/>
              </a:rPr>
              <a:t>SMS</a:t>
            </a:r>
          </a:p>
          <a:p>
            <a:pPr marL="0" indent="0" algn="ctr">
              <a:buNone/>
            </a:pPr>
            <a:endParaRPr lang="ru-RU" sz="2000" dirty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en-US" sz="4400" dirty="0">
                <a:latin typeface="Calibri Light" panose="020F0302020204030204" pitchFamily="34" charset="0"/>
              </a:rPr>
              <a:t>Hi m8 u k? i </a:t>
            </a:r>
            <a:r>
              <a:rPr lang="en-US" sz="4400" dirty="0" err="1">
                <a:latin typeface="Calibri Light" panose="020F0302020204030204" pitchFamily="34" charset="0"/>
              </a:rPr>
              <a:t>soz</a:t>
            </a:r>
            <a:r>
              <a:rPr lang="en-US" sz="4400" dirty="0">
                <a:latin typeface="Calibri Light" panose="020F0302020204030204" pitchFamily="34" charset="0"/>
              </a:rPr>
              <a:t> i 4gt 2 call u </a:t>
            </a:r>
            <a:r>
              <a:rPr lang="en-US" sz="4400" dirty="0" err="1">
                <a:latin typeface="Calibri Light" panose="020F0302020204030204" pitchFamily="34" charset="0"/>
              </a:rPr>
              <a:t>lst</a:t>
            </a:r>
            <a:r>
              <a:rPr lang="en-US" sz="4400" dirty="0">
                <a:latin typeface="Calibri Light" panose="020F0302020204030204" pitchFamily="34" charset="0"/>
              </a:rPr>
              <a:t> </a:t>
            </a:r>
            <a:r>
              <a:rPr lang="en-US" sz="4400" dirty="0" err="1">
                <a:latin typeface="Calibri Light" panose="020F0302020204030204" pitchFamily="34" charset="0"/>
              </a:rPr>
              <a:t>nyt</a:t>
            </a:r>
            <a:r>
              <a:rPr lang="en-US" sz="4400" dirty="0">
                <a:latin typeface="Calibri Light" panose="020F0302020204030204" pitchFamily="34" charset="0"/>
              </a:rPr>
              <a:t>-</a:t>
            </a:r>
          </a:p>
          <a:p>
            <a:pPr marL="0" indent="0" algn="ctr">
              <a:buNone/>
            </a:pPr>
            <a:r>
              <a:rPr lang="en-US" sz="4400" dirty="0">
                <a:latin typeface="Calibri Light" panose="020F0302020204030204" pitchFamily="34" charset="0"/>
              </a:rPr>
              <a:t> y </a:t>
            </a:r>
            <a:r>
              <a:rPr lang="en-US" sz="4400" dirty="0" err="1">
                <a:latin typeface="Calibri Light" panose="020F0302020204030204" pitchFamily="34" charset="0"/>
              </a:rPr>
              <a:t>dnt</a:t>
            </a:r>
            <a:r>
              <a:rPr lang="en-US" sz="4400" dirty="0">
                <a:latin typeface="Calibri Light" panose="020F0302020204030204" pitchFamily="34" charset="0"/>
              </a:rPr>
              <a:t> we go </a:t>
            </a:r>
            <a:r>
              <a:rPr lang="ru-RU" sz="4400" dirty="0">
                <a:latin typeface="Calibri Light" panose="020F0302020204030204" pitchFamily="34" charset="0"/>
              </a:rPr>
              <a:t>а </a:t>
            </a:r>
            <a:r>
              <a:rPr lang="en-US" sz="4400" dirty="0">
                <a:latin typeface="Calibri Light" panose="020F0302020204030204" pitchFamily="34" charset="0"/>
              </a:rPr>
              <a:t>film 2morrow</a:t>
            </a:r>
          </a:p>
          <a:p>
            <a:pPr marL="0" indent="0" algn="ctr">
              <a:buNone/>
            </a:pPr>
            <a:endParaRPr lang="ru-RU" sz="4400" dirty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ru-RU" sz="4400" dirty="0">
                <a:latin typeface="Calibri Light" panose="020F0302020204030204" pitchFamily="34" charset="0"/>
              </a:rPr>
              <a:t> </a:t>
            </a:r>
            <a:r>
              <a:rPr lang="en-US" sz="4400" dirty="0">
                <a:latin typeface="Calibri Light" panose="020F0302020204030204" pitchFamily="34" charset="0"/>
              </a:rPr>
              <a:t>Hi, mate. Are you okay? I am sorry that I forgot to call you last night. </a:t>
            </a:r>
          </a:p>
          <a:p>
            <a:pPr marL="0" indent="0" algn="ctr">
              <a:buNone/>
            </a:pPr>
            <a:r>
              <a:rPr lang="en-US" sz="4400" dirty="0">
                <a:latin typeface="Calibri Light" panose="020F0302020204030204" pitchFamily="34" charset="0"/>
              </a:rPr>
              <a:t>Why don’t we go and see a film tomorrow?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10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6320"/>
            <a:ext cx="10515600" cy="514064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r>
              <a:rPr lang="ru-RU" sz="4400" b="1" dirty="0">
                <a:latin typeface="Calibri Light" panose="020F0302020204030204" pitchFamily="34" charset="0"/>
              </a:rPr>
              <a:t>Пример </a:t>
            </a:r>
            <a:r>
              <a:rPr lang="en-US" sz="4400" b="1" dirty="0">
                <a:latin typeface="Calibri Light" panose="020F0302020204030204" pitchFamily="34" charset="0"/>
              </a:rPr>
              <a:t>SMS</a:t>
            </a:r>
            <a:endParaRPr lang="ru-RU" dirty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en-US" sz="4000" dirty="0">
                <a:latin typeface="Calibri Light" panose="020F0302020204030204" pitchFamily="34" charset="0"/>
              </a:rPr>
              <a:t>Hi m8 u k? </a:t>
            </a:r>
            <a:r>
              <a:rPr lang="en-US" sz="4000" dirty="0" err="1">
                <a:latin typeface="Calibri Light" panose="020F0302020204030204" pitchFamily="34" charset="0"/>
              </a:rPr>
              <a:t>i</a:t>
            </a:r>
            <a:r>
              <a:rPr lang="en-US" sz="4000" dirty="0">
                <a:latin typeface="Calibri Light" panose="020F0302020204030204" pitchFamily="34" charset="0"/>
              </a:rPr>
              <a:t> </a:t>
            </a:r>
            <a:r>
              <a:rPr lang="en-US" sz="4000" dirty="0" err="1">
                <a:latin typeface="Calibri Light" panose="020F0302020204030204" pitchFamily="34" charset="0"/>
              </a:rPr>
              <a:t>soz</a:t>
            </a:r>
            <a:r>
              <a:rPr lang="en-US" sz="4000" dirty="0">
                <a:latin typeface="Calibri Light" panose="020F0302020204030204" pitchFamily="34" charset="0"/>
              </a:rPr>
              <a:t> </a:t>
            </a:r>
            <a:r>
              <a:rPr lang="en-US" sz="4000" dirty="0" err="1">
                <a:latin typeface="Calibri Light" panose="020F0302020204030204" pitchFamily="34" charset="0"/>
              </a:rPr>
              <a:t>i</a:t>
            </a:r>
            <a:r>
              <a:rPr lang="en-US" sz="4000" dirty="0">
                <a:latin typeface="Calibri Light" panose="020F0302020204030204" pitchFamily="34" charset="0"/>
              </a:rPr>
              <a:t> 4gt 2 call u </a:t>
            </a:r>
            <a:r>
              <a:rPr lang="en-US" sz="4000" dirty="0" err="1">
                <a:latin typeface="Calibri Light" panose="020F0302020204030204" pitchFamily="34" charset="0"/>
              </a:rPr>
              <a:t>lst</a:t>
            </a:r>
            <a:r>
              <a:rPr lang="en-US" sz="4000" dirty="0">
                <a:latin typeface="Calibri Light" panose="020F0302020204030204" pitchFamily="34" charset="0"/>
              </a:rPr>
              <a:t> </a:t>
            </a:r>
            <a:r>
              <a:rPr lang="en-US" sz="4000" dirty="0" err="1">
                <a:latin typeface="Calibri Light" panose="020F0302020204030204" pitchFamily="34" charset="0"/>
              </a:rPr>
              <a:t>nyt</a:t>
            </a:r>
            <a:r>
              <a:rPr lang="en-US" sz="4000" dirty="0">
                <a:latin typeface="Calibri Light" panose="020F0302020204030204" pitchFamily="34" charset="0"/>
              </a:rPr>
              <a:t>- y </a:t>
            </a:r>
            <a:r>
              <a:rPr lang="en-US" sz="4000" dirty="0" err="1">
                <a:latin typeface="Calibri Light" panose="020F0302020204030204" pitchFamily="34" charset="0"/>
              </a:rPr>
              <a:t>dnt</a:t>
            </a:r>
            <a:r>
              <a:rPr lang="en-US" sz="4000" dirty="0">
                <a:latin typeface="Calibri Light" panose="020F0302020204030204" pitchFamily="34" charset="0"/>
              </a:rPr>
              <a:t> we go </a:t>
            </a:r>
            <a:r>
              <a:rPr lang="ru-RU" sz="4000" dirty="0">
                <a:latin typeface="Calibri Light" panose="020F0302020204030204" pitchFamily="34" charset="0"/>
              </a:rPr>
              <a:t>а </a:t>
            </a:r>
            <a:r>
              <a:rPr lang="en-US" sz="4000" dirty="0">
                <a:latin typeface="Calibri Light" panose="020F0302020204030204" pitchFamily="34" charset="0"/>
              </a:rPr>
              <a:t>film 2morrow (48 </a:t>
            </a:r>
            <a:r>
              <a:rPr lang="ru-RU" sz="4000" dirty="0">
                <a:latin typeface="Calibri Light" panose="020F0302020204030204" pitchFamily="34" charset="0"/>
              </a:rPr>
              <a:t>символов)</a:t>
            </a:r>
          </a:p>
          <a:p>
            <a:pPr marL="0" indent="0" algn="ctr">
              <a:buNone/>
            </a:pPr>
            <a:r>
              <a:rPr lang="ru-RU" sz="4000" dirty="0">
                <a:latin typeface="Calibri Light" panose="020F0302020204030204" pitchFamily="34" charset="0"/>
              </a:rPr>
              <a:t> </a:t>
            </a:r>
            <a:r>
              <a:rPr lang="en-US" sz="4000" dirty="0">
                <a:latin typeface="Calibri Light" panose="020F0302020204030204" pitchFamily="34" charset="0"/>
              </a:rPr>
              <a:t>Hi, mate. Are you okay? I am sorry that I forgot to call you last night. Why don’t we go and see a film tomorrow?</a:t>
            </a:r>
          </a:p>
          <a:p>
            <a:pPr marL="0" indent="0" algn="ctr">
              <a:buNone/>
            </a:pPr>
            <a:r>
              <a:rPr lang="ru-RU" sz="4000" dirty="0">
                <a:latin typeface="Calibri Light" panose="020F0302020204030204" pitchFamily="34" charset="0"/>
              </a:rPr>
              <a:t> Привет, приятель. Ты в порядке? Мне жаль, что я забыл позвонить тебе вчера вечером. Почему бы нам завтра не пойти и не посмотреть фильм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718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961" y="516721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  <a:t>Короткие сообщения</a:t>
            </a:r>
            <a:b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</a:br>
            <a:r>
              <a:rPr lang="ru-RU" sz="7200" b="1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  <a:t>в английском зыке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6107" y="4385548"/>
            <a:ext cx="4983480" cy="1630680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dirty="0"/>
          </a:p>
          <a:p>
            <a:pPr algn="r"/>
            <a:r>
              <a:rPr lang="ru-RU" dirty="0">
                <a:latin typeface="Calibri" panose="020F0502020204030204" pitchFamily="34" charset="0"/>
              </a:rPr>
              <a:t>Проект выполнила: </a:t>
            </a:r>
          </a:p>
          <a:p>
            <a:pPr algn="r"/>
            <a:r>
              <a:rPr lang="ru-RU" dirty="0" err="1">
                <a:latin typeface="Calibri" panose="020F0502020204030204" pitchFamily="34" charset="0"/>
              </a:rPr>
              <a:t>Фаберт</a:t>
            </a:r>
            <a:r>
              <a:rPr lang="ru-RU" dirty="0">
                <a:latin typeface="Calibri" panose="020F0502020204030204" pitchFamily="34" charset="0"/>
              </a:rPr>
              <a:t> Анастасия,</a:t>
            </a:r>
          </a:p>
          <a:p>
            <a:pPr algn="r"/>
            <a:r>
              <a:rPr lang="ru-RU" dirty="0">
                <a:latin typeface="Calibri" panose="020F0502020204030204" pitchFamily="34" charset="0"/>
              </a:rPr>
              <a:t>ученица 8«А» класса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3362" y="6016228"/>
            <a:ext cx="1720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г. Карасук, 2022</a:t>
            </a:r>
          </a:p>
        </p:txBody>
      </p:sp>
    </p:spTree>
    <p:extLst>
      <p:ext uri="{BB962C8B-B14F-4D97-AF65-F5344CB8AC3E}">
        <p14:creationId xmlns:p14="http://schemas.microsoft.com/office/powerpoint/2010/main" val="147784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125" y="353291"/>
            <a:ext cx="10515600" cy="61514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Объект исследования: процесс общения в Интернет-пространстве. </a:t>
            </a:r>
          </a:p>
          <a:p>
            <a:pPr marL="0" indent="0">
              <a:buNone/>
            </a:pPr>
            <a:endParaRPr lang="ru-RU" sz="1200" b="1" dirty="0">
              <a:solidFill>
                <a:prstClr val="black"/>
              </a:solidFill>
              <a:latin typeface="Calibri Light" panose="020F03020202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Предмет исследования: короткие сообщения в английском языке.</a:t>
            </a:r>
          </a:p>
          <a:p>
            <a:pPr marL="0" indent="0">
              <a:buNone/>
            </a:pPr>
            <a:endParaRPr lang="ru-RU" sz="1050" b="1" dirty="0">
              <a:latin typeface="Calibri Light" panose="020F03020202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b="1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 исследования</a:t>
            </a: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 изучение особенностей коротких сообщений в современном английском языке. Использование его в нашей жизни, формулирование правил написания таких сообщений.</a:t>
            </a:r>
          </a:p>
          <a:p>
            <a:pPr marL="0" indent="0">
              <a:buNone/>
            </a:pPr>
            <a:r>
              <a:rPr lang="ru-RU" b="1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исследования</a:t>
            </a: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1.Проанализировать литературу по проблеме исследования.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2.Определить способы общения в интернет пространстве.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3.Изучить классификации способов общения.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4.Составить буклет с распространёнными </a:t>
            </a:r>
            <a:r>
              <a:rPr lang="en-US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SMS-</a:t>
            </a:r>
            <a:r>
              <a:rPr lang="ru-RU" dirty="0">
                <a:latin typeface="Calibri Light" panose="020F03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сокращениями в английском языке.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b="1" dirty="0">
                <a:solidFill>
                  <a:prstClr val="black"/>
                </a:solidFill>
                <a:latin typeface="Calibri Light"/>
                <a:ea typeface="Calibri"/>
                <a:cs typeface="Times New Roman"/>
              </a:rPr>
              <a:t>Методы исследования</a:t>
            </a:r>
            <a:r>
              <a:rPr lang="ru-RU" dirty="0">
                <a:solidFill>
                  <a:prstClr val="black"/>
                </a:solidFill>
                <a:latin typeface="Calibri Light"/>
                <a:ea typeface="Calibri"/>
                <a:cs typeface="Times New Roman"/>
              </a:rPr>
              <a:t>: анализ, синтез.</a:t>
            </a:r>
            <a:endParaRPr lang="ru-RU" sz="2000" dirty="0">
              <a:solidFill>
                <a:prstClr val="black"/>
              </a:solidFill>
              <a:latin typeface="Calibri Light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686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110616"/>
              </p:ext>
            </p:extLst>
          </p:nvPr>
        </p:nvGraphicFramePr>
        <p:xfrm>
          <a:off x="838200" y="474663"/>
          <a:ext cx="10515600" cy="5824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46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1513" y="528334"/>
            <a:ext cx="5482021" cy="5008170"/>
          </a:xfrm>
          <a:effectLst>
            <a:glow rad="127000">
              <a:schemeClr val="bg1"/>
            </a:glo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SMS происходит от английского </a:t>
            </a:r>
            <a:r>
              <a:rPr lang="ru-RU" b="1" dirty="0" err="1">
                <a:latin typeface="Arial Black" pitchFamily="34" charset="0"/>
              </a:rPr>
              <a:t>Short</a:t>
            </a:r>
            <a:r>
              <a:rPr lang="ru-RU" b="1" dirty="0">
                <a:latin typeface="Arial Black" pitchFamily="34" charset="0"/>
              </a:rPr>
              <a:t> </a:t>
            </a:r>
            <a:r>
              <a:rPr lang="en-US" b="1" dirty="0">
                <a:latin typeface="Arial Black" pitchFamily="34" charset="0"/>
              </a:rPr>
              <a:t>M</a:t>
            </a:r>
            <a:r>
              <a:rPr lang="ru-RU" b="1" dirty="0" err="1">
                <a:latin typeface="Arial Black" pitchFamily="34" charset="0"/>
              </a:rPr>
              <a:t>essage</a:t>
            </a:r>
            <a:r>
              <a:rPr lang="en-US" b="1" dirty="0">
                <a:latin typeface="Arial Black" pitchFamily="34" charset="0"/>
              </a:rPr>
              <a:t>S</a:t>
            </a:r>
            <a:r>
              <a:rPr lang="ru-RU" b="1" dirty="0">
                <a:latin typeface="Arial Black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СМС-В декабре 1992 года инженер компании </a:t>
            </a:r>
            <a:r>
              <a:rPr lang="ru-RU" dirty="0" err="1">
                <a:latin typeface="Calibri Light" panose="020F0302020204030204" pitchFamily="34" charset="0"/>
              </a:rPr>
              <a:t>Vodafone</a:t>
            </a:r>
            <a:r>
              <a:rPr lang="ru-RU" dirty="0">
                <a:latin typeface="Calibri Light" panose="020F0302020204030204" pitchFamily="34" charset="0"/>
              </a:rPr>
              <a:t> Нейл </a:t>
            </a:r>
            <a:r>
              <a:rPr lang="ru-RU" dirty="0" err="1">
                <a:latin typeface="Calibri Light" panose="020F0302020204030204" pitchFamily="34" charset="0"/>
              </a:rPr>
              <a:t>Пэпуорс</a:t>
            </a:r>
            <a:r>
              <a:rPr lang="ru-RU" dirty="0">
                <a:latin typeface="Calibri Light" panose="020F0302020204030204" pitchFamily="34" charset="0"/>
              </a:rPr>
              <a:t> со своего телефона отправил коллегам первое в мире СМС – сообщение, содержащее короткое поздравление с наступающим Рождеством. На свет появилась технология, изменившая впоследствии мобильную жизнь миллионов людей по всему миру.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8574" r="27360"/>
          <a:stretch/>
        </p:blipFill>
        <p:spPr>
          <a:xfrm>
            <a:off x="6864263" y="1196350"/>
            <a:ext cx="4434214" cy="479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21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Arial Black" pitchFamily="34" charset="0"/>
              </a:rPr>
              <a:t>Короткие сообщения </a:t>
            </a:r>
            <a:r>
              <a:rPr lang="ru-RU" sz="4000" dirty="0" smtClean="0">
                <a:latin typeface="Arial Black" pitchFamily="34" charset="0"/>
              </a:rPr>
              <a:t>в </a:t>
            </a:r>
            <a:r>
              <a:rPr lang="ru-RU" sz="4000" dirty="0">
                <a:latin typeface="Arial Black" pitchFamily="34" charset="0"/>
              </a:rPr>
              <a:t>английском языке</a:t>
            </a:r>
            <a:r>
              <a:rPr lang="ru-RU" dirty="0">
                <a:latin typeface="Arial Black" pitchFamily="34" charset="0"/>
              </a:rPr>
              <a:t/>
            </a:r>
            <a:br>
              <a:rPr lang="ru-RU" dirty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0292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-специальные аббревиатуры, которые английская и американская молодежь постоянно использует в общении через интернет, социальные сети и по смс. Ими заменяют целые фразы, чтобы сэкономить время.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Используется аббревиатура «/»: 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В Английском языке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S/T = </a:t>
            </a:r>
            <a:r>
              <a:rPr lang="ru-RU" dirty="0" err="1">
                <a:latin typeface="Calibri Light" panose="020F0302020204030204" pitchFamily="34" charset="0"/>
              </a:rPr>
              <a:t>something</a:t>
            </a:r>
            <a:r>
              <a:rPr lang="ru-RU" dirty="0">
                <a:latin typeface="Calibri Light" panose="020F0302020204030204" pitchFamily="34" charset="0"/>
              </a:rPr>
              <a:t> (кое-что)</a:t>
            </a: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C/W = </a:t>
            </a:r>
            <a:r>
              <a:rPr lang="ru-RU" dirty="0" err="1">
                <a:latin typeface="Calibri Light" panose="020F0302020204030204" pitchFamily="34" charset="0"/>
              </a:rPr>
              <a:t>class</a:t>
            </a:r>
            <a:r>
              <a:rPr lang="ru-RU" dirty="0">
                <a:latin typeface="Calibri Light" panose="020F0302020204030204" pitchFamily="34" charset="0"/>
              </a:rPr>
              <a:t> </a:t>
            </a:r>
            <a:r>
              <a:rPr lang="ru-RU" dirty="0" err="1">
                <a:latin typeface="Calibri Light" panose="020F0302020204030204" pitchFamily="34" charset="0"/>
              </a:rPr>
              <a:t>work</a:t>
            </a:r>
            <a:r>
              <a:rPr lang="ru-RU" dirty="0">
                <a:latin typeface="Calibri Light" panose="020F0302020204030204" pitchFamily="34" charset="0"/>
              </a:rPr>
              <a:t> (классная работа)</a:t>
            </a: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  <a:p>
            <a:endParaRPr lang="ru-RU" dirty="0">
              <a:latin typeface="Calibri Light" panose="020F0302020204030204" pitchFamily="34" charset="0"/>
            </a:endParaRPr>
          </a:p>
          <a:p>
            <a:endParaRPr lang="ru-RU" dirty="0">
              <a:latin typeface="Calibri Light" panose="020F03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77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062" y="485775"/>
            <a:ext cx="10429875" cy="61817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sz="4000" dirty="0">
                <a:latin typeface="Calibri Light" panose="020F0302020204030204" pitchFamily="34" charset="0"/>
              </a:rPr>
              <a:t> </a:t>
            </a:r>
            <a:r>
              <a:rPr lang="ru-RU" sz="7300" dirty="0">
                <a:latin typeface="Arial Black" pitchFamily="34" charset="0"/>
              </a:rPr>
              <a:t>Акронимы</a:t>
            </a:r>
            <a:r>
              <a:rPr lang="ru-RU" sz="7300" dirty="0">
                <a:latin typeface="Calibri Light" panose="020F0302020204030204" pitchFamily="34" charset="0"/>
              </a:rPr>
              <a:t> представляют собой аббревиатуру из начальных звуков каждого слова, входящего в данную фразу. Произносится как одно слово, а не по буквам</a:t>
            </a:r>
          </a:p>
          <a:p>
            <a:pPr marL="0" indent="0">
              <a:buNone/>
            </a:pPr>
            <a:endParaRPr lang="ru-RU" sz="7300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sz="7300" dirty="0">
                <a:latin typeface="Calibri Light" panose="020F0302020204030204" pitchFamily="34" charset="0"/>
              </a:rPr>
              <a:t> </a:t>
            </a:r>
            <a:r>
              <a:rPr lang="ru-RU" sz="7300" b="1" dirty="0">
                <a:latin typeface="Calibri Light" panose="020F0302020204030204" pitchFamily="34" charset="0"/>
              </a:rPr>
              <a:t>BFN</a:t>
            </a:r>
            <a:r>
              <a:rPr lang="ru-RU" sz="7300" dirty="0">
                <a:latin typeface="Calibri Light" panose="020F0302020204030204" pitchFamily="34" charset="0"/>
              </a:rPr>
              <a:t> - bye for now - ладно, пока</a:t>
            </a:r>
          </a:p>
          <a:p>
            <a:pPr marL="0" indent="0">
              <a:buNone/>
            </a:pPr>
            <a:r>
              <a:rPr lang="ru-RU" sz="7300" dirty="0">
                <a:latin typeface="Calibri Light" panose="020F0302020204030204" pitchFamily="34" charset="0"/>
              </a:rPr>
              <a:t> </a:t>
            </a:r>
            <a:r>
              <a:rPr lang="ru-RU" sz="7300" b="1" dirty="0">
                <a:latin typeface="Calibri Light" panose="020F0302020204030204" pitchFamily="34" charset="0"/>
              </a:rPr>
              <a:t>JK</a:t>
            </a:r>
            <a:r>
              <a:rPr lang="ru-RU" sz="7300" dirty="0">
                <a:latin typeface="Calibri Light" panose="020F0302020204030204" pitchFamily="34" charset="0"/>
              </a:rPr>
              <a:t> - just kidding - да я просто шучу</a:t>
            </a:r>
          </a:p>
          <a:p>
            <a:pPr marL="0" indent="0">
              <a:buNone/>
            </a:pPr>
            <a:r>
              <a:rPr lang="ru-RU" sz="7300" dirty="0">
                <a:latin typeface="Calibri Light" panose="020F0302020204030204" pitchFamily="34" charset="0"/>
              </a:rPr>
              <a:t> </a:t>
            </a:r>
            <a:r>
              <a:rPr lang="ru-RU" sz="7300" b="1" dirty="0">
                <a:latin typeface="Calibri Light" panose="020F0302020204030204" pitchFamily="34" charset="0"/>
              </a:rPr>
              <a:t>TTYL</a:t>
            </a:r>
            <a:r>
              <a:rPr lang="ru-RU" sz="7300" dirty="0">
                <a:latin typeface="Calibri Light" panose="020F0302020204030204" pitchFamily="34" charset="0"/>
              </a:rPr>
              <a:t> - talk to you later - поговорим позже</a:t>
            </a:r>
          </a:p>
          <a:p>
            <a:endParaRPr lang="ru-RU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 Light" panose="020F030202020403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86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7DB0374-75E9-47D0-8E2C-62AE0A4BC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676275"/>
            <a:ext cx="10515600" cy="5505450"/>
          </a:xfrm>
        </p:spPr>
        <p:txBody>
          <a:bodyPr/>
          <a:lstStyle/>
          <a:p>
            <a:pPr marL="0" indent="0">
              <a:buNone/>
            </a:pPr>
            <a:endParaRPr lang="ru-RU" sz="3600" dirty="0">
              <a:latin typeface="+mj-lt"/>
            </a:endParaRPr>
          </a:p>
          <a:p>
            <a:pPr marL="0" indent="0">
              <a:buNone/>
            </a:pPr>
            <a:r>
              <a:rPr lang="ru-RU" sz="4000" dirty="0">
                <a:latin typeface="Arial Black" pitchFamily="34" charset="0"/>
              </a:rPr>
              <a:t>Сокращения</a:t>
            </a:r>
            <a:r>
              <a:rPr lang="ru-RU" sz="4000" dirty="0">
                <a:latin typeface="+mj-lt"/>
              </a:rPr>
              <a:t> позволяют исключить из слова часть букв, оставив прежнее звучание. При этом значение слова остается понятным</a:t>
            </a:r>
            <a:r>
              <a:rPr lang="ru-RU" sz="4000" dirty="0" smtClean="0">
                <a:latin typeface="+mj-lt"/>
              </a:rPr>
              <a:t>.</a:t>
            </a:r>
          </a:p>
          <a:p>
            <a:pPr marL="0" indent="0">
              <a:buNone/>
            </a:pPr>
            <a:endParaRPr lang="ru-RU" sz="3600" dirty="0">
              <a:latin typeface="+mj-lt"/>
            </a:endParaRP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dirty="0" err="1">
                <a:latin typeface="+mj-lt"/>
              </a:rPr>
              <a:t>Plz</a:t>
            </a:r>
            <a:r>
              <a:rPr lang="ru-RU" sz="4000" dirty="0">
                <a:latin typeface="+mj-lt"/>
              </a:rPr>
              <a:t>, </a:t>
            </a:r>
            <a:r>
              <a:rPr lang="ru-RU" sz="4000" dirty="0" err="1">
                <a:latin typeface="+mj-lt"/>
              </a:rPr>
              <a:t>pls</a:t>
            </a:r>
            <a:r>
              <a:rPr lang="ru-RU" sz="4000" dirty="0">
                <a:latin typeface="+mj-lt"/>
              </a:rPr>
              <a:t> - </a:t>
            </a:r>
            <a:r>
              <a:rPr lang="ru-RU" sz="4000" dirty="0" err="1">
                <a:latin typeface="+mj-lt"/>
              </a:rPr>
              <a:t>please</a:t>
            </a:r>
            <a:r>
              <a:rPr lang="ru-RU" sz="4000" dirty="0">
                <a:latin typeface="+mj-lt"/>
              </a:rPr>
              <a:t> - пожалуйста (просьба)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dirty="0" err="1">
                <a:latin typeface="+mj-lt"/>
              </a:rPr>
              <a:t>Thx</a:t>
            </a:r>
            <a:r>
              <a:rPr lang="ru-RU" sz="4000" dirty="0">
                <a:latin typeface="+mj-lt"/>
              </a:rPr>
              <a:t> - </a:t>
            </a:r>
            <a:r>
              <a:rPr lang="ru-RU" sz="4000" dirty="0" err="1">
                <a:latin typeface="+mj-lt"/>
              </a:rPr>
              <a:t>thanks</a:t>
            </a:r>
            <a:r>
              <a:rPr lang="ru-RU" sz="4000" dirty="0">
                <a:latin typeface="+mj-lt"/>
              </a:rPr>
              <a:t> - спасибо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U - </a:t>
            </a:r>
            <a:r>
              <a:rPr lang="ru-RU" sz="4000" dirty="0" err="1">
                <a:latin typeface="+mj-lt"/>
              </a:rPr>
              <a:t>you</a:t>
            </a:r>
            <a:r>
              <a:rPr lang="ru-RU" sz="4000" dirty="0">
                <a:latin typeface="+mj-lt"/>
              </a:rPr>
              <a:t> – 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042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C96B84-AC21-4B93-8554-971A13D15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253331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>
                <a:latin typeface="+mj-lt"/>
              </a:rPr>
              <a:t>Бывает, что буквы и звуки заменяются цифрами, сходными по звучанию с данным словом.</a:t>
            </a:r>
          </a:p>
          <a:p>
            <a:pPr marL="0" indent="0">
              <a:buNone/>
            </a:pPr>
            <a:r>
              <a:rPr lang="ru-RU" sz="4000" b="1" dirty="0">
                <a:latin typeface="+mj-lt"/>
              </a:rPr>
              <a:t>  L8r </a:t>
            </a:r>
            <a:r>
              <a:rPr lang="ru-RU" sz="4000" dirty="0">
                <a:latin typeface="+mj-lt"/>
              </a:rPr>
              <a:t>- </a:t>
            </a:r>
            <a:r>
              <a:rPr lang="ru-RU" sz="4000" dirty="0" err="1">
                <a:latin typeface="+mj-lt"/>
              </a:rPr>
              <a:t>later</a:t>
            </a:r>
            <a:r>
              <a:rPr lang="ru-RU" sz="4000" dirty="0">
                <a:latin typeface="+mj-lt"/>
              </a:rPr>
              <a:t> - позднее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b="1" dirty="0">
                <a:latin typeface="+mj-lt"/>
              </a:rPr>
              <a:t>B4 </a:t>
            </a:r>
            <a:r>
              <a:rPr lang="ru-RU" sz="4000" dirty="0">
                <a:latin typeface="+mj-lt"/>
              </a:rPr>
              <a:t>- </a:t>
            </a:r>
            <a:r>
              <a:rPr lang="ru-RU" sz="4000" dirty="0" err="1">
                <a:latin typeface="+mj-lt"/>
              </a:rPr>
              <a:t>before</a:t>
            </a:r>
            <a:r>
              <a:rPr lang="ru-RU" sz="4000" dirty="0">
                <a:latin typeface="+mj-lt"/>
              </a:rPr>
              <a:t> - до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b="1" dirty="0">
                <a:latin typeface="+mj-lt"/>
              </a:rPr>
              <a:t>2morro </a:t>
            </a:r>
            <a:r>
              <a:rPr lang="ru-RU" sz="4000" dirty="0">
                <a:latin typeface="+mj-lt"/>
              </a:rPr>
              <a:t>- </a:t>
            </a:r>
            <a:r>
              <a:rPr lang="ru-RU" sz="4000" dirty="0" err="1">
                <a:latin typeface="+mj-lt"/>
              </a:rPr>
              <a:t>tomorrow</a:t>
            </a:r>
            <a:r>
              <a:rPr lang="ru-RU" sz="4000" dirty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– завтра</a:t>
            </a:r>
          </a:p>
          <a:p>
            <a:pPr marL="0" indent="0">
              <a:buNone/>
            </a:pPr>
            <a:r>
              <a:rPr lang="ru-RU" sz="4000" dirty="0" smtClean="0">
                <a:latin typeface="+mj-lt"/>
              </a:rPr>
              <a:t>  </a:t>
            </a:r>
            <a:r>
              <a:rPr lang="en-US" sz="4000" b="1" dirty="0" smtClean="0">
                <a:latin typeface="+mj-lt"/>
              </a:rPr>
              <a:t>2day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>
                <a:latin typeface="+mj-lt"/>
              </a:rPr>
              <a:t>= today (</a:t>
            </a:r>
            <a:r>
              <a:rPr lang="en-US" sz="4000" dirty="0" err="1">
                <a:latin typeface="+mj-lt"/>
              </a:rPr>
              <a:t>сегодня</a:t>
            </a:r>
            <a:r>
              <a:rPr lang="en-US" sz="4000" dirty="0">
                <a:latin typeface="+mj-lt"/>
              </a:rPr>
              <a:t>)</a:t>
            </a:r>
          </a:p>
          <a:p>
            <a:pPr marL="0" indent="0">
              <a:buNone/>
            </a:pPr>
            <a:r>
              <a:rPr lang="en-US" sz="4000" dirty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 </a:t>
            </a:r>
            <a:r>
              <a:rPr lang="en-US" sz="4000" b="1" dirty="0" smtClean="0">
                <a:latin typeface="+mj-lt"/>
              </a:rPr>
              <a:t>4eva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>
                <a:latin typeface="+mj-lt"/>
              </a:rPr>
              <a:t>= forever (</a:t>
            </a:r>
            <a:r>
              <a:rPr lang="en-US" sz="4000" dirty="0" err="1">
                <a:latin typeface="+mj-lt"/>
              </a:rPr>
              <a:t>навсегда</a:t>
            </a:r>
            <a:r>
              <a:rPr lang="en-US" sz="4000" dirty="0">
                <a:latin typeface="+mj-lt"/>
              </a:rPr>
              <a:t>) </a:t>
            </a:r>
          </a:p>
          <a:p>
            <a:pPr marL="0" indent="0">
              <a:buNone/>
            </a:pPr>
            <a:endParaRPr lang="ru-RU" sz="40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293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435414-BFA5-4ACD-95A2-81DFB0ADE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latin typeface="Arial Black" pitchFamily="34" charset="0"/>
              </a:rPr>
              <a:t>Редукция </a:t>
            </a:r>
            <a:r>
              <a:rPr lang="ru-RU" sz="4000" dirty="0">
                <a:latin typeface="+mj-lt"/>
              </a:rPr>
              <a:t>- менее распространенный способ сокращение слов, когда исключаются гласные, при этом значение слова определяется по последовательности согласных: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b="1" dirty="0" err="1">
                <a:latin typeface="+mj-lt"/>
              </a:rPr>
              <a:t>Msg</a:t>
            </a:r>
            <a:r>
              <a:rPr lang="ru-RU" sz="4000" dirty="0">
                <a:latin typeface="+mj-lt"/>
              </a:rPr>
              <a:t> = </a:t>
            </a:r>
            <a:r>
              <a:rPr lang="ru-RU" sz="4000" dirty="0" err="1">
                <a:latin typeface="+mj-lt"/>
              </a:rPr>
              <a:t>message</a:t>
            </a:r>
            <a:r>
              <a:rPr lang="ru-RU" sz="4000" dirty="0">
                <a:latin typeface="+mj-lt"/>
              </a:rPr>
              <a:t> (сообщение)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b="1" dirty="0" err="1">
                <a:latin typeface="+mj-lt"/>
              </a:rPr>
              <a:t>Txt</a:t>
            </a:r>
            <a:r>
              <a:rPr lang="ru-RU" sz="4000" dirty="0">
                <a:latin typeface="+mj-lt"/>
              </a:rPr>
              <a:t> = </a:t>
            </a:r>
            <a:r>
              <a:rPr lang="ru-RU" sz="4000" dirty="0" err="1">
                <a:latin typeface="+mj-lt"/>
              </a:rPr>
              <a:t>text</a:t>
            </a:r>
            <a:r>
              <a:rPr lang="ru-RU" sz="4000" dirty="0">
                <a:latin typeface="+mj-lt"/>
              </a:rPr>
              <a:t> (текст)</a:t>
            </a:r>
          </a:p>
          <a:p>
            <a:pPr marL="0" indent="0">
              <a:buNone/>
            </a:pPr>
            <a:r>
              <a:rPr lang="ru-RU" sz="4000" dirty="0">
                <a:latin typeface="+mj-lt"/>
              </a:rPr>
              <a:t>  </a:t>
            </a:r>
            <a:r>
              <a:rPr lang="ru-RU" sz="4000" b="1" dirty="0" err="1">
                <a:latin typeface="+mj-lt"/>
              </a:rPr>
              <a:t>LuvU</a:t>
            </a:r>
            <a:r>
              <a:rPr lang="ru-RU" sz="4000" dirty="0">
                <a:latin typeface="+mj-lt"/>
              </a:rPr>
              <a:t> = </a:t>
            </a:r>
            <a:r>
              <a:rPr lang="ru-RU" sz="4000" dirty="0" err="1">
                <a:latin typeface="+mj-lt"/>
              </a:rPr>
              <a:t>love</a:t>
            </a:r>
            <a:r>
              <a:rPr lang="ru-RU" sz="4000" dirty="0">
                <a:latin typeface="+mj-lt"/>
              </a:rPr>
              <a:t> </a:t>
            </a:r>
            <a:r>
              <a:rPr lang="ru-RU" sz="4000" dirty="0" err="1">
                <a:latin typeface="+mj-lt"/>
              </a:rPr>
              <a:t>you</a:t>
            </a:r>
            <a:r>
              <a:rPr lang="ru-RU" sz="4000" dirty="0">
                <a:latin typeface="+mj-lt"/>
              </a:rPr>
              <a:t> (люблю тебя)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0342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604</Words>
  <Application>Microsoft Office PowerPoint</Application>
  <PresentationFormat>Произвольный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Короткие сообщения в английском зыке</vt:lpstr>
      <vt:lpstr>Презентация PowerPoint</vt:lpstr>
      <vt:lpstr>Презентация PowerPoint</vt:lpstr>
      <vt:lpstr>Презентация PowerPoint</vt:lpstr>
      <vt:lpstr>Короткие сообщения в английском языке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Короткие сообщения в английском зыке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Короткие сообщения в английском зыке</dc:title>
  <dc:creator>Пользователь Asus</dc:creator>
  <cp:lastModifiedBy>Admin</cp:lastModifiedBy>
  <cp:revision>32</cp:revision>
  <dcterms:created xsi:type="dcterms:W3CDTF">2022-03-10T15:13:03Z</dcterms:created>
  <dcterms:modified xsi:type="dcterms:W3CDTF">2022-03-16T15:07:59Z</dcterms:modified>
</cp:coreProperties>
</file>