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2"/>
  </p:notesMasterIdLst>
  <p:sldIdLst>
    <p:sldId id="258" r:id="rId2"/>
    <p:sldId id="281" r:id="rId3"/>
    <p:sldId id="282" r:id="rId4"/>
    <p:sldId id="259" r:id="rId5"/>
    <p:sldId id="283" r:id="rId6"/>
    <p:sldId id="260" r:id="rId7"/>
    <p:sldId id="261" r:id="rId8"/>
    <p:sldId id="264" r:id="rId9"/>
    <p:sldId id="262" r:id="rId10"/>
    <p:sldId id="280" r:id="rId11"/>
    <p:sldId id="269" r:id="rId12"/>
    <p:sldId id="272" r:id="rId13"/>
    <p:sldId id="271" r:id="rId14"/>
    <p:sldId id="274" r:id="rId15"/>
    <p:sldId id="276" r:id="rId16"/>
    <p:sldId id="284" r:id="rId17"/>
    <p:sldId id="285" r:id="rId18"/>
    <p:sldId id="286" r:id="rId19"/>
    <p:sldId id="287" r:id="rId20"/>
    <p:sldId id="288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D3CDFD"/>
    <a:srgbClr val="C0B8FC"/>
    <a:srgbClr val="FFCCCC"/>
    <a:srgbClr val="180799"/>
    <a:srgbClr val="00CC66"/>
    <a:srgbClr val="99FF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156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ru-RU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ru-RU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ru-RU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F44588A8-A3AE-4020-84C8-27AE0A31E3E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817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4F2E8B-F467-48A5-AC7E-39FC8B35FA13}" type="slidenum">
              <a:rPr lang="ru-RU"/>
              <a:pPr/>
              <a:t>12</a:t>
            </a:fld>
            <a:endParaRPr lang="ru-RU"/>
          </a:p>
        </p:txBody>
      </p:sp>
      <p:sp>
        <p:nvSpPr>
          <p:cNvPr id="2662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3CC1173-98F4-43F2-A8BE-B49CE29087F2}" type="slidenum">
              <a:rPr lang="ru-RU" sz="1200" b="0"/>
              <a:pPr algn="r"/>
              <a:t>12</a:t>
            </a:fld>
            <a:endParaRPr lang="ru-RU" sz="1200" b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ru-RU" altLang="en-US"/>
              <a:t>Образец заголовка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 altLang="en-US"/>
              <a:t>Образец подзаголовка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D640636-9BF2-4351-8F77-EC7CDF18D0AF}" type="slidenum">
              <a:rPr lang="ru-RU" altLang="en-US"/>
              <a:pPr/>
              <a:t>‹#›</a:t>
            </a:fld>
            <a:endParaRPr lang="ru-RU" altLang="en-US"/>
          </a:p>
        </p:txBody>
      </p:sp>
      <p:sp>
        <p:nvSpPr>
          <p:cNvPr id="12295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6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E4B077-C09C-4A03-BEB9-5202B06FFD2F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21C506-E091-4235-BDCD-E41DC982B120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6B124A-3D6C-462B-80C6-DE6D2A980DB8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319A6-32D2-4906-9DAE-498E17B49208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091EB0-520F-4390-9DD7-380473D274B8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1FD48E-BDC3-40D9-B5AB-F6752C5D65D4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3B5D45-099D-463F-9298-F2D4C0EDE5EB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01F8CF-01B3-4140-B804-3863BC278C31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14FAE8-32DF-48A7-AC8A-863A2AC448FC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B204DC-2715-4A9C-AA5F-D0E67324F151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+mj-lt"/>
              </a:defRPr>
            </a:lvl1pPr>
          </a:lstStyle>
          <a:p>
            <a:endParaRPr lang="ru-RU" alt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0">
                <a:latin typeface="+mj-lt"/>
              </a:defRPr>
            </a:lvl1pPr>
          </a:lstStyle>
          <a:p>
            <a:endParaRPr lang="ru-RU" alt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+mj-lt"/>
              </a:defRPr>
            </a:lvl1pPr>
          </a:lstStyle>
          <a:p>
            <a:fld id="{A407394A-0617-44CA-A211-6F9D9AA245DC}" type="slidenum">
              <a:rPr lang="ru-RU" altLang="en-US"/>
              <a:pPr/>
              <a:t>‹#›</a:t>
            </a:fld>
            <a:endParaRPr lang="ru-RU" altLang="en-US"/>
          </a:p>
        </p:txBody>
      </p:sp>
      <p:sp>
        <p:nvSpPr>
          <p:cNvPr id="11271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slide" Target="slide1.xml"/><Relationship Id="rId4" Type="http://schemas.openxmlformats.org/officeDocument/2006/relationships/image" Target="../media/image23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6.jpeg"/><Relationship Id="rId7" Type="http://schemas.openxmlformats.org/officeDocument/2006/relationships/image" Target="../media/image29.jpeg"/><Relationship Id="rId2" Type="http://schemas.openxmlformats.org/officeDocument/2006/relationships/hyperlink" Target="http://www.rybalka.com/userfiles/upload/1054/1237810706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hyperlink" Target="http://www.kges.ru/files/Image/photos/041.jpg" TargetMode="Externa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riverships.ru/photos/302_russ_3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0%BE%D0%B4%D0%BE%D1%91%D0%BC" TargetMode="External"/><Relationship Id="rId2" Type="http://schemas.openxmlformats.org/officeDocument/2006/relationships/hyperlink" Target="https://ru.wikipedia.org/wiki/%D0%93%D0%B8%D0%B4%D1%80%D0%BE%D1%81%D1%84%D0%B5%D1%80%D0%B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kolyan.net/uploads/posts/2009-12/1261062340_753e2f7f9059.jpg" TargetMode="External"/><Relationship Id="rId7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hyperlink" Target="http://images.yandex.ru/yandsearch?rpt=simage&amp;img_url=i37.ltalk.ru/23/4/100423/36/7215236/0.jpeg&amp;ed=1&amp;text=%D0%BE%D0%B7%D0%B5%D1%80%D0%BE&amp;p=18" TargetMode="Externa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0%D0%B5%D0%BA%D0%B0" TargetMode="External"/><Relationship Id="rId13" Type="http://schemas.openxmlformats.org/officeDocument/2006/relationships/hyperlink" Target="http://ru.wikipedia.org/w/index.php?title=%D0%9D%D0%B8%D0%B7%D0%BE%D0%B2%D1%8C%D1%8F&amp;action=edit&amp;redlink=1" TargetMode="External"/><Relationship Id="rId3" Type="http://schemas.openxmlformats.org/officeDocument/2006/relationships/hyperlink" Target="http://images.yandex.ru/yandsearch?rpt=simage&amp;ed=1&amp;text=%D0%AD%D1%81%D1%82%D1%83%D0%B0%D1%80%D0%B8%D0%B8%20%D1%80%D0%B5%D0%BA&amp;p=55&amp;img_url=arhipka-yug.narod.ru/big9.JPG" TargetMode="External"/><Relationship Id="rId7" Type="http://schemas.openxmlformats.org/officeDocument/2006/relationships/hyperlink" Target="http://ru.wikipedia.org/wiki/%D0%A3%D1%81%D1%82%D1%8C%D0%B5" TargetMode="External"/><Relationship Id="rId12" Type="http://schemas.openxmlformats.org/officeDocument/2006/relationships/hyperlink" Target="http://ru.wikipedia.org/wiki/%D0%9D%D0%B8%D0%B7%D0%BC%D0%B5%D0%BD%D0%BD%D0%BE%D1%81%D1%82%D1%8C" TargetMode="External"/><Relationship Id="rId17" Type="http://schemas.openxmlformats.org/officeDocument/2006/relationships/image" Target="../media/image15.jpeg"/><Relationship Id="rId2" Type="http://schemas.openxmlformats.org/officeDocument/2006/relationships/image" Target="../media/image12.jpeg"/><Relationship Id="rId16" Type="http://schemas.openxmlformats.org/officeDocument/2006/relationships/hyperlink" Target="http://ru.wikipedia.org/wiki/%D0%A4%D0%B0%D0%B9%D0%BB:NileDelta-EO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B%D0%B0%D1%82%D0%B8%D0%BD%D1%81%D0%BA%D0%B8%D0%B9_%D1%8F%D0%B7%D1%8B%D0%BA" TargetMode="External"/><Relationship Id="rId11" Type="http://schemas.openxmlformats.org/officeDocument/2006/relationships/hyperlink" Target="http://ru.wikipedia.org/wiki/%D0%9D%D0%B0%D0%BD%D0%BE%D1%81%D1%8B" TargetMode="External"/><Relationship Id="rId5" Type="http://schemas.openxmlformats.org/officeDocument/2006/relationships/image" Target="../media/image14.jpeg"/><Relationship Id="rId15" Type="http://schemas.openxmlformats.org/officeDocument/2006/relationships/hyperlink" Target="http://ru.wikipedia.org/wiki/%D0%9F%D1%80%D0%BE%D1%82%D0%BE%D0%BA%D0%B0" TargetMode="External"/><Relationship Id="rId10" Type="http://schemas.openxmlformats.org/officeDocument/2006/relationships/hyperlink" Target="http://ru.wikipedia.org/wiki/%D0%9B%D0%B0-%D0%9F%D0%BB%D0%B0%D1%82%D0%B0_(%D1%80%D0%B5%D0%BA%D0%B0)" TargetMode="External"/><Relationship Id="rId4" Type="http://schemas.openxmlformats.org/officeDocument/2006/relationships/image" Target="../media/image13.jpeg"/><Relationship Id="rId9" Type="http://schemas.openxmlformats.org/officeDocument/2006/relationships/hyperlink" Target="http://ru.wikipedia.org/wiki/%D0%9C%D0%BE%D1%80%D0%B5" TargetMode="External"/><Relationship Id="rId14" Type="http://schemas.openxmlformats.org/officeDocument/2006/relationships/hyperlink" Target="http://ru.wikipedia.org/wiki/%D0%A0%D0%B5%D1%87%D0%BD%D0%BE%D0%B9_%D1%80%D1%83%D0%BA%D0%B0%D0%B2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7813"/>
            <a:ext cx="8218487" cy="630237"/>
          </a:xfrm>
        </p:spPr>
        <p:txBody>
          <a:bodyPr/>
          <a:lstStyle/>
          <a:p>
            <a:r>
              <a:rPr lang="ru-RU" sz="2400" b="1" dirty="0"/>
              <a:t/>
            </a:r>
            <a:br>
              <a:rPr lang="ru-RU" sz="2400" b="1" dirty="0"/>
            </a:br>
            <a:r>
              <a:rPr lang="ru-RU" sz="1600" b="1" dirty="0">
                <a:solidFill>
                  <a:schemeClr val="tx1"/>
                </a:solidFill>
              </a:rPr>
              <a:t/>
            </a:r>
            <a:br>
              <a:rPr lang="ru-RU" sz="1600" b="1" dirty="0">
                <a:solidFill>
                  <a:schemeClr val="tx1"/>
                </a:solidFill>
              </a:rPr>
            </a:br>
            <a:r>
              <a:rPr lang="ru-RU" sz="1600" b="1" dirty="0">
                <a:solidFill>
                  <a:schemeClr val="tx1"/>
                </a:solidFill>
              </a:rPr>
              <a:t/>
            </a:r>
            <a:br>
              <a:rPr lang="ru-RU" sz="1600" b="1" dirty="0">
                <a:solidFill>
                  <a:schemeClr val="tx1"/>
                </a:solidFill>
              </a:rPr>
            </a:br>
            <a:r>
              <a:rPr lang="ru-RU" sz="1600" b="1" dirty="0">
                <a:solidFill>
                  <a:schemeClr val="tx1"/>
                </a:solidFill>
              </a:rPr>
              <a:t/>
            </a:r>
            <a:br>
              <a:rPr lang="ru-RU" sz="1600" b="1" dirty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Тема: Воды суши и человек</a:t>
            </a:r>
            <a:endParaRPr lang="ru-RU" sz="3600" b="1" dirty="0"/>
          </a:p>
        </p:txBody>
      </p:sp>
      <p:pic>
        <p:nvPicPr>
          <p:cNvPr id="113674" name="Picture 10" descr="2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lum bright="6000"/>
          </a:blip>
          <a:srcRect l="2693" t="5162" r="3345" b="4338"/>
          <a:stretch>
            <a:fillRect/>
          </a:stretch>
        </p:blipFill>
        <p:spPr>
          <a:xfrm>
            <a:off x="646113" y="1989138"/>
            <a:ext cx="8497887" cy="46799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>
                <a:solidFill>
                  <a:srgbClr val="180799"/>
                </a:solidFill>
              </a:rPr>
              <a:t>Равнинные реки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975" y="3716338"/>
            <a:ext cx="6202363" cy="790575"/>
          </a:xfrm>
        </p:spPr>
        <p:txBody>
          <a:bodyPr/>
          <a:lstStyle/>
          <a:p>
            <a:r>
              <a:rPr lang="ru-RU" sz="2000">
                <a:solidFill>
                  <a:srgbClr val="180799"/>
                </a:solidFill>
              </a:rPr>
              <a:t>Горные реки</a:t>
            </a:r>
          </a:p>
        </p:txBody>
      </p:sp>
      <p:pic>
        <p:nvPicPr>
          <p:cNvPr id="113674" name="Picture 10" descr="20"/>
          <p:cNvPicPr>
            <a:picLocks noChangeAspect="1" noChangeArrowheads="1"/>
          </p:cNvPicPr>
          <p:nvPr/>
        </p:nvPicPr>
        <p:blipFill>
          <a:blip r:embed="rId2">
            <a:lum bright="6000"/>
          </a:blip>
          <a:srcRect l="2693" t="5162" r="3345" b="4338"/>
          <a:stretch>
            <a:fillRect/>
          </a:stretch>
        </p:blipFill>
        <p:spPr bwMode="auto">
          <a:xfrm>
            <a:off x="250825" y="836613"/>
            <a:ext cx="38163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76" name="Picture 12" descr="11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 l="3775" t="3543" r="4065" b="3505"/>
          <a:stretch>
            <a:fillRect/>
          </a:stretch>
        </p:blipFill>
        <p:spPr bwMode="auto">
          <a:xfrm>
            <a:off x="0" y="3933825"/>
            <a:ext cx="2303463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4" name="Picture 6" descr="Излучина"/>
          <p:cNvPicPr>
            <a:picLocks noChangeAspect="1" noChangeArrowheads="1"/>
          </p:cNvPicPr>
          <p:nvPr/>
        </p:nvPicPr>
        <p:blipFill>
          <a:blip r:embed="rId4"/>
          <a:srcRect t="10017"/>
          <a:stretch>
            <a:fillRect/>
          </a:stretch>
        </p:blipFill>
        <p:spPr bwMode="auto">
          <a:xfrm>
            <a:off x="4500563" y="836613"/>
            <a:ext cx="3600450" cy="272415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37895" name="Picture 7" descr="26054"/>
          <p:cNvPicPr>
            <a:picLocks noChangeAspect="1" noChangeArrowheads="1"/>
          </p:cNvPicPr>
          <p:nvPr/>
        </p:nvPicPr>
        <p:blipFill>
          <a:blip r:embed="rId5"/>
          <a:srcRect l="4706" t="7307" r="14063" b="3137"/>
          <a:stretch>
            <a:fillRect/>
          </a:stretch>
        </p:blipFill>
        <p:spPr bwMode="auto">
          <a:xfrm>
            <a:off x="6588125" y="4437063"/>
            <a:ext cx="1979613" cy="1638300"/>
          </a:xfrm>
          <a:prstGeom prst="rect">
            <a:avLst/>
          </a:prstGeom>
          <a:noFill/>
          <a:ln w="22225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37896" name="Picture 8" descr="26057"/>
          <p:cNvPicPr>
            <a:picLocks noChangeAspect="1" noChangeArrowheads="1"/>
          </p:cNvPicPr>
          <p:nvPr/>
        </p:nvPicPr>
        <p:blipFill>
          <a:blip r:embed="rId6"/>
          <a:srcRect l="2068" t="1550" r="4170" b="6256"/>
          <a:stretch>
            <a:fillRect/>
          </a:stretch>
        </p:blipFill>
        <p:spPr bwMode="auto">
          <a:xfrm>
            <a:off x="2411413" y="4221163"/>
            <a:ext cx="3384550" cy="1949450"/>
          </a:xfrm>
          <a:prstGeom prst="rect">
            <a:avLst/>
          </a:prstGeom>
          <a:noFill/>
          <a:ln w="22225">
            <a:solidFill>
              <a:srgbClr val="FF00FF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13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8" name="Picture 4" descr="Файл:NiagaraFallsAndMaidOfTheMistShip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9588"/>
          </a:xfrm>
          <a:noFill/>
          <a:ln/>
        </p:spPr>
      </p:pic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5292725" y="5842000"/>
            <a:ext cx="3851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b="0">
                <a:solidFill>
                  <a:schemeClr val="bg1"/>
                </a:solidFill>
              </a:rPr>
              <a:t>Прогулочный теплоход перед Ниагарским водопадом, вид с канадской стороны</a:t>
            </a:r>
            <a:r>
              <a:rPr lang="ru-RU"/>
              <a:t> 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179388" y="34925"/>
            <a:ext cx="77803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000" i="1">
                <a:solidFill>
                  <a:schemeClr val="bg1"/>
                </a:solidFill>
              </a:rPr>
              <a:t>Ниагарский водопад в Северной Америке высотой всего 51м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ctr"/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Виды питания рек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600" b="1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Снеговое                        </a:t>
            </a:r>
          </a:p>
          <a:p>
            <a:pPr>
              <a:buFont typeface="Wingdings" pitchFamily="2" charset="2"/>
              <a:buNone/>
            </a:pPr>
            <a:r>
              <a:rPr lang="ru-RU" sz="2600" b="1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Дождевое                            </a:t>
            </a:r>
          </a:p>
          <a:p>
            <a:pPr>
              <a:buFont typeface="Wingdings" pitchFamily="2" charset="2"/>
              <a:buNone/>
            </a:pPr>
            <a:r>
              <a:rPr lang="ru-RU" sz="2600" b="1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Ледниковое</a:t>
            </a:r>
          </a:p>
          <a:p>
            <a:pPr>
              <a:buFont typeface="Wingdings" pitchFamily="2" charset="2"/>
              <a:buNone/>
            </a:pPr>
            <a:r>
              <a:rPr lang="ru-RU" sz="2600" b="1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Подземными водами</a:t>
            </a:r>
          </a:p>
        </p:txBody>
      </p:sp>
      <p:sp>
        <p:nvSpPr>
          <p:cNvPr id="126989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940425" y="1557338"/>
            <a:ext cx="2757488" cy="12954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6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600" b="1">
                <a:solidFill>
                  <a:srgbClr val="1807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смешанное</a:t>
            </a:r>
          </a:p>
        </p:txBody>
      </p:sp>
      <p:sp>
        <p:nvSpPr>
          <p:cNvPr id="126983" name="Line 7"/>
          <p:cNvSpPr>
            <a:spLocks noChangeShapeType="1"/>
          </p:cNvSpPr>
          <p:nvPr/>
        </p:nvSpPr>
        <p:spPr bwMode="auto">
          <a:xfrm flipH="1">
            <a:off x="1763713" y="2060575"/>
            <a:ext cx="424815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6984" name="Line 8"/>
          <p:cNvSpPr>
            <a:spLocks noChangeShapeType="1"/>
          </p:cNvSpPr>
          <p:nvPr/>
        </p:nvSpPr>
        <p:spPr bwMode="auto">
          <a:xfrm flipH="1" flipV="1">
            <a:off x="1763713" y="1916113"/>
            <a:ext cx="424815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6986" name="Line 10"/>
          <p:cNvSpPr>
            <a:spLocks noChangeShapeType="1"/>
          </p:cNvSpPr>
          <p:nvPr/>
        </p:nvSpPr>
        <p:spPr bwMode="auto">
          <a:xfrm flipH="1">
            <a:off x="1979613" y="2060575"/>
            <a:ext cx="403225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6987" name="Line 11"/>
          <p:cNvSpPr>
            <a:spLocks noChangeShapeType="1"/>
          </p:cNvSpPr>
          <p:nvPr/>
        </p:nvSpPr>
        <p:spPr bwMode="auto">
          <a:xfrm flipH="1">
            <a:off x="3203575" y="2060575"/>
            <a:ext cx="2808288" cy="1223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126991" name="Picture 15" descr="j03035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4149725"/>
            <a:ext cx="14001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94" name="Picture 18" descr="j03111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5375" y="4292600"/>
            <a:ext cx="1724025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8" name="AutoShape 2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360362" cy="3952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pic>
        <p:nvPicPr>
          <p:cNvPr id="24589" name="Picture 13" descr="Mount_Everes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25" y="4076700"/>
            <a:ext cx="2159000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6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6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126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1000"/>
                                        <p:tgtEl>
                                          <p:spTgt spid="12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6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6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6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8" grpId="0"/>
      <p:bldP spid="126979" grpId="0" build="p"/>
      <p:bldP spid="126983" grpId="0" animBg="1"/>
      <p:bldP spid="126984" grpId="0" animBg="1"/>
      <p:bldP spid="126986" grpId="0" animBg="1"/>
      <p:bldP spid="12698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0B8FC"/>
            </a:gs>
            <a:gs pos="100000">
              <a:srgbClr val="FFCC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Режим рек </a:t>
            </a:r>
            <a:r>
              <a:rPr lang="ru-RU" sz="3800"/>
              <a:t> - </a:t>
            </a:r>
            <a:r>
              <a:rPr lang="ru-RU" sz="3200" b="1" i="1"/>
              <a:t>это жизнь речного потока в течении года.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2520950" cy="7493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Летнее   половодье   (разлив во время</a:t>
            </a:r>
            <a:r>
              <a:rPr lang="en-US" sz="1800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1800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муссонов)</a:t>
            </a:r>
          </a:p>
          <a:p>
            <a:pPr>
              <a:lnSpc>
                <a:spcPct val="80000"/>
              </a:lnSpc>
            </a:pPr>
            <a:endParaRPr lang="ru-RU" sz="1800" b="1" i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5724525" y="1052513"/>
            <a:ext cx="3095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 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Весеннее</a:t>
            </a: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половодье</a:t>
            </a:r>
          </a:p>
          <a:p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  (разлив рек весной)</a:t>
            </a:r>
            <a:r>
              <a:rPr lang="ru-RU"/>
              <a:t> 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 flipH="1">
            <a:off x="6156325" y="5229225"/>
            <a:ext cx="2825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 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Паводок </a:t>
            </a:r>
          </a:p>
          <a:p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(разлив после дождей)</a:t>
            </a:r>
            <a:r>
              <a:rPr lang="ru-RU"/>
              <a:t> 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323850" y="4941888"/>
            <a:ext cx="266382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Межень (низкий уровень воды в реке)</a:t>
            </a:r>
          </a:p>
        </p:txBody>
      </p:sp>
      <p:pic>
        <p:nvPicPr>
          <p:cNvPr id="23560" name="Picture 8" descr="фото 2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1557338"/>
            <a:ext cx="338455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3348038" y="5838825"/>
            <a:ext cx="2317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Наша река Мокша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3CDFD"/>
            </a:gs>
            <a:gs pos="100000">
              <a:srgbClr val="FF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8" name="i-main-pic" descr="Картинка 20 из 1979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4149725"/>
            <a:ext cx="2592387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8" descr="Дуна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50075"/>
          </a:xfrm>
          <a:prstGeom prst="rect">
            <a:avLst/>
          </a:prstGeom>
          <a:noFill/>
        </p:spPr>
      </p:pic>
      <p:pic>
        <p:nvPicPr>
          <p:cNvPr id="28681" name="i-main-pic" descr="Картинка 3 из 1617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67400" y="620713"/>
            <a:ext cx="32766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2" name="Picture 10" descr="порт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321175"/>
            <a:ext cx="3419475" cy="2536825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28684" name="Picture 12" descr="Красивые фото мостов (42 фото)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04813"/>
            <a:ext cx="3441700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i-main-pic" descr="Картинка 20 из 1979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4149725"/>
            <a:ext cx="341947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3492500" y="469900"/>
            <a:ext cx="36718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i="1">
                <a:solidFill>
                  <a:schemeClr val="bg1"/>
                </a:solidFill>
              </a:rPr>
              <a:t>Использование</a:t>
            </a:r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3492500" y="5373688"/>
            <a:ext cx="13636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i="1">
                <a:solidFill>
                  <a:schemeClr val="bg1"/>
                </a:solidFill>
              </a:rPr>
              <a:t>рек</a:t>
            </a:r>
          </a:p>
        </p:txBody>
      </p:sp>
      <p:sp>
        <p:nvSpPr>
          <p:cNvPr id="28688" name="Rectangle 16"/>
          <p:cNvSpPr>
            <a:spLocks noChangeArrowheads="1"/>
          </p:cNvSpPr>
          <p:nvPr/>
        </p:nvSpPr>
        <p:spPr bwMode="auto">
          <a:xfrm>
            <a:off x="2627313" y="2422525"/>
            <a:ext cx="1657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i="1">
                <a:solidFill>
                  <a:schemeClr val="bg1"/>
                </a:solidFill>
              </a:rPr>
              <a:t>Мосты</a:t>
            </a: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5867400" y="3246438"/>
            <a:ext cx="3097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i="1">
                <a:solidFill>
                  <a:schemeClr val="bg1"/>
                </a:solidFill>
              </a:rPr>
              <a:t>Гидроэлектростанции</a:t>
            </a:r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5580063" y="6586538"/>
            <a:ext cx="3370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i="1"/>
              <a:t>Рыболовство</a:t>
            </a:r>
          </a:p>
        </p:txBody>
      </p:sp>
      <p:sp>
        <p:nvSpPr>
          <p:cNvPr id="28691" name="Rectangle 19"/>
          <p:cNvSpPr>
            <a:spLocks noChangeArrowheads="1"/>
          </p:cNvSpPr>
          <p:nvPr/>
        </p:nvSpPr>
        <p:spPr bwMode="auto">
          <a:xfrm>
            <a:off x="1692275" y="6237288"/>
            <a:ext cx="2016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i="1">
                <a:solidFill>
                  <a:schemeClr val="bg1"/>
                </a:solidFill>
              </a:rPr>
              <a:t>Судоходство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3CDFD"/>
            </a:gs>
            <a:gs pos="100000">
              <a:srgbClr val="FFCC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b="1" dirty="0"/>
              <a:t>Еще в средине 18 века была предпринята попытка объединить реки Центральной России </a:t>
            </a:r>
            <a:r>
              <a:rPr lang="ru-RU" sz="1800" b="1" dirty="0">
                <a:solidFill>
                  <a:srgbClr val="FF3399"/>
                </a:solidFill>
              </a:rPr>
              <a:t>в единую речную систему</a:t>
            </a:r>
            <a:r>
              <a:rPr lang="ru-RU" sz="1800" b="1" dirty="0"/>
              <a:t>. </a:t>
            </a:r>
            <a:br>
              <a:rPr lang="ru-RU" sz="1800" b="1" dirty="0"/>
            </a:br>
            <a:r>
              <a:rPr lang="ru-RU" sz="1800" b="1" dirty="0"/>
              <a:t>Судоходные каналы.</a:t>
            </a:r>
            <a:br>
              <a:rPr lang="ru-RU" sz="1800" b="1" dirty="0"/>
            </a:br>
            <a:r>
              <a:rPr lang="ru-RU" sz="1800" b="1" dirty="0" err="1"/>
              <a:t>Беломорско</a:t>
            </a:r>
            <a:r>
              <a:rPr lang="ru-RU" sz="1800" b="1" dirty="0"/>
              <a:t> – Балтийский</a:t>
            </a:r>
            <a:br>
              <a:rPr lang="ru-RU" sz="1800" b="1" dirty="0"/>
            </a:br>
            <a:r>
              <a:rPr lang="ru-RU" sz="1800" b="1" dirty="0" err="1"/>
              <a:t>Волго</a:t>
            </a:r>
            <a:r>
              <a:rPr lang="ru-RU" sz="1800" b="1" dirty="0"/>
              <a:t> – Донской</a:t>
            </a:r>
            <a:br>
              <a:rPr lang="ru-RU" sz="1800" b="1" dirty="0"/>
            </a:br>
            <a:r>
              <a:rPr lang="ru-RU" sz="1800" b="1" dirty="0"/>
              <a:t>Канал им. Москвы</a:t>
            </a:r>
            <a:br>
              <a:rPr lang="ru-RU" sz="1800" b="1" dirty="0"/>
            </a:br>
            <a:r>
              <a:rPr lang="ru-RU" sz="3800" dirty="0"/>
              <a:t/>
            </a:r>
            <a:br>
              <a:rPr lang="ru-RU" sz="3800" dirty="0"/>
            </a:br>
            <a:endParaRPr lang="ru-RU" sz="3800" dirty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11863" y="3573463"/>
            <a:ext cx="2674937" cy="431800"/>
          </a:xfrm>
        </p:spPr>
        <p:txBody>
          <a:bodyPr/>
          <a:lstStyle/>
          <a:p>
            <a:pPr marL="571500" indent="-571500">
              <a:lnSpc>
                <a:spcPct val="80000"/>
              </a:lnSpc>
            </a:pPr>
            <a:endParaRPr lang="ru-RU" sz="2600"/>
          </a:p>
        </p:txBody>
      </p:sp>
      <p:pic>
        <p:nvPicPr>
          <p:cNvPr id="32772" name="i-main-pic" descr="Картинка 38 из 2087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2276475"/>
            <a:ext cx="4500562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 descr="13557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2781300"/>
            <a:ext cx="3962400" cy="305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0" y="332656"/>
            <a:ext cx="8766992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986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90" y="332656"/>
            <a:ext cx="8887006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92957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202122"/>
                </a:solidFill>
              </a:rPr>
              <a:t>Болото</a:t>
            </a:r>
            <a:r>
              <a:rPr lang="ru-RU" dirty="0">
                <a:solidFill>
                  <a:srgbClr val="202122"/>
                </a:solidFill>
              </a:rPr>
              <a:t> — участок ландшафта, характеризующийся избыточным увлажнением, влаголюбивым живым напочвенным </a:t>
            </a:r>
            <a:r>
              <a:rPr lang="ru-RU" dirty="0" smtClean="0">
                <a:solidFill>
                  <a:srgbClr val="202122"/>
                </a:solidFill>
              </a:rPr>
              <a:t>покровом</a:t>
            </a:r>
            <a:r>
              <a:rPr lang="ru-RU" dirty="0">
                <a:solidFill>
                  <a:srgbClr val="202122"/>
                </a:solidFill>
              </a:rPr>
              <a:t>.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662486"/>
            <a:ext cx="3793604" cy="2646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11485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>
                <a:solidFill>
                  <a:srgbClr val="202122"/>
                </a:solidFill>
              </a:rPr>
              <a:t>О́зеро</a:t>
            </a:r>
            <a:r>
              <a:rPr lang="ru-RU" dirty="0">
                <a:solidFill>
                  <a:srgbClr val="202122"/>
                </a:solidFill>
              </a:rPr>
              <a:t> — компонент </a:t>
            </a:r>
            <a:r>
              <a:rPr lang="ru-RU" dirty="0">
                <a:solidFill>
                  <a:srgbClr val="0645AD"/>
                </a:solidFill>
                <a:hlinkClick r:id="rId2" tooltip="Гидросфера"/>
              </a:rPr>
              <a:t>гидросферы</a:t>
            </a:r>
            <a:r>
              <a:rPr lang="ru-RU" dirty="0">
                <a:solidFill>
                  <a:srgbClr val="202122"/>
                </a:solidFill>
              </a:rPr>
              <a:t>, представляющий собой естественно возникший </a:t>
            </a:r>
            <a:r>
              <a:rPr lang="ru-RU" dirty="0">
                <a:solidFill>
                  <a:srgbClr val="0645AD"/>
                </a:solidFill>
                <a:hlinkClick r:id="rId3" tooltip="Водоём"/>
              </a:rPr>
              <a:t>водоём</a:t>
            </a:r>
            <a:r>
              <a:rPr lang="ru-RU" dirty="0">
                <a:solidFill>
                  <a:srgbClr val="202122"/>
                </a:solidFill>
              </a:rPr>
              <a:t>, заполненный в пределах </a:t>
            </a:r>
            <a:r>
              <a:rPr lang="ru-RU" dirty="0" smtClean="0">
                <a:solidFill>
                  <a:srgbClr val="202122"/>
                </a:solidFill>
              </a:rPr>
              <a:t>озёрной </a:t>
            </a:r>
            <a:r>
              <a:rPr lang="ru-RU" dirty="0">
                <a:solidFill>
                  <a:srgbClr val="202122"/>
                </a:solidFill>
              </a:rPr>
              <a:t>чаши</a:t>
            </a:r>
            <a:endParaRPr lang="ru-RU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645024"/>
            <a:ext cx="5316252" cy="2593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0827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>
                <a:solidFill>
                  <a:srgbClr val="073E87"/>
                </a:solidFill>
                <a:latin typeface="Candara"/>
              </a:rPr>
              <a:t>. Что вы </a:t>
            </a:r>
            <a:r>
              <a:rPr lang="ru-RU" sz="3200" dirty="0" smtClean="0">
                <a:solidFill>
                  <a:srgbClr val="073E87"/>
                </a:solidFill>
                <a:latin typeface="Candara"/>
              </a:rPr>
              <a:t>узнаете </a:t>
            </a:r>
            <a:r>
              <a:rPr lang="ru-RU" sz="3200" dirty="0">
                <a:solidFill>
                  <a:srgbClr val="073E87"/>
                </a:solidFill>
                <a:latin typeface="Candara"/>
              </a:rPr>
              <a:t>о </a:t>
            </a:r>
            <a:r>
              <a:rPr lang="ru-RU" sz="3200" dirty="0" smtClean="0">
                <a:solidFill>
                  <a:srgbClr val="073E87"/>
                </a:solidFill>
                <a:latin typeface="Candara"/>
              </a:rPr>
              <a:t>водных географических объектах?</a:t>
            </a:r>
          </a:p>
          <a:p>
            <a:r>
              <a:rPr lang="ru-RU" sz="3200" dirty="0" smtClean="0">
                <a:solidFill>
                  <a:srgbClr val="073E87"/>
                </a:solidFill>
                <a:latin typeface="Candara"/>
              </a:rPr>
              <a:t>Какой вкус у воды?</a:t>
            </a:r>
            <a:endParaRPr lang="ru-RU" sz="3200" dirty="0">
              <a:solidFill>
                <a:srgbClr val="073E87"/>
              </a:solidFill>
              <a:latin typeface="Candara"/>
            </a:endParaRPr>
          </a:p>
          <a:p>
            <a:r>
              <a:rPr lang="ru-RU" sz="3200" dirty="0">
                <a:solidFill>
                  <a:srgbClr val="073E87"/>
                </a:solidFill>
                <a:latin typeface="Candara"/>
              </a:rPr>
              <a:t>2. Какой вкус у морской воды?</a:t>
            </a:r>
          </a:p>
          <a:p>
            <a:r>
              <a:rPr lang="ru-RU" sz="3200" dirty="0">
                <a:solidFill>
                  <a:srgbClr val="073E87"/>
                </a:solidFill>
                <a:latin typeface="Candara"/>
              </a:rPr>
              <a:t>3. Какую воду называют пресной?</a:t>
            </a:r>
          </a:p>
          <a:p>
            <a:r>
              <a:rPr lang="ru-RU" sz="3200" dirty="0">
                <a:solidFill>
                  <a:srgbClr val="073E87"/>
                </a:solidFill>
                <a:latin typeface="Candara"/>
              </a:rPr>
              <a:t>4. Где находится пресная вода?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80728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Географическая цепочка по водным географическим объектам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 smtClean="0"/>
              <a:t>1. Объект </a:t>
            </a:r>
          </a:p>
          <a:p>
            <a:r>
              <a:rPr lang="ru-RU" sz="1800" dirty="0" smtClean="0"/>
              <a:t>2.Географические координаты</a:t>
            </a:r>
          </a:p>
          <a:p>
            <a:r>
              <a:rPr lang="ru-RU" sz="1800" dirty="0" smtClean="0"/>
              <a:t>3. Границы водные</a:t>
            </a:r>
          </a:p>
          <a:p>
            <a:r>
              <a:rPr lang="ru-RU" sz="1800" dirty="0" smtClean="0"/>
              <a:t>4. Какие сухопутные объекты располагаются или омывают</a:t>
            </a:r>
          </a:p>
          <a:p>
            <a:r>
              <a:rPr lang="ru-RU" sz="1800" dirty="0" smtClean="0"/>
              <a:t>5.Описание в какой части крупные разломы</a:t>
            </a:r>
          </a:p>
          <a:p>
            <a:r>
              <a:rPr lang="ru-RU" sz="1800" dirty="0" smtClean="0"/>
              <a:t>6. Границы расхождения литосферных плит</a:t>
            </a:r>
          </a:p>
          <a:p>
            <a:r>
              <a:rPr lang="ru-RU" sz="1800" dirty="0" smtClean="0"/>
              <a:t>7.  Преобладающее направление ветров</a:t>
            </a:r>
          </a:p>
          <a:p>
            <a:r>
              <a:rPr lang="ru-RU" sz="1800" dirty="0" smtClean="0"/>
              <a:t>8. Общая циркуляция атмосферы</a:t>
            </a:r>
          </a:p>
          <a:p>
            <a:r>
              <a:rPr lang="ru-RU" sz="1800" dirty="0" smtClean="0"/>
              <a:t>9. Климатический пояс</a:t>
            </a:r>
          </a:p>
          <a:p>
            <a:r>
              <a:rPr lang="ru-RU" sz="1800" dirty="0" smtClean="0"/>
              <a:t>10. </a:t>
            </a:r>
            <a:r>
              <a:rPr lang="ru-RU" sz="1800" smtClean="0"/>
              <a:t>Вывод</a:t>
            </a:r>
            <a:endParaRPr lang="ru-RU" sz="1800" dirty="0" smtClean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055217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962" y="620688"/>
            <a:ext cx="8934441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7868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26" name="Object 6"/>
          <p:cNvGraphicFramePr>
            <a:graphicFrameLocks noGrp="1" noChangeAspect="1"/>
          </p:cNvGraphicFramePr>
          <p:nvPr>
            <p:ph type="body" idx="1"/>
          </p:nvPr>
        </p:nvGraphicFramePr>
        <p:xfrm>
          <a:off x="250825" y="260350"/>
          <a:ext cx="8632825" cy="644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Слайд" r:id="rId3" imgW="4887038" imgH="3665325" progId="PowerPoint.Slide.8">
                  <p:embed/>
                </p:oleObj>
              </mc:Choice>
              <mc:Fallback>
                <p:oleObj name="Слайд" r:id="rId3" imgW="4887038" imgH="3665325" progId="PowerPoint.Slide.8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60350"/>
                        <a:ext cx="8632825" cy="6445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136904" cy="5726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7126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Исток </a:t>
            </a:r>
            <a:r>
              <a:rPr lang="ru-RU" b="1" i="1">
                <a:solidFill>
                  <a:srgbClr val="FF0000"/>
                </a:solidFill>
              </a:rPr>
              <a:t>– начало реки:</a:t>
            </a:r>
          </a:p>
        </p:txBody>
      </p:sp>
      <p:pic>
        <p:nvPicPr>
          <p:cNvPr id="6148" name="Picture 4" descr="2604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 l="3101" t="17790" r="7806" b="5205"/>
          <a:stretch>
            <a:fillRect/>
          </a:stretch>
        </p:blipFill>
        <p:spPr>
          <a:xfrm>
            <a:off x="752475" y="3789363"/>
            <a:ext cx="2740025" cy="3068637"/>
          </a:xfrm>
          <a:noFill/>
          <a:ln w="38100">
            <a:solidFill>
              <a:srgbClr val="0000FF"/>
            </a:solidFill>
          </a:ln>
        </p:spPr>
      </p:pic>
      <p:pic>
        <p:nvPicPr>
          <p:cNvPr id="6149" name="i-main-pic" descr="Картинка 14 из 64000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1125538"/>
            <a:ext cx="4606925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i?id=58524202-09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95738" y="4357688"/>
            <a:ext cx="403225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1403350" y="3933825"/>
            <a:ext cx="1296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i="1">
                <a:solidFill>
                  <a:srgbClr val="FF0000"/>
                </a:solidFill>
              </a:rPr>
              <a:t>из ручья,</a:t>
            </a: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 rot="10869098" flipV="1">
            <a:off x="7019925" y="3854450"/>
            <a:ext cx="17287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i="1">
                <a:solidFill>
                  <a:srgbClr val="FF0000"/>
                </a:solidFill>
              </a:rPr>
              <a:t>болота</a:t>
            </a: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4124325" y="6165850"/>
            <a:ext cx="2608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i="1">
                <a:solidFill>
                  <a:srgbClr val="FF0000"/>
                </a:solidFill>
              </a:rPr>
              <a:t>озера,</a:t>
            </a:r>
          </a:p>
        </p:txBody>
      </p:sp>
      <p:pic>
        <p:nvPicPr>
          <p:cNvPr id="6155" name="Picture 11" descr="S730092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388" y="1125538"/>
            <a:ext cx="1728787" cy="2408237"/>
          </a:xfrm>
          <a:prstGeom prst="rect">
            <a:avLst/>
          </a:prstGeom>
          <a:noFill/>
        </p:spPr>
      </p:pic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1763713" y="2917825"/>
            <a:ext cx="1728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i="1">
                <a:solidFill>
                  <a:srgbClr val="FF0000"/>
                </a:solidFill>
              </a:rPr>
              <a:t>Из родника,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 b="1" i="1">
                <a:solidFill>
                  <a:srgbClr val="FF0F0F"/>
                </a:solidFill>
              </a:rPr>
              <a:t>Устье – место впадения в другую</a:t>
            </a:r>
            <a:r>
              <a:rPr lang="ru-RU" sz="3800" b="1" i="1">
                <a:solidFill>
                  <a:srgbClr val="FFFF00"/>
                </a:solidFill>
              </a:rPr>
              <a:t> </a:t>
            </a:r>
            <a:r>
              <a:rPr lang="ru-RU" sz="3800" b="1" i="1">
                <a:solidFill>
                  <a:srgbClr val="FF0F0F"/>
                </a:solidFill>
              </a:rPr>
              <a:t>реку,</a:t>
            </a:r>
            <a:br>
              <a:rPr lang="ru-RU" sz="3800" b="1" i="1">
                <a:solidFill>
                  <a:srgbClr val="FF0F0F"/>
                </a:solidFill>
              </a:rPr>
            </a:br>
            <a:endParaRPr lang="ru-RU" sz="3800" b="1" i="1">
              <a:solidFill>
                <a:srgbClr val="FF0F0F"/>
              </a:solidFill>
            </a:endParaRPr>
          </a:p>
        </p:txBody>
      </p:sp>
      <p:pic>
        <p:nvPicPr>
          <p:cNvPr id="7172" name="Picture 4" descr="index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11413" y="2276475"/>
            <a:ext cx="4762500" cy="4581525"/>
          </a:xfrm>
          <a:noFill/>
          <a:ln/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4078288" y="2349500"/>
            <a:ext cx="1285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i="1">
                <a:solidFill>
                  <a:srgbClr val="FF0F0F"/>
                </a:solidFill>
              </a:rPr>
              <a:t>море </a:t>
            </a:r>
          </a:p>
        </p:txBody>
      </p:sp>
      <p:pic>
        <p:nvPicPr>
          <p:cNvPr id="7174" name="Picture 6" descr="59070454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12875"/>
            <a:ext cx="3635375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 descr="Устье"/>
          <p:cNvPicPr>
            <a:picLocks noChangeAspect="1" noChangeArrowheads="1"/>
          </p:cNvPicPr>
          <p:nvPr/>
        </p:nvPicPr>
        <p:blipFill>
          <a:blip r:embed="rId4"/>
          <a:srcRect l="4208" t="5769" r="9836" b="3847"/>
          <a:stretch>
            <a:fillRect/>
          </a:stretch>
        </p:blipFill>
        <p:spPr bwMode="auto">
          <a:xfrm>
            <a:off x="6381750" y="765175"/>
            <a:ext cx="2541588" cy="3743325"/>
          </a:xfrm>
          <a:prstGeom prst="rect">
            <a:avLst/>
          </a:prstGeom>
          <a:noFill/>
        </p:spPr>
      </p:pic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6948488" y="4076700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>
                <a:solidFill>
                  <a:srgbClr val="FF0F0F"/>
                </a:solidFill>
              </a:rPr>
              <a:t>или озеро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5194300" cy="847725"/>
          </a:xfrm>
        </p:spPr>
        <p:txBody>
          <a:bodyPr/>
          <a:lstStyle/>
          <a:p>
            <a:r>
              <a:rPr lang="ru-RU" sz="2000" b="1"/>
              <a:t>Устье-место впадения</a:t>
            </a:r>
            <a:r>
              <a:rPr lang="ru-RU" sz="2000"/>
              <a:t> реки в другую реку, море, озеро или водохранилище</a:t>
            </a:r>
          </a:p>
        </p:txBody>
      </p:sp>
      <p:pic>
        <p:nvPicPr>
          <p:cNvPr id="16388" name="i-main-pic" descr="Картинка 1 из 37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420938"/>
            <a:ext cx="2409825" cy="4267200"/>
          </a:xfrm>
          <a:noFill/>
          <a:ln/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484438" y="6092825"/>
            <a:ext cx="25193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i="1">
                <a:solidFill>
                  <a:srgbClr val="FF0000"/>
                </a:solidFill>
              </a:rPr>
              <a:t>Дельта Нила. Вид из космоса.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827088" y="5949950"/>
            <a:ext cx="1441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i="1">
                <a:solidFill>
                  <a:srgbClr val="FF0000"/>
                </a:solidFill>
              </a:rPr>
              <a:t>Дельта Лены</a:t>
            </a:r>
          </a:p>
        </p:txBody>
      </p:sp>
      <p:pic>
        <p:nvPicPr>
          <p:cNvPr id="16392" name="Picture 8" descr="i?id=28332319-06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260350"/>
            <a:ext cx="36353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9" descr="River_Plat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263" y="3292475"/>
            <a:ext cx="3756025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6372225" y="333375"/>
            <a:ext cx="2232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0">
                <a:solidFill>
                  <a:srgbClr val="FF0000"/>
                </a:solidFill>
              </a:rPr>
              <a:t>море,</a:t>
            </a: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5435600" y="2036763"/>
            <a:ext cx="3457575" cy="127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522" tIns="9522" rIns="9522" bIns="9522" anchor="ctr">
            <a:spAutoFit/>
          </a:bodyPr>
          <a:lstStyle/>
          <a:p>
            <a:pPr algn="r"/>
            <a:r>
              <a:rPr lang="ru-RU" sz="1600">
                <a:solidFill>
                  <a:srgbClr val="FF0000"/>
                </a:solidFill>
              </a:rPr>
              <a:t>Эстуа́рий (от </a:t>
            </a:r>
            <a:r>
              <a:rPr lang="ru-RU" sz="1600">
                <a:solidFill>
                  <a:srgbClr val="FF0000"/>
                </a:solidFill>
                <a:hlinkClick r:id="rId6" tooltip="Латинский язык"/>
              </a:rPr>
              <a:t>лат.</a:t>
            </a:r>
            <a:r>
              <a:rPr lang="ru-RU" sz="1600">
                <a:solidFill>
                  <a:srgbClr val="FF0000"/>
                </a:solidFill>
              </a:rPr>
              <a:t> </a:t>
            </a:r>
            <a:r>
              <a:rPr lang="ru-RU" sz="1600" i="1">
                <a:solidFill>
                  <a:srgbClr val="FF0000"/>
                </a:solidFill>
              </a:rPr>
              <a:t>aestuarium</a:t>
            </a:r>
            <a:r>
              <a:rPr lang="ru-RU" sz="1600">
                <a:solidFill>
                  <a:srgbClr val="FF0000"/>
                </a:solidFill>
              </a:rPr>
              <a:t> — затопляемое устье реки) — однорукавное, воронкообразное </a:t>
            </a:r>
            <a:r>
              <a:rPr lang="ru-RU" sz="1600">
                <a:solidFill>
                  <a:srgbClr val="FF0000"/>
                </a:solidFill>
                <a:hlinkClick r:id="rId7" tooltip="Устье"/>
              </a:rPr>
              <a:t>устье</a:t>
            </a:r>
            <a:r>
              <a:rPr lang="ru-RU" sz="1600">
                <a:solidFill>
                  <a:srgbClr val="FF0000"/>
                </a:solidFill>
              </a:rPr>
              <a:t> </a:t>
            </a:r>
            <a:r>
              <a:rPr lang="ru-RU" sz="1600">
                <a:solidFill>
                  <a:srgbClr val="FF0000"/>
                </a:solidFill>
                <a:hlinkClick r:id="rId8" tooltip="Река"/>
              </a:rPr>
              <a:t>реки</a:t>
            </a:r>
            <a:r>
              <a:rPr lang="ru-RU" sz="1600">
                <a:solidFill>
                  <a:srgbClr val="FF0000"/>
                </a:solidFill>
              </a:rPr>
              <a:t>, расширяющееся в сторону </a:t>
            </a:r>
            <a:r>
              <a:rPr lang="ru-RU" sz="1600">
                <a:solidFill>
                  <a:srgbClr val="FF0000"/>
                </a:solidFill>
                <a:hlinkClick r:id="rId9" tooltip="Море"/>
              </a:rPr>
              <a:t>моря</a:t>
            </a:r>
            <a:r>
              <a:rPr lang="ru-RU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5292725" y="6005513"/>
            <a:ext cx="201612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b="0">
                <a:solidFill>
                  <a:schemeClr val="bg1"/>
                </a:solidFill>
              </a:rPr>
              <a:t>Эстуарий реки </a:t>
            </a:r>
            <a:r>
              <a:rPr lang="ru-RU" b="0" i="1">
                <a:solidFill>
                  <a:srgbClr val="FF0000"/>
                </a:solidFill>
                <a:hlinkClick r:id="rId10" tooltip="Ла-Плата (река)"/>
              </a:rPr>
              <a:t>Ла-Плата</a:t>
            </a:r>
            <a:r>
              <a:rPr lang="ru-RU" b="0">
                <a:solidFill>
                  <a:schemeClr val="bg1"/>
                </a:solidFill>
              </a:rPr>
              <a:t>. Вид из космоса.</a:t>
            </a:r>
            <a:r>
              <a:rPr lang="ru-RU"/>
              <a:t> </a:t>
            </a:r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179388" y="1101725"/>
            <a:ext cx="3529012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600">
                <a:solidFill>
                  <a:srgbClr val="FF0000"/>
                </a:solidFill>
              </a:rPr>
              <a:t>Де́льта — сложенная речными </a:t>
            </a:r>
            <a:r>
              <a:rPr lang="ru-RU" sz="1600" b="0">
                <a:solidFill>
                  <a:srgbClr val="FF0000"/>
                </a:solidFill>
                <a:hlinkClick r:id="rId11" tooltip="Наносы"/>
              </a:rPr>
              <a:t>наносами</a:t>
            </a:r>
            <a:r>
              <a:rPr lang="ru-RU" sz="1600" b="0">
                <a:solidFill>
                  <a:srgbClr val="FF0000"/>
                </a:solidFill>
              </a:rPr>
              <a:t> </a:t>
            </a:r>
            <a:r>
              <a:rPr lang="ru-RU" sz="1600" b="0">
                <a:solidFill>
                  <a:srgbClr val="FF0000"/>
                </a:solidFill>
                <a:hlinkClick r:id="rId12" tooltip="Низменность"/>
              </a:rPr>
              <a:t>низменность</a:t>
            </a:r>
            <a:r>
              <a:rPr lang="ru-RU" sz="1600" b="0">
                <a:solidFill>
                  <a:srgbClr val="FF0000"/>
                </a:solidFill>
              </a:rPr>
              <a:t> в </a:t>
            </a:r>
            <a:r>
              <a:rPr lang="ru-RU" sz="1600" b="0" i="1">
                <a:solidFill>
                  <a:srgbClr val="FF0000"/>
                </a:solidFill>
                <a:hlinkClick r:id="rId13" tooltip="Низовья (страница отсутствует)"/>
              </a:rPr>
              <a:t>низовьях</a:t>
            </a:r>
            <a:r>
              <a:rPr lang="ru-RU" sz="1600" b="0">
                <a:solidFill>
                  <a:srgbClr val="FF0000"/>
                </a:solidFill>
              </a:rPr>
              <a:t> </a:t>
            </a:r>
            <a:r>
              <a:rPr lang="ru-RU" sz="1600" b="0">
                <a:solidFill>
                  <a:srgbClr val="FF0000"/>
                </a:solidFill>
                <a:hlinkClick r:id="rId8" tooltip="Река"/>
              </a:rPr>
              <a:t>реки</a:t>
            </a:r>
            <a:r>
              <a:rPr lang="ru-RU" sz="1600" b="0">
                <a:solidFill>
                  <a:srgbClr val="FF0000"/>
                </a:solidFill>
              </a:rPr>
              <a:t>, прорезанная разветвлённой сетью </a:t>
            </a:r>
            <a:r>
              <a:rPr lang="ru-RU" sz="1600" b="0">
                <a:solidFill>
                  <a:srgbClr val="FF0000"/>
                </a:solidFill>
                <a:hlinkClick r:id="rId14" tooltip="Речной рукав"/>
              </a:rPr>
              <a:t>рукавов</a:t>
            </a:r>
            <a:r>
              <a:rPr lang="ru-RU" sz="1600" b="0">
                <a:solidFill>
                  <a:srgbClr val="FF0000"/>
                </a:solidFill>
              </a:rPr>
              <a:t> и </a:t>
            </a:r>
            <a:r>
              <a:rPr lang="ru-RU" sz="1600" b="0">
                <a:solidFill>
                  <a:srgbClr val="FF0000"/>
                </a:solidFill>
                <a:hlinkClick r:id="rId15" tooltip="Протока"/>
              </a:rPr>
              <a:t>протоков</a:t>
            </a:r>
            <a:r>
              <a:rPr lang="ru-RU" sz="1600" b="0">
                <a:solidFill>
                  <a:srgbClr val="FF0000"/>
                </a:solidFill>
              </a:rPr>
              <a:t>.</a:t>
            </a:r>
            <a:r>
              <a:rPr lang="ru-RU"/>
              <a:t> </a:t>
            </a:r>
          </a:p>
        </p:txBody>
      </p:sp>
      <p:pic>
        <p:nvPicPr>
          <p:cNvPr id="16399" name="Picture 15" descr="250px-NileDelta-EO">
            <a:hlinkClick r:id="rId16"/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484438" y="2852738"/>
            <a:ext cx="2592387" cy="3074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3035300" cy="5527675"/>
          </a:xfrm>
        </p:spPr>
        <p:txBody>
          <a:bodyPr/>
          <a:lstStyle/>
          <a:p>
            <a:r>
              <a:rPr lang="ru-RU" sz="2400" b="1"/>
              <a:t>Речной бассейн</a:t>
            </a:r>
            <a:r>
              <a:rPr lang="ru-RU" sz="2000"/>
              <a:t> – это участок земной поверхности, с которого вся вода стекает в реку</a:t>
            </a:r>
            <a:br>
              <a:rPr lang="ru-RU" sz="2000"/>
            </a:br>
            <a:r>
              <a:rPr lang="ru-RU" sz="2000"/>
              <a:t>Самый большой бассейн у реки Амазонки – 7 млн кв.км.</a:t>
            </a:r>
            <a:br>
              <a:rPr lang="ru-RU" sz="2000"/>
            </a:br>
            <a:r>
              <a:rPr lang="ru-RU" sz="2000"/>
              <a:t> </a:t>
            </a:r>
            <a:r>
              <a:rPr lang="ru-RU" sz="2400" b="1"/>
              <a:t>Граница  разделяющая соседние речные бассейны называется водоразделом</a:t>
            </a:r>
            <a:br>
              <a:rPr lang="ru-RU" sz="2400" b="1"/>
            </a:br>
            <a:endParaRPr lang="ru-RU" sz="3800"/>
          </a:p>
        </p:txBody>
      </p:sp>
      <p:pic>
        <p:nvPicPr>
          <p:cNvPr id="14340" name="Picture 6" descr="4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 t="6267"/>
          <a:stretch>
            <a:fillRect/>
          </a:stretch>
        </p:blipFill>
        <p:spPr>
          <a:xfrm>
            <a:off x="4500563" y="260350"/>
            <a:ext cx="4643437" cy="6410325"/>
          </a:xfrm>
          <a:noFill/>
          <a:ln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Край">
  <a:themeElements>
    <a:clrScheme name="Край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Край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рай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335</TotalTime>
  <Words>269</Words>
  <Application>Microsoft Office PowerPoint</Application>
  <PresentationFormat>Экран (4:3)</PresentationFormat>
  <Paragraphs>63</Paragraphs>
  <Slides>20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Край</vt:lpstr>
      <vt:lpstr>Слайд</vt:lpstr>
      <vt:lpstr>    Тема: Воды суши и человек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Исток – начало реки:</vt:lpstr>
      <vt:lpstr>Устье – место впадения в другую реку, </vt:lpstr>
      <vt:lpstr>Устье-место впадения реки в другую реку, море, озеро или водохранилище</vt:lpstr>
      <vt:lpstr>Речной бассейн – это участок земной поверхности, с которого вся вода стекает в реку Самый большой бассейн у реки Амазонки – 7 млн кв.км.  Граница  разделяющая соседние речные бассейны называется водоразделом </vt:lpstr>
      <vt:lpstr>Равнинные реки</vt:lpstr>
      <vt:lpstr>Презентация PowerPoint</vt:lpstr>
      <vt:lpstr>Виды питания рек</vt:lpstr>
      <vt:lpstr>Режим рек  - это жизнь речного потока в течении года.</vt:lpstr>
      <vt:lpstr>Презентация PowerPoint</vt:lpstr>
      <vt:lpstr>Еще в средине 18 века была предпринята попытка объединить реки Центральной России в единую речную систему.  Судоходные каналы. Беломорско – Балтийский Волго – Донской Канал им. Москвы  </vt:lpstr>
      <vt:lpstr>Презентация PowerPoint</vt:lpstr>
      <vt:lpstr>Презентация PowerPoint</vt:lpstr>
      <vt:lpstr>Презентация PowerPoint</vt:lpstr>
      <vt:lpstr>Презентация PowerPoint</vt:lpstr>
      <vt:lpstr>Географическая цепочка по водным географическим объектам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 класс.         «Воды суши. Реки».</dc:title>
  <dc:creator>Санек</dc:creator>
  <cp:lastModifiedBy>107</cp:lastModifiedBy>
  <cp:revision>12</cp:revision>
  <dcterms:created xsi:type="dcterms:W3CDTF">2011-01-12T14:31:30Z</dcterms:created>
  <dcterms:modified xsi:type="dcterms:W3CDTF">2022-10-31T04:29:25Z</dcterms:modified>
</cp:coreProperties>
</file>